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8" r:id="rId5"/>
  </p:sldMasterIdLst>
  <p:notesMasterIdLst>
    <p:notesMasterId r:id="rId17"/>
  </p:notesMasterIdLst>
  <p:sldIdLst>
    <p:sldId id="393" r:id="rId6"/>
    <p:sldId id="391" r:id="rId7"/>
    <p:sldId id="392" r:id="rId8"/>
    <p:sldId id="394" r:id="rId9"/>
    <p:sldId id="400" r:id="rId10"/>
    <p:sldId id="398" r:id="rId11"/>
    <p:sldId id="401" r:id="rId12"/>
    <p:sldId id="396" r:id="rId13"/>
    <p:sldId id="399" r:id="rId14"/>
    <p:sldId id="397" r:id="rId15"/>
    <p:sldId id="395" r:id="rId16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Yerkes" initials="SY" lastIdx="4" clrIdx="0">
    <p:extLst>
      <p:ext uri="{19B8F6BF-5375-455C-9EA6-DF929625EA0E}">
        <p15:presenceInfo xmlns:p15="http://schemas.microsoft.com/office/powerpoint/2012/main" userId="S::syerkes@iccsafe.org::0c1c91e3-e231-4b0c-a2a3-037aeda93972" providerId="AD"/>
      </p:ext>
    </p:extLst>
  </p:cmAuthor>
  <p:cmAuthor id="2" name="Stephen Jones" initials="SJ" lastIdx="10" clrIdx="1">
    <p:extLst>
      <p:ext uri="{19B8F6BF-5375-455C-9EA6-DF929625EA0E}">
        <p15:presenceInfo xmlns:p15="http://schemas.microsoft.com/office/powerpoint/2012/main" userId="S::sjones@iccsafe.org::936e1fa1-3dec-4f33-aeb0-dbba8e57b0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83723-7367-4481-94F1-FA42F5AA6480}" v="2" dt="2021-08-26T22:33:40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417B7A-1F1E-D44E-B7C0-AC6460414C31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2A750F-F142-2D41-9176-ECE8562AE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C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010;p30">
            <a:extLst>
              <a:ext uri="{FF2B5EF4-FFF2-40B4-BE49-F238E27FC236}">
                <a16:creationId xmlns:a16="http://schemas.microsoft.com/office/drawing/2014/main" id="{74C5722E-B61D-AD45-8FD2-9097BF34D76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617" y="1779169"/>
            <a:ext cx="2155179" cy="79246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Sample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Subtitle/Date</a:t>
            </a:r>
          </a:p>
        </p:txBody>
      </p:sp>
    </p:spTree>
    <p:extLst>
      <p:ext uri="{BB962C8B-B14F-4D97-AF65-F5344CB8AC3E}">
        <p14:creationId xmlns:p14="http://schemas.microsoft.com/office/powerpoint/2010/main" val="253633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42;p33">
            <a:extLst>
              <a:ext uri="{FF2B5EF4-FFF2-40B4-BE49-F238E27FC236}">
                <a16:creationId xmlns:a16="http://schemas.microsoft.com/office/drawing/2014/main" id="{26852664-00FF-6D4F-995A-3E138C91BB9D}"/>
              </a:ext>
            </a:extLst>
          </p:cNvPr>
          <p:cNvSpPr/>
          <p:nvPr userDrawn="1"/>
        </p:nvSpPr>
        <p:spPr>
          <a:xfrm>
            <a:off x="915300" y="0"/>
            <a:ext cx="1190700" cy="51435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044;p33">
            <a:extLst>
              <a:ext uri="{FF2B5EF4-FFF2-40B4-BE49-F238E27FC236}">
                <a16:creationId xmlns:a16="http://schemas.microsoft.com/office/drawing/2014/main" id="{EE456F1F-154D-6D43-AA69-8C17D18DF4B9}"/>
              </a:ext>
            </a:extLst>
          </p:cNvPr>
          <p:cNvSpPr/>
          <p:nvPr userDrawn="1"/>
        </p:nvSpPr>
        <p:spPr>
          <a:xfrm>
            <a:off x="778950" y="2878500"/>
            <a:ext cx="272700" cy="22650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BE7C8C97-3C83-F24D-99F7-D20444680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760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F31D98B-1560-2D48-8BE0-ED79F6C03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1736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405;p60">
            <a:extLst>
              <a:ext uri="{FF2B5EF4-FFF2-40B4-BE49-F238E27FC236}">
                <a16:creationId xmlns:a16="http://schemas.microsoft.com/office/drawing/2014/main" id="{1EBA1B50-3D86-8247-ABAF-4298C911CDDF}"/>
              </a:ext>
            </a:extLst>
          </p:cNvPr>
          <p:cNvSpPr/>
          <p:nvPr userDrawn="1"/>
        </p:nvSpPr>
        <p:spPr>
          <a:xfrm>
            <a:off x="0" y="0"/>
            <a:ext cx="1451100" cy="51519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9406;p60">
            <a:extLst>
              <a:ext uri="{FF2B5EF4-FFF2-40B4-BE49-F238E27FC236}">
                <a16:creationId xmlns:a16="http://schemas.microsoft.com/office/drawing/2014/main" id="{D5437F08-F4CE-4D47-B9AC-159B73258FCE}"/>
              </a:ext>
            </a:extLst>
          </p:cNvPr>
          <p:cNvSpPr/>
          <p:nvPr userDrawn="1"/>
        </p:nvSpPr>
        <p:spPr>
          <a:xfrm>
            <a:off x="1314750" y="3678032"/>
            <a:ext cx="272700" cy="147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E002DD81-F92B-E94C-B1A6-BB5969647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760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EF2A329-EFF7-3C47-8EFE-E09017B56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9401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F3C5C7-3F67-FA42-A7A1-59C217095A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1440" y="2390371"/>
            <a:ext cx="5043502" cy="340200"/>
          </a:xfrm>
        </p:spPr>
        <p:txBody>
          <a:bodyPr/>
          <a:lstStyle>
            <a:lvl1pPr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8" name="Google Shape;9058;p35">
            <a:extLst>
              <a:ext uri="{FF2B5EF4-FFF2-40B4-BE49-F238E27FC236}">
                <a16:creationId xmlns:a16="http://schemas.microsoft.com/office/drawing/2014/main" id="{B7C237E3-7B78-6B44-9A7E-D4843343D32B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9700" y="2401646"/>
            <a:ext cx="309300" cy="3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059;p35">
            <a:extLst>
              <a:ext uri="{FF2B5EF4-FFF2-40B4-BE49-F238E27FC236}">
                <a16:creationId xmlns:a16="http://schemas.microsoft.com/office/drawing/2014/main" id="{1B9B3E82-D941-864C-AE47-406317953ED4}"/>
              </a:ext>
            </a:extLst>
          </p:cNvPr>
          <p:cNvSpPr/>
          <p:nvPr userDrawn="1"/>
        </p:nvSpPr>
        <p:spPr>
          <a:xfrm>
            <a:off x="5524200" y="-7802"/>
            <a:ext cx="3619800" cy="2187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9060;p35">
            <a:extLst>
              <a:ext uri="{FF2B5EF4-FFF2-40B4-BE49-F238E27FC236}">
                <a16:creationId xmlns:a16="http://schemas.microsoft.com/office/drawing/2014/main" id="{7A6742FC-D8BF-E34F-B7CA-A3EA624E7E57}"/>
              </a:ext>
            </a:extLst>
          </p:cNvPr>
          <p:cNvSpPr/>
          <p:nvPr userDrawn="1"/>
        </p:nvSpPr>
        <p:spPr>
          <a:xfrm>
            <a:off x="194400" y="4924750"/>
            <a:ext cx="3619800" cy="2187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9061;p35">
            <a:extLst>
              <a:ext uri="{FF2B5EF4-FFF2-40B4-BE49-F238E27FC236}">
                <a16:creationId xmlns:a16="http://schemas.microsoft.com/office/drawing/2014/main" id="{E6E3F7B8-E6AB-D045-A68C-B93C663F2CE2}"/>
              </a:ext>
            </a:extLst>
          </p:cNvPr>
          <p:cNvSpPr/>
          <p:nvPr userDrawn="1"/>
        </p:nvSpPr>
        <p:spPr>
          <a:xfrm>
            <a:off x="-7951" y="3134551"/>
            <a:ext cx="194400" cy="20169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9062;p35">
            <a:extLst>
              <a:ext uri="{FF2B5EF4-FFF2-40B4-BE49-F238E27FC236}">
                <a16:creationId xmlns:a16="http://schemas.microsoft.com/office/drawing/2014/main" id="{BE737E1C-7F2B-4D46-91EF-475BEF83167A}"/>
              </a:ext>
            </a:extLst>
          </p:cNvPr>
          <p:cNvSpPr/>
          <p:nvPr userDrawn="1"/>
        </p:nvSpPr>
        <p:spPr>
          <a:xfrm>
            <a:off x="8132251" y="210898"/>
            <a:ext cx="1019700" cy="20169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51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53FB30B-9A4D-D746-9CC5-1DF43E413E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3000" y="0"/>
            <a:ext cx="6471000" cy="5143500"/>
          </a:xfrm>
          <a:custGeom>
            <a:avLst/>
            <a:gdLst>
              <a:gd name="connsiteX0" fmla="*/ 0 w 6471000"/>
              <a:gd name="connsiteY0" fmla="*/ 0 h 5143500"/>
              <a:gd name="connsiteX1" fmla="*/ 6471000 w 6471000"/>
              <a:gd name="connsiteY1" fmla="*/ 0 h 5143500"/>
              <a:gd name="connsiteX2" fmla="*/ 6471000 w 6471000"/>
              <a:gd name="connsiteY2" fmla="*/ 5143500 h 5143500"/>
              <a:gd name="connsiteX3" fmla="*/ 0 w 6471000"/>
              <a:gd name="connsiteY3" fmla="*/ 5143500 h 5143500"/>
              <a:gd name="connsiteX4" fmla="*/ 0 w 6471000"/>
              <a:gd name="connsiteY4" fmla="*/ 4710698 h 5143500"/>
              <a:gd name="connsiteX5" fmla="*/ 1510688 w 6471000"/>
              <a:gd name="connsiteY5" fmla="*/ 4710698 h 5143500"/>
              <a:gd name="connsiteX6" fmla="*/ 1510688 w 6471000"/>
              <a:gd name="connsiteY6" fmla="*/ 2433398 h 5143500"/>
              <a:gd name="connsiteX7" fmla="*/ 0 w 6471000"/>
              <a:gd name="connsiteY7" fmla="*/ 243339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000" h="5143500">
                <a:moveTo>
                  <a:pt x="0" y="0"/>
                </a:moveTo>
                <a:lnTo>
                  <a:pt x="6471000" y="0"/>
                </a:lnTo>
                <a:lnTo>
                  <a:pt x="6471000" y="5143500"/>
                </a:lnTo>
                <a:lnTo>
                  <a:pt x="0" y="5143500"/>
                </a:lnTo>
                <a:lnTo>
                  <a:pt x="0" y="4710698"/>
                </a:lnTo>
                <a:lnTo>
                  <a:pt x="1510688" y="4710698"/>
                </a:lnTo>
                <a:lnTo>
                  <a:pt x="1510688" y="2433398"/>
                </a:lnTo>
                <a:lnTo>
                  <a:pt x="0" y="24333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Google Shape;9070;p36">
            <a:extLst>
              <a:ext uri="{FF2B5EF4-FFF2-40B4-BE49-F238E27FC236}">
                <a16:creationId xmlns:a16="http://schemas.microsoft.com/office/drawing/2014/main" id="{E7017483-4896-C347-B7A9-6765C29CC4DA}"/>
              </a:ext>
            </a:extLst>
          </p:cNvPr>
          <p:cNvSpPr/>
          <p:nvPr userDrawn="1"/>
        </p:nvSpPr>
        <p:spPr>
          <a:xfrm>
            <a:off x="-67456" y="2436875"/>
            <a:ext cx="4251144" cy="227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9083;p37">
            <a:extLst>
              <a:ext uri="{FF2B5EF4-FFF2-40B4-BE49-F238E27FC236}">
                <a16:creationId xmlns:a16="http://schemas.microsoft.com/office/drawing/2014/main" id="{1E1876D8-0A4E-1D47-8321-955E70B769C4}"/>
              </a:ext>
            </a:extLst>
          </p:cNvPr>
          <p:cNvSpPr/>
          <p:nvPr userDrawn="1"/>
        </p:nvSpPr>
        <p:spPr>
          <a:xfrm>
            <a:off x="3870278" y="3605075"/>
            <a:ext cx="313410" cy="1109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F628AA-7EAA-CC41-BF6E-8BC8C82C51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738" y="2732228"/>
            <a:ext cx="3103498" cy="340200"/>
          </a:xfrm>
        </p:spPr>
        <p:txBody>
          <a:bodyPr/>
          <a:lstStyle>
            <a:lvl1pPr algn="r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4D434F3-D5BF-2345-BA7C-770A731603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737" y="3216914"/>
            <a:ext cx="3103499" cy="64612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8073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89;p38">
            <a:extLst>
              <a:ext uri="{FF2B5EF4-FFF2-40B4-BE49-F238E27FC236}">
                <a16:creationId xmlns:a16="http://schemas.microsoft.com/office/drawing/2014/main" id="{791CE818-E15F-564A-851F-6660849C1A84}"/>
              </a:ext>
            </a:extLst>
          </p:cNvPr>
          <p:cNvSpPr/>
          <p:nvPr userDrawn="1"/>
        </p:nvSpPr>
        <p:spPr>
          <a:xfrm>
            <a:off x="0" y="0"/>
            <a:ext cx="19359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7840CFA-3307-DB46-8D54-A9F19D36A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98" y="2411912"/>
            <a:ext cx="1183020" cy="340200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904B2B-F36D-0C40-B3CF-1B8465EFA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038" y="1333500"/>
            <a:ext cx="5800725" cy="218122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  <a:p>
            <a:pPr lvl="0"/>
            <a:endParaRPr lang="en-US"/>
          </a:p>
        </p:txBody>
      </p:sp>
      <p:sp>
        <p:nvSpPr>
          <p:cNvPr id="7" name="Google Shape;9091;p38">
            <a:extLst>
              <a:ext uri="{FF2B5EF4-FFF2-40B4-BE49-F238E27FC236}">
                <a16:creationId xmlns:a16="http://schemas.microsoft.com/office/drawing/2014/main" id="{9D281D6E-293A-ED4B-9A04-FBBCCC61ED26}"/>
              </a:ext>
            </a:extLst>
          </p:cNvPr>
          <p:cNvSpPr/>
          <p:nvPr userDrawn="1"/>
        </p:nvSpPr>
        <p:spPr>
          <a:xfrm>
            <a:off x="1799550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44FBC-CDCD-A545-8493-E2AEB25F5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440" y="244044"/>
            <a:ext cx="908074" cy="3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0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089;p38">
            <a:extLst>
              <a:ext uri="{FF2B5EF4-FFF2-40B4-BE49-F238E27FC236}">
                <a16:creationId xmlns:a16="http://schemas.microsoft.com/office/drawing/2014/main" id="{4A8C13C5-CA7D-8249-8B4E-2629A33267AD}"/>
              </a:ext>
            </a:extLst>
          </p:cNvPr>
          <p:cNvSpPr/>
          <p:nvPr userDrawn="1"/>
        </p:nvSpPr>
        <p:spPr>
          <a:xfrm>
            <a:off x="0" y="0"/>
            <a:ext cx="126147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70C7D5D4-40C8-B344-9389-0FCB4D2E48D8}"/>
              </a:ext>
            </a:extLst>
          </p:cNvPr>
          <p:cNvSpPr/>
          <p:nvPr userDrawn="1"/>
        </p:nvSpPr>
        <p:spPr>
          <a:xfrm>
            <a:off x="1125122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9089;p38">
            <a:extLst>
              <a:ext uri="{FF2B5EF4-FFF2-40B4-BE49-F238E27FC236}">
                <a16:creationId xmlns:a16="http://schemas.microsoft.com/office/drawing/2014/main" id="{7CA68A28-23D1-914C-8CE9-EBC98AF65540}"/>
              </a:ext>
            </a:extLst>
          </p:cNvPr>
          <p:cNvSpPr/>
          <p:nvPr userDrawn="1"/>
        </p:nvSpPr>
        <p:spPr>
          <a:xfrm>
            <a:off x="7883744" y="0"/>
            <a:ext cx="126147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9091;p38">
            <a:extLst>
              <a:ext uri="{FF2B5EF4-FFF2-40B4-BE49-F238E27FC236}">
                <a16:creationId xmlns:a16="http://schemas.microsoft.com/office/drawing/2014/main" id="{4F8C32E2-F803-2C49-9C0F-1717F3DD0233}"/>
              </a:ext>
            </a:extLst>
          </p:cNvPr>
          <p:cNvSpPr/>
          <p:nvPr userDrawn="1"/>
        </p:nvSpPr>
        <p:spPr>
          <a:xfrm>
            <a:off x="7746178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9100;p39">
            <a:extLst>
              <a:ext uri="{FF2B5EF4-FFF2-40B4-BE49-F238E27FC236}">
                <a16:creationId xmlns:a16="http://schemas.microsoft.com/office/drawing/2014/main" id="{17CBD9FD-0C1E-9945-A04A-DE31B5F85F2D}"/>
              </a:ext>
            </a:extLst>
          </p:cNvPr>
          <p:cNvSpPr txBox="1">
            <a:spLocks/>
          </p:cNvSpPr>
          <p:nvPr userDrawn="1"/>
        </p:nvSpPr>
        <p:spPr>
          <a:xfrm>
            <a:off x="2249291" y="3053415"/>
            <a:ext cx="4687227" cy="1644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endParaRPr lang="en-US" sz="1100" dirty="0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0CAB5A53-55FF-AE4D-A1AC-AB931F44D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7482" y="996307"/>
            <a:ext cx="5140989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8A6CFDF-7D8C-C145-97BD-565C06727C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7483" y="1560589"/>
            <a:ext cx="5140990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202691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193;p47">
            <a:extLst>
              <a:ext uri="{FF2B5EF4-FFF2-40B4-BE49-F238E27FC236}">
                <a16:creationId xmlns:a16="http://schemas.microsoft.com/office/drawing/2014/main" id="{CB2F15C0-4007-0844-87FD-3C7421B32001}"/>
              </a:ext>
            </a:extLst>
          </p:cNvPr>
          <p:cNvSpPr/>
          <p:nvPr userDrawn="1"/>
        </p:nvSpPr>
        <p:spPr>
          <a:xfrm>
            <a:off x="8871300" y="4017600"/>
            <a:ext cx="272700" cy="112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9197;p47">
            <a:extLst>
              <a:ext uri="{FF2B5EF4-FFF2-40B4-BE49-F238E27FC236}">
                <a16:creationId xmlns:a16="http://schemas.microsoft.com/office/drawing/2014/main" id="{9B7EEB7E-1F44-A44D-AFCA-26373AFE0068}"/>
              </a:ext>
            </a:extLst>
          </p:cNvPr>
          <p:cNvSpPr/>
          <p:nvPr userDrawn="1"/>
        </p:nvSpPr>
        <p:spPr>
          <a:xfrm>
            <a:off x="0" y="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316D2FA7-FC12-9C46-9F7A-1E1894DA7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506" y="996307"/>
            <a:ext cx="5140989" cy="564282"/>
          </a:xfrm>
        </p:spPr>
        <p:txBody>
          <a:bodyPr/>
          <a:lstStyle>
            <a:lvl1pPr algn="ctr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18BE196-6795-F84A-A828-1F512D178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1505" y="1560589"/>
            <a:ext cx="5140990" cy="22650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357457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213;p49">
            <a:extLst>
              <a:ext uri="{FF2B5EF4-FFF2-40B4-BE49-F238E27FC236}">
                <a16:creationId xmlns:a16="http://schemas.microsoft.com/office/drawing/2014/main" id="{7F7069AE-CB4C-844A-95BC-551E61D89D0F}"/>
              </a:ext>
            </a:extLst>
          </p:cNvPr>
          <p:cNvSpPr/>
          <p:nvPr userDrawn="1"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216;p49">
            <a:extLst>
              <a:ext uri="{FF2B5EF4-FFF2-40B4-BE49-F238E27FC236}">
                <a16:creationId xmlns:a16="http://schemas.microsoft.com/office/drawing/2014/main" id="{56C72E86-F9B8-9441-A400-EABA655F6FE9}"/>
              </a:ext>
            </a:extLst>
          </p:cNvPr>
          <p:cNvSpPr/>
          <p:nvPr userDrawn="1"/>
        </p:nvSpPr>
        <p:spPr>
          <a:xfrm>
            <a:off x="4435650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E0DAB50-161C-A84D-8702-C33D21D51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626" y="571243"/>
            <a:ext cx="3581670" cy="56428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456291C-CD71-A54D-9615-9F3A5DB4BE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626" y="1885825"/>
            <a:ext cx="3581671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Text 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4D4D9E7-1610-9241-9B74-DBA310809F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393" y="1885825"/>
            <a:ext cx="3843833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6005372-295F-0649-8066-2CC1A97F1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626" y="1379095"/>
            <a:ext cx="3581671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Subtitle 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6348038-D066-674C-B015-A0EB7B3FF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5393" y="1379094"/>
            <a:ext cx="3843833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38454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7953300" y="0"/>
            <a:ext cx="11907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7816949" y="1439250"/>
            <a:ext cx="2727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56282FE9-68C2-9C40-B550-DD095424F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75" y="996307"/>
            <a:ext cx="6546774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81966A1-73F3-2F47-95CC-8F0E6BE59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75" y="1560589"/>
            <a:ext cx="6546773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SUBHEAD</a:t>
            </a:r>
          </a:p>
          <a:p>
            <a:pPr lvl="0"/>
            <a:r>
              <a:rPr lang="en-US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203681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7953300" y="0"/>
            <a:ext cx="11907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7816949" y="599607"/>
            <a:ext cx="272700" cy="42946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1742122A-DF0D-9B48-A3F3-FD18C532D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75" y="996307"/>
            <a:ext cx="6546774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377CB66-26E3-934A-B09F-ECDF519A63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75" y="1560589"/>
            <a:ext cx="6546773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SUBHEAD</a:t>
            </a:r>
          </a:p>
          <a:p>
            <a:pPr lvl="0"/>
            <a:r>
              <a:rPr lang="en-US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336295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7" y="1782091"/>
            <a:ext cx="1875557" cy="78954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60240720-1825-C048-99D6-E40C3EFEFB5F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241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1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416726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176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4A16DA7-6984-9D4F-8C3D-E2EE0511FC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7523" y="2662238"/>
            <a:ext cx="2646363" cy="176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8AD00D8E-BD63-184F-88CD-0007C7BA6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018733E-DEA7-C046-8D0D-663F6ABC08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53980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416726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3705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DE843885-CD32-B241-AE9A-464EF6204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E73FE98-36A3-D546-BE4C-4671BFD863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96833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3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338028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0282" y="18499"/>
            <a:ext cx="5763718" cy="51246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0F6FD04-8537-9842-98D0-EC3F8B3BD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835E8CC-0710-8444-880A-A81FBFD73D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415409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mily of Solutio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1585B-2CF7-024E-8224-D7583A898EF2}"/>
              </a:ext>
            </a:extLst>
          </p:cNvPr>
          <p:cNvSpPr txBox="1"/>
          <p:nvPr userDrawn="1"/>
        </p:nvSpPr>
        <p:spPr>
          <a:xfrm>
            <a:off x="4072865" y="1023017"/>
            <a:ext cx="195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Family of Solutions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AF355-3B09-684B-9307-DDC25D3B3F80}"/>
              </a:ext>
            </a:extLst>
          </p:cNvPr>
          <p:cNvSpPr/>
          <p:nvPr userDrawn="1"/>
        </p:nvSpPr>
        <p:spPr>
          <a:xfrm>
            <a:off x="3787514" y="4665144"/>
            <a:ext cx="1376597" cy="471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24D0A4-D82D-E449-911B-FD58DB5590D4}"/>
              </a:ext>
            </a:extLst>
          </p:cNvPr>
          <p:cNvSpPr/>
          <p:nvPr userDrawn="1"/>
        </p:nvSpPr>
        <p:spPr>
          <a:xfrm>
            <a:off x="0" y="2688324"/>
            <a:ext cx="9144000" cy="1276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8F8B0297-D1EA-F746-825E-D9AD46DAF011}"/>
              </a:ext>
            </a:extLst>
          </p:cNvPr>
          <p:cNvSpPr/>
          <p:nvPr userDrawn="1"/>
        </p:nvSpPr>
        <p:spPr>
          <a:xfrm rot="5400000">
            <a:off x="418286" y="3410261"/>
            <a:ext cx="272700" cy="11092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DF71DD-A96E-2544-AC9B-9341B82BB8AE}"/>
              </a:ext>
            </a:extLst>
          </p:cNvPr>
          <p:cNvCxnSpPr/>
          <p:nvPr userDrawn="1"/>
        </p:nvCxnSpPr>
        <p:spPr>
          <a:xfrm>
            <a:off x="1174385" y="1207683"/>
            <a:ext cx="829621" cy="0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F1BCA4-80EA-564A-A691-9A51E15FF174}"/>
              </a:ext>
            </a:extLst>
          </p:cNvPr>
          <p:cNvCxnSpPr>
            <a:cxnSpLocks/>
          </p:cNvCxnSpPr>
          <p:nvPr userDrawn="1"/>
        </p:nvCxnSpPr>
        <p:spPr>
          <a:xfrm>
            <a:off x="1174385" y="1207683"/>
            <a:ext cx="0" cy="1370624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009B61E-A989-874E-BCFB-AA03587A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8507" y="893147"/>
            <a:ext cx="1710809" cy="629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A12B2A-1831-9041-A756-16C27A7B4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020" r="1645"/>
          <a:stretch/>
        </p:blipFill>
        <p:spPr>
          <a:xfrm>
            <a:off x="407709" y="3002859"/>
            <a:ext cx="832858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399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23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51434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4812513"/>
            <a:ext cx="2133600" cy="273842"/>
          </a:xfrm>
          <a:prstGeom prst="rect">
            <a:avLst/>
          </a:prstGeom>
        </p:spPr>
        <p:txBody>
          <a:bodyPr/>
          <a:lstStyle>
            <a:lvl1pPr marL="0" marR="0" indent="0" algn="l" defTabSz="685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275" smtClean="0">
                <a:solidFill>
                  <a:prstClr val="black"/>
                </a:solidFill>
              </a:rPr>
              <a:pPr/>
              <a:t>‹#›</a:t>
            </a:fld>
            <a:endParaRPr lang="en-US" sz="1275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4812513"/>
            <a:ext cx="2895600" cy="273842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71" y="228600"/>
            <a:ext cx="844781" cy="8324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33400" y="271975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1501" y="1428750"/>
            <a:ext cx="7358063" cy="297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738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51434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4812513"/>
            <a:ext cx="2133600" cy="273842"/>
          </a:xfrm>
          <a:prstGeom prst="rect">
            <a:avLst/>
          </a:prstGeom>
        </p:spPr>
        <p:txBody>
          <a:bodyPr/>
          <a:lstStyle>
            <a:lvl1pPr marL="0" marR="0" indent="0" algn="l" defTabSz="685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275" smtClean="0">
                <a:solidFill>
                  <a:prstClr val="black"/>
                </a:solidFill>
              </a:rPr>
              <a:pPr/>
              <a:t>‹#›</a:t>
            </a:fld>
            <a:endParaRPr lang="en-US" sz="1275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4812513"/>
            <a:ext cx="2895600" cy="273842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22" y="228600"/>
            <a:ext cx="820876" cy="8324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33400" y="271975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1501" y="1428750"/>
            <a:ext cx="7358063" cy="297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888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51434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4812513"/>
            <a:ext cx="2133600" cy="273842"/>
          </a:xfrm>
          <a:prstGeom prst="rect">
            <a:avLst/>
          </a:prstGeom>
        </p:spPr>
        <p:txBody>
          <a:bodyPr/>
          <a:lstStyle>
            <a:lvl1pPr marL="0" marR="0" indent="0" algn="l" defTabSz="685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275" smtClean="0">
                <a:solidFill>
                  <a:prstClr val="black"/>
                </a:solidFill>
              </a:rPr>
              <a:pPr/>
              <a:t>‹#›</a:t>
            </a:fld>
            <a:endParaRPr lang="en-US" sz="1275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4812513"/>
            <a:ext cx="2895600" cy="273842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72" y="228600"/>
            <a:ext cx="709575" cy="8324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33400" y="271975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1501" y="1428750"/>
            <a:ext cx="7358063" cy="297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338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3" y="1285949"/>
            <a:ext cx="8458201" cy="2994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51434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4812513"/>
            <a:ext cx="2133600" cy="273842"/>
          </a:xfrm>
          <a:prstGeom prst="rect">
            <a:avLst/>
          </a:prstGeom>
        </p:spPr>
        <p:txBody>
          <a:bodyPr/>
          <a:lstStyle>
            <a:lvl1pPr marL="0" marR="0" indent="0" algn="l" defTabSz="685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275" smtClean="0">
                <a:solidFill>
                  <a:prstClr val="black"/>
                </a:solidFill>
              </a:rPr>
              <a:pPr/>
              <a:t>‹#›</a:t>
            </a:fld>
            <a:endParaRPr lang="en-US" sz="1275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4812513"/>
            <a:ext cx="2895600" cy="273842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18" y="294853"/>
            <a:ext cx="710885" cy="69994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33400" y="271975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1501" y="1428750"/>
            <a:ext cx="7358063" cy="297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587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51434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4812513"/>
            <a:ext cx="2133600" cy="273842"/>
          </a:xfrm>
          <a:prstGeom prst="rect">
            <a:avLst/>
          </a:prstGeom>
        </p:spPr>
        <p:txBody>
          <a:bodyPr/>
          <a:lstStyle>
            <a:lvl1pPr marL="0" marR="0" indent="0" algn="l" defTabSz="685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275" smtClean="0">
                <a:solidFill>
                  <a:prstClr val="black"/>
                </a:solidFill>
              </a:rPr>
              <a:pPr/>
              <a:t>‹#›</a:t>
            </a:fld>
            <a:endParaRPr lang="en-US" sz="1275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4812513"/>
            <a:ext cx="2895600" cy="273842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271975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1501" y="1428750"/>
            <a:ext cx="7358063" cy="297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87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S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2713"/>
            <a:ext cx="2186641" cy="79675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EBC6371-D948-DE4B-98EC-BCE7D1EC4F3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9333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51434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4812513"/>
            <a:ext cx="2133600" cy="273842"/>
          </a:xfrm>
          <a:prstGeom prst="rect">
            <a:avLst/>
          </a:prstGeom>
        </p:spPr>
        <p:txBody>
          <a:bodyPr/>
          <a:lstStyle>
            <a:lvl1pPr marL="0" marR="0" indent="0" algn="l" defTabSz="685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275" smtClean="0">
                <a:solidFill>
                  <a:prstClr val="black"/>
                </a:solidFill>
              </a:rPr>
              <a:pPr/>
              <a:t>‹#›</a:t>
            </a:fld>
            <a:endParaRPr lang="en-US" sz="1275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4812513"/>
            <a:ext cx="2895600" cy="273842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31688"/>
            <a:ext cx="1378497" cy="25428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33400" y="271975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1501" y="1428750"/>
            <a:ext cx="7358063" cy="297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133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51434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4812513"/>
            <a:ext cx="2133600" cy="273842"/>
          </a:xfrm>
          <a:prstGeom prst="rect">
            <a:avLst/>
          </a:prstGeom>
        </p:spPr>
        <p:txBody>
          <a:bodyPr/>
          <a:lstStyle>
            <a:lvl1pPr marL="0" marR="0" indent="0" algn="l" defTabSz="685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275" smtClean="0">
                <a:solidFill>
                  <a:prstClr val="black"/>
                </a:solidFill>
              </a:rPr>
              <a:pPr/>
              <a:t>‹#›</a:t>
            </a:fld>
            <a:endParaRPr lang="en-US" sz="1275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4812513"/>
            <a:ext cx="2895600" cy="273842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54" y="382647"/>
            <a:ext cx="1125727" cy="40332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33400" y="271975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1501" y="1428750"/>
            <a:ext cx="7358063" cy="297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505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51434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4812513"/>
            <a:ext cx="2133600" cy="273842"/>
          </a:xfrm>
          <a:prstGeom prst="rect">
            <a:avLst/>
          </a:prstGeom>
        </p:spPr>
        <p:txBody>
          <a:bodyPr/>
          <a:lstStyle>
            <a:lvl1pPr marL="0" marR="0" indent="0" algn="l" defTabSz="685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275" smtClean="0">
                <a:solidFill>
                  <a:prstClr val="black"/>
                </a:solidFill>
              </a:rPr>
              <a:pPr/>
              <a:t>‹#›</a:t>
            </a:fld>
            <a:endParaRPr lang="en-US" sz="1275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4812513"/>
            <a:ext cx="2895600" cy="273842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71" y="228600"/>
            <a:ext cx="844781" cy="8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0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C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4662"/>
            <a:ext cx="1555046" cy="79480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45618E22-57E4-2A4F-9CC2-0AF1759740B7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4000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GA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1112"/>
            <a:ext cx="1960398" cy="7983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C5884412-3B26-FC45-9B6D-02CAE4CCAB7A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354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A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2673"/>
            <a:ext cx="1234534" cy="79679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8BA1FEC8-8CA9-984F-98D6-2036F3A4A0F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02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S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7803"/>
            <a:ext cx="2101800" cy="79278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154D8C84-CEB6-F744-9564-0204BD6A7076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7431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CR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7" y="1998482"/>
            <a:ext cx="3117631" cy="57315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54664FF-CAD5-FF4B-BCD6-1FFBA3ABEBA4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418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FD487CA-B76C-7048-B316-2AC7CAC0E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6475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Google Shape;9018;p31">
            <a:extLst>
              <a:ext uri="{FF2B5EF4-FFF2-40B4-BE49-F238E27FC236}">
                <a16:creationId xmlns:a16="http://schemas.microsoft.com/office/drawing/2014/main" id="{C1A190D2-182B-E547-8E9A-7A3512EE337A}"/>
              </a:ext>
            </a:extLst>
          </p:cNvPr>
          <p:cNvSpPr/>
          <p:nvPr userDrawn="1"/>
        </p:nvSpPr>
        <p:spPr>
          <a:xfrm>
            <a:off x="7433100" y="0"/>
            <a:ext cx="1710900" cy="5151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9019;p31">
            <a:extLst>
              <a:ext uri="{FF2B5EF4-FFF2-40B4-BE49-F238E27FC236}">
                <a16:creationId xmlns:a16="http://schemas.microsoft.com/office/drawing/2014/main" id="{B983D2DE-7063-5F47-AE6D-6B5CAB21672A}"/>
              </a:ext>
            </a:extLst>
          </p:cNvPr>
          <p:cNvSpPr/>
          <p:nvPr userDrawn="1"/>
        </p:nvSpPr>
        <p:spPr>
          <a:xfrm>
            <a:off x="7265549" y="143925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E9CFB4-1EA8-C540-ABE7-0AF0F5F4A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475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07F0B-8AD4-8541-9AE6-5C08C00C3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4513" y="246888"/>
            <a:ext cx="908074" cy="3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86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4BCAE-B7A9-1B45-A3FE-460E6B62D202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1F868-C29A-DB44-9E83-8ECE8C5D7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62" r:id="rId9"/>
    <p:sldLayoutId id="2147483663" r:id="rId10"/>
    <p:sldLayoutId id="2147483676" r:id="rId11"/>
    <p:sldLayoutId id="2147483664" r:id="rId12"/>
    <p:sldLayoutId id="2147483687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5" r:id="rId21"/>
    <p:sldLayoutId id="2147483674" r:id="rId22"/>
    <p:sldLayoutId id="2147483678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6"/>
            <a:ext cx="8229600" cy="85725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812513"/>
            <a:ext cx="2895600" cy="273842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1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0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ctr" defTabSz="685716" rtl="0" eaLnBrk="1" latinLnBrk="0" hangingPunct="1">
        <a:spcBef>
          <a:spcPct val="0"/>
        </a:spcBef>
        <a:buNone/>
        <a:defRPr sz="3225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43" indent="-257143" algn="l" defTabSz="685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44" indent="-214286" algn="l" defTabSz="6857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144" indent="-171428" algn="l" defTabSz="685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02" indent="-171428" algn="l" defTabSz="685716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860" indent="-171428" algn="l" defTabSz="685716" rtl="0" eaLnBrk="1" latinLnBrk="0" hangingPunct="1">
        <a:spcBef>
          <a:spcPct val="20000"/>
        </a:spcBef>
        <a:buFont typeface="Arial" panose="020B0604020202020204" pitchFamily="34" charset="0"/>
        <a:buChar char="»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717" indent="-171428" algn="l" defTabSz="685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6" indent="-171428" algn="l" defTabSz="685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3" indent="-171428" algn="l" defTabSz="685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914292" indent="-171428" algn="l" defTabSz="685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85716" algn="l" defTabSz="68571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1" algn="l" defTabSz="68571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6" algn="l" defTabSz="68571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5" algn="l" defTabSz="68571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742861" algn="l" defTabSz="685716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yerkes@iccsafe.org" TargetMode="External"/><Relationship Id="rId2" Type="http://schemas.openxmlformats.org/officeDocument/2006/relationships/hyperlink" Target="mailto:dsims@iccsafe.or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5112-E8B1-4A3D-8F1A-2853D022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Ensuring the Safety of Existing Buildings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EC16B-551A-4BBF-BE86-3B094F09D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475" y="1644224"/>
            <a:ext cx="5819099" cy="2961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Presentation by the</a:t>
            </a:r>
          </a:p>
          <a:p>
            <a:pPr marL="0" indent="0" algn="ctr">
              <a:buNone/>
            </a:pPr>
            <a:r>
              <a:rPr lang="en-US" sz="2000" b="1" dirty="0"/>
              <a:t>International Code Council</a:t>
            </a:r>
          </a:p>
          <a:p>
            <a:pPr marL="0" indent="0" algn="ctr">
              <a:buNone/>
            </a:pPr>
            <a:r>
              <a:rPr lang="en-US" dirty="0"/>
              <a:t>to the</a:t>
            </a:r>
          </a:p>
          <a:p>
            <a:pPr marL="0" indent="0" algn="ctr">
              <a:buNone/>
            </a:pPr>
            <a:r>
              <a:rPr lang="en-US" sz="2000" b="1" dirty="0"/>
              <a:t>Florida Building Commission</a:t>
            </a:r>
            <a:br>
              <a:rPr lang="en-US" dirty="0"/>
            </a:br>
            <a:r>
              <a:rPr lang="en-US" sz="2000" b="1" dirty="0"/>
              <a:t>Hurricane Research Advisory Committee </a:t>
            </a:r>
          </a:p>
          <a:p>
            <a:pPr marL="0" indent="0" algn="ctr">
              <a:buNone/>
            </a:pPr>
            <a:r>
              <a:rPr lang="en-US" dirty="0"/>
              <a:t>August 27, 2021</a:t>
            </a:r>
          </a:p>
        </p:txBody>
      </p:sp>
    </p:spTree>
    <p:extLst>
      <p:ext uri="{BB962C8B-B14F-4D97-AF65-F5344CB8AC3E}">
        <p14:creationId xmlns:p14="http://schemas.microsoft.com/office/powerpoint/2010/main" val="117151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C3F0-2690-4BDB-BEE2-BBCE4967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28" y="544162"/>
            <a:ext cx="5819098" cy="5642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817F1-F5D1-4FA1-A41A-0D144840A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781" y="1644225"/>
            <a:ext cx="6209793" cy="28349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Existing Building Inspection Guide (</a:t>
            </a:r>
            <a:r>
              <a:rPr lang="en-US" sz="2000"/>
              <a:t>Working Draft) is </a:t>
            </a:r>
            <a:r>
              <a:rPr lang="en-US" sz="2000" dirty="0"/>
              <a:t>ready for Florida’s review.  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We welcome your feedback on the Guide.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We are ready to assist as a resource and technical advisor to support the Florida Building Commission, its public officials and legislators ensure the safety of its existing buildings.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8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5E71-E421-4A16-B20E-F0E6A032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QUESTIONS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22AA6-1C97-4279-85A0-9A7C7E6B8D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475" y="1644224"/>
            <a:ext cx="5819099" cy="309541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/>
              <a:t>Thank you!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Contacts: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Dominic Sims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Chief Executive Officer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International Code Council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hlinkClick r:id="rId2"/>
              </a:rPr>
              <a:t>dsims@iccsafe.org</a:t>
            </a:r>
            <a:endParaRPr lang="en-US" sz="1800" b="1" dirty="0"/>
          </a:p>
          <a:p>
            <a:pPr marL="0" indent="0">
              <a:lnSpc>
                <a:spcPct val="100000"/>
              </a:lnSpc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Sara Yerkes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Senior Vice President, Government Relations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International Code Council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hlinkClick r:id="rId3"/>
              </a:rPr>
              <a:t>syerkes@iccsafe.org</a:t>
            </a:r>
            <a:endParaRPr lang="en-US" sz="1800" b="1" dirty="0"/>
          </a:p>
          <a:p>
            <a:pPr marL="0" indent="0">
              <a:lnSpc>
                <a:spcPct val="100000"/>
              </a:lnSpc>
              <a:buNone/>
            </a:pPr>
            <a:endParaRPr lang="en-US" sz="1800" b="1" dirty="0"/>
          </a:p>
          <a:p>
            <a:pPr marL="0" indent="0">
              <a:lnSpc>
                <a:spcPct val="100000"/>
              </a:lnSpc>
              <a:buNone/>
            </a:pPr>
            <a:endParaRPr lang="en-US" sz="1800" b="1" dirty="0"/>
          </a:p>
          <a:p>
            <a:pPr marL="0" indent="0">
              <a:lnSpc>
                <a:spcPct val="100000"/>
              </a:lnSpc>
              <a:buNone/>
            </a:pPr>
            <a:endParaRPr lang="en-US" sz="1800" b="1" dirty="0"/>
          </a:p>
          <a:p>
            <a:pPr marL="0" indent="0">
              <a:lnSpc>
                <a:spcPct val="100000"/>
              </a:lnSpc>
              <a:buNone/>
            </a:pPr>
            <a:endParaRPr lang="en-US" sz="1800" b="1" dirty="0"/>
          </a:p>
          <a:p>
            <a:pPr marL="0" indent="0">
              <a:lnSpc>
                <a:spcPct val="100000"/>
              </a:lnSpc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5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A4B7D0-02F9-495F-A1A8-144832B1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75" y="746312"/>
            <a:ext cx="5819098" cy="63873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cs typeface="Times New Roman" panose="02020603050405020304" pitchFamily="18" charset="0"/>
              </a:rPr>
              <a:t>ICC Review of the Property Maintenance Codes &amp; Regulations in Florida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E7818-1933-4B1A-99C8-8548D8452D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475" y="1644224"/>
            <a:ext cx="5819099" cy="310931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20000"/>
              </a:lnSpc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Out of 381 jurisdictions we found the following:</a:t>
            </a:r>
          </a:p>
          <a:p>
            <a:pPr marL="285750" indent="-285750">
              <a:lnSpc>
                <a:spcPct val="110000"/>
              </a:lnSpc>
            </a:pPr>
            <a:r>
              <a:rPr lang="en-US" sz="2300" dirty="0">
                <a:ea typeface="Calibri" panose="020F0502020204030204" pitchFamily="34" charset="0"/>
              </a:rPr>
              <a:t>76 jurisdictions (20%) have </a:t>
            </a:r>
            <a:r>
              <a:rPr lang="en-US" sz="2300" u="sng" dirty="0">
                <a:ea typeface="Calibri" panose="020F0502020204030204" pitchFamily="34" charset="0"/>
              </a:rPr>
              <a:t>not</a:t>
            </a:r>
            <a:r>
              <a:rPr lang="en-US" sz="2300" dirty="0">
                <a:ea typeface="Calibri" panose="020F0502020204030204" pitchFamily="34" charset="0"/>
              </a:rPr>
              <a:t> adopted minimum building or property maintenance codes for existing buildings</a:t>
            </a:r>
          </a:p>
          <a:p>
            <a:pPr marL="285750" indent="-285750">
              <a:lnSpc>
                <a:spcPct val="110000"/>
              </a:lnSpc>
            </a:pPr>
            <a:r>
              <a:rPr lang="en-US" sz="2300" dirty="0">
                <a:ea typeface="Calibri" panose="020F0502020204030204" pitchFamily="34" charset="0"/>
                <a:cs typeface="Times New Roman" panose="02020603050405020304" pitchFamily="18" charset="0"/>
              </a:rPr>
              <a:t>83 jurisdictions (22%) reference model housing or building abatement codes/standards that were developed in the late 1970’s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300" i="1" dirty="0">
                <a:solidFill>
                  <a:schemeClr val="accent1"/>
                </a:solidFill>
                <a:ea typeface="Calibri" panose="020F0502020204030204" pitchFamily="34" charset="0"/>
              </a:rPr>
              <a:t>Standard Housing Code (SBCCI)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300" i="1" dirty="0">
                <a:solidFill>
                  <a:schemeClr val="accent1"/>
                </a:solidFill>
                <a:ea typeface="Calibri" panose="020F0502020204030204" pitchFamily="34" charset="0"/>
              </a:rPr>
              <a:t>Standard Unsafe Building Abatement Code (SBCCI)</a:t>
            </a:r>
          </a:p>
          <a:p>
            <a:pPr marL="285750" indent="-285750"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AE2D-6EFB-43A9-94B5-76698777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75" y="335281"/>
            <a:ext cx="5819098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cs typeface="Times New Roman" panose="02020603050405020304" pitchFamily="18" charset="0"/>
              </a:rPr>
              <a:t>ICC Review of the Property Maintenance Codes &amp; Regulations in Florida - continued</a:t>
            </a:r>
            <a:br>
              <a:rPr lang="en-US" sz="2400" b="1" dirty="0"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46B31-3396-42DB-864F-20D3E5642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25" y="1402079"/>
            <a:ext cx="6088349" cy="329850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</a:pPr>
            <a:r>
              <a:rPr lang="en-US" sz="2000" dirty="0">
                <a:ea typeface="Calibri" panose="020F0502020204030204" pitchFamily="34" charset="0"/>
              </a:rPr>
              <a:t>137 jurisdictions (36%) have implemented locally developed property/building maintenance regulations or standards in lieu of a national model code or standard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dirty="0">
                <a:ea typeface="Calibri" panose="020F0502020204030204" pitchFamily="34" charset="0"/>
              </a:rPr>
              <a:t>83 jurisdictions (22%) have adopted the more modern International Property Maintenance Code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dirty="0">
                <a:ea typeface="Calibri" panose="020F0502020204030204" pitchFamily="34" charset="0"/>
              </a:rPr>
              <a:t>Less than 3% have implemented a periodic recertification or inspection safety program for existing buildings</a:t>
            </a:r>
          </a:p>
          <a:p>
            <a:pPr marL="285750" indent="-285750">
              <a:lnSpc>
                <a:spcPct val="100000"/>
              </a:lnSpc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8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AA0AA-75E4-4C5C-81B2-8DF9355E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76" y="350521"/>
            <a:ext cx="5819098" cy="83058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700" b="1" dirty="0"/>
            </a:br>
            <a:r>
              <a:rPr lang="en-US" sz="2700" b="1" dirty="0"/>
              <a:t>Panel Discussion in West Palm Beach</a:t>
            </a:r>
            <a:br>
              <a:rPr lang="en-US" sz="2700" b="1" dirty="0"/>
            </a:br>
            <a:r>
              <a:rPr lang="en-US" sz="2700" b="1" dirty="0"/>
              <a:t>August 17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D4F28-B1FC-4656-BFB6-ECD38C91BE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" y="1543050"/>
            <a:ext cx="6265514" cy="29684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Hosted by</a:t>
            </a:r>
            <a:r>
              <a:rPr lang="en-US" sz="2000" dirty="0">
                <a:solidFill>
                  <a:schemeClr val="accent5"/>
                </a:solidFill>
              </a:rPr>
              <a:t> the </a:t>
            </a:r>
            <a:r>
              <a:rPr lang="en-US" sz="2000" dirty="0"/>
              <a:t>Building Officials Association of Florida (BOAF)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Sponsored by ICC, </a:t>
            </a:r>
            <a:r>
              <a:rPr lang="en-US" sz="2000" dirty="0">
                <a:solidFill>
                  <a:schemeClr val="accent5"/>
                </a:solidFill>
              </a:rPr>
              <a:t>the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Building Owners and Managers Association (BOMA) and the National Institute of Building Sciences (NIBS)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Subject matter experts shared knowledge and recommendations on how communities monitor the safety of existing buildings</a:t>
            </a:r>
          </a:p>
        </p:txBody>
      </p:sp>
    </p:spTree>
    <p:extLst>
      <p:ext uri="{BB962C8B-B14F-4D97-AF65-F5344CB8AC3E}">
        <p14:creationId xmlns:p14="http://schemas.microsoft.com/office/powerpoint/2010/main" val="223133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BE4D-F796-46FC-9224-EB546FFCF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95" y="348615"/>
            <a:ext cx="5819098" cy="92985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West Palm Beach - Three Panels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1B54C-0EAF-4D31-8E27-33E697091E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356" y="1485900"/>
            <a:ext cx="6457949" cy="31646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Three panels focused on:</a:t>
            </a:r>
          </a:p>
          <a:p>
            <a:pPr lvl="1">
              <a:lnSpc>
                <a:spcPct val="100000"/>
              </a:lnSpc>
            </a:pPr>
            <a:r>
              <a:rPr lang="en-US" sz="2000" b="1" dirty="0"/>
              <a:t>Codes and Existing Buildings </a:t>
            </a:r>
            <a:r>
              <a:rPr lang="en-US" sz="2000" dirty="0"/>
              <a:t>covered structural safety and property maintenance</a:t>
            </a:r>
          </a:p>
          <a:p>
            <a:pPr lvl="1">
              <a:lnSpc>
                <a:spcPct val="100000"/>
              </a:lnSpc>
            </a:pPr>
            <a:r>
              <a:rPr lang="en-US" sz="2000" b="1" dirty="0"/>
              <a:t>Building Inspections </a:t>
            </a:r>
            <a:r>
              <a:rPr lang="en-US" sz="2000" dirty="0"/>
              <a:t>discussed</a:t>
            </a:r>
            <a:r>
              <a:rPr lang="en-US" sz="2000" b="1" dirty="0"/>
              <a:t> </a:t>
            </a:r>
            <a:r>
              <a:rPr lang="en-US" sz="2000" dirty="0"/>
              <a:t>current process for building inspections, guidelines for frequency, technologies to enhance building inspections of the future</a:t>
            </a:r>
          </a:p>
          <a:p>
            <a:pPr lvl="1">
              <a:lnSpc>
                <a:spcPct val="100000"/>
              </a:lnSpc>
            </a:pPr>
            <a:r>
              <a:rPr lang="en-US" sz="2000" b="1" dirty="0"/>
              <a:t>Property Management and the Real Estate Industry </a:t>
            </a:r>
            <a:r>
              <a:rPr lang="en-US" sz="2000" dirty="0"/>
              <a:t>spoke to overall systems of inspections, operations and maintenance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4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BFA0-D389-48FB-A046-C0A8B137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75" y="450056"/>
            <a:ext cx="5819098" cy="90011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Takeaways from the Panels Discussions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E2F30-1920-4F51-9A2C-4BC8F46C4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39" y="1546859"/>
            <a:ext cx="6331236" cy="32823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Communities are seeking better guidance for inspections of existing buildings, depending on local risk criteria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Owners need to keep building maintenance records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More accountability is necessary; dangerous conditions must be reported to code (building) officials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2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BCF2-6A41-4F4D-A6B4-69C2A3AD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15" y="464820"/>
            <a:ext cx="5819098" cy="86867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Takeaways from the Panels Discussions</a:t>
            </a:r>
            <a:br>
              <a:rPr lang="en-US" sz="2400" b="1" dirty="0"/>
            </a:br>
            <a:r>
              <a:rPr lang="en-US" sz="2400" b="1" dirty="0"/>
              <a:t>continued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2FA04-A6CE-4BEC-B488-E93748FA0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59" y="1607820"/>
            <a:ext cx="6379815" cy="31927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Timing and frequency of post CO inspections and recertification inspections must be considered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Need a uniform statewide property maintenance standard administered by local governments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Building safety inspection programs are common; recertification programs are not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5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1FE4-2714-42D0-9372-91A81374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75" y="147917"/>
            <a:ext cx="5819098" cy="86733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ICC Recommendation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49EF7-DAF0-4C34-AF3F-DDDDEAFDC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" y="1015253"/>
            <a:ext cx="6324093" cy="36038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Adoption of a statewide property maintenance standard for existing buildings.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International Property Maintenance Code (IPMC) requires that building and service/fire protection systems be maintained in good repair, and structurally sound.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</a:t>
            </a:r>
            <a:r>
              <a:rPr lang="en-US" sz="2000" b="1" dirty="0"/>
              <a:t> IPMC with Appendix C (Existing Building Inspection Guide) </a:t>
            </a:r>
            <a:r>
              <a:rPr lang="en-US" sz="2000" dirty="0"/>
              <a:t>would provide a ready-made solution for Florida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One inspection protocol for a state the size of Florida is not recommended.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Geographic location, local climate, risk of flooding, high wind areas, soil conditions, presence of salt air and other risk factors must be considered</a:t>
            </a:r>
          </a:p>
          <a:p>
            <a:pPr lvl="2">
              <a:lnSpc>
                <a:spcPct val="100000"/>
              </a:lnSpc>
            </a:pPr>
            <a:endParaRPr lang="en-US" dirty="0"/>
          </a:p>
          <a:p>
            <a:pPr marL="173736" lvl="1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6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61C5-B558-440F-B2DA-8454EE19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75" y="628650"/>
            <a:ext cx="5819098" cy="77152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Existing Building Inspection Guide</a:t>
            </a:r>
            <a:br>
              <a:rPr lang="en-US" sz="2400" b="1" dirty="0"/>
            </a:br>
            <a:r>
              <a:rPr lang="en-US" sz="2400" b="1" dirty="0"/>
              <a:t>Appendix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52431-DAB9-47A6-8C7B-4410F3DD8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644224"/>
            <a:ext cx="6629399" cy="28706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Key criteria of Appendix C: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Three phases of periodic inspections with specified frequency:</a:t>
            </a:r>
          </a:p>
          <a:p>
            <a:pPr lvl="2">
              <a:lnSpc>
                <a:spcPct val="100000"/>
              </a:lnSpc>
            </a:pPr>
            <a:r>
              <a:rPr lang="en-US" sz="2000" b="1" dirty="0">
                <a:solidFill>
                  <a:schemeClr val="accent5"/>
                </a:solidFill>
              </a:rPr>
              <a:t>Maintenance inspection</a:t>
            </a:r>
            <a:r>
              <a:rPr lang="en-US" sz="2000" dirty="0">
                <a:solidFill>
                  <a:schemeClr val="accent5"/>
                </a:solidFill>
              </a:rPr>
              <a:t> by owner or authorized representative</a:t>
            </a:r>
          </a:p>
          <a:p>
            <a:pPr lvl="2">
              <a:lnSpc>
                <a:spcPct val="100000"/>
              </a:lnSpc>
            </a:pPr>
            <a:r>
              <a:rPr lang="en-US" sz="2000" b="1" dirty="0">
                <a:solidFill>
                  <a:schemeClr val="accent5"/>
                </a:solidFill>
              </a:rPr>
              <a:t>Periodic inspection </a:t>
            </a:r>
            <a:r>
              <a:rPr lang="en-US" sz="2000" dirty="0">
                <a:solidFill>
                  <a:schemeClr val="accent5"/>
                </a:solidFill>
              </a:rPr>
              <a:t>by code official or licensed design professional</a:t>
            </a:r>
          </a:p>
          <a:p>
            <a:pPr lvl="2">
              <a:lnSpc>
                <a:spcPct val="100000"/>
              </a:lnSpc>
            </a:pPr>
            <a:r>
              <a:rPr lang="en-US" sz="2000" b="1" dirty="0">
                <a:solidFill>
                  <a:schemeClr val="accent5"/>
                </a:solidFill>
              </a:rPr>
              <a:t>Milestone special inspection </a:t>
            </a:r>
            <a:r>
              <a:rPr lang="en-US" sz="2000" dirty="0">
                <a:solidFill>
                  <a:schemeClr val="accent5"/>
                </a:solidFill>
              </a:rPr>
              <a:t>by special inspector qualified and registered engineer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60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new">
      <a:dk1>
        <a:srgbClr val="0B5940"/>
      </a:dk1>
      <a:lt1>
        <a:srgbClr val="FFFFFF"/>
      </a:lt1>
      <a:dk2>
        <a:srgbClr val="242C41"/>
      </a:dk2>
      <a:lt2>
        <a:srgbClr val="FFFFFF"/>
      </a:lt2>
      <a:accent1>
        <a:srgbClr val="0A8EF3"/>
      </a:accent1>
      <a:accent2>
        <a:srgbClr val="04A9A5"/>
      </a:accent2>
      <a:accent3>
        <a:srgbClr val="FFA201"/>
      </a:accent3>
      <a:accent4>
        <a:srgbClr val="D0D5CB"/>
      </a:accent4>
      <a:accent5>
        <a:srgbClr val="333333"/>
      </a:accent5>
      <a:accent6>
        <a:srgbClr val="EBF1F3"/>
      </a:accent6>
      <a:hlink>
        <a:srgbClr val="0A8EF3"/>
      </a:hlink>
      <a:folHlink>
        <a:srgbClr val="0A8E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94C516C1372340BD03011B184B686A" ma:contentTypeVersion="13" ma:contentTypeDescription="Create a new document." ma:contentTypeScope="" ma:versionID="461820ade2a3a40a9e9928e43eb01cf8">
  <xsd:schema xmlns:xsd="http://www.w3.org/2001/XMLSchema" xmlns:xs="http://www.w3.org/2001/XMLSchema" xmlns:p="http://schemas.microsoft.com/office/2006/metadata/properties" xmlns:ns3="c8fb7e4e-3675-4df4-a645-058c66104750" xmlns:ns4="4e162ae4-fc5e-4b8f-a3c5-d2545995f1df" targetNamespace="http://schemas.microsoft.com/office/2006/metadata/properties" ma:root="true" ma:fieldsID="9c14cc5c5d5fe8dff923d7c4d472c73e" ns3:_="" ns4:_="">
    <xsd:import namespace="c8fb7e4e-3675-4df4-a645-058c66104750"/>
    <xsd:import namespace="4e162ae4-fc5e-4b8f-a3c5-d2545995f1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b7e4e-3675-4df4-a645-058c66104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62ae4-fc5e-4b8f-a3c5-d2545995f1d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57990F-24D1-42D6-BA0B-B0166C432FD4}">
  <ds:schemaRefs>
    <ds:schemaRef ds:uri="c8fb7e4e-3675-4df4-a645-058c66104750"/>
    <ds:schemaRef ds:uri="http://schemas.microsoft.com/office/infopath/2007/PartnerControls"/>
    <ds:schemaRef ds:uri="http://purl.org/dc/dcmitype/"/>
    <ds:schemaRef ds:uri="http://schemas.microsoft.com/office/2006/documentManagement/types"/>
    <ds:schemaRef ds:uri="4e162ae4-fc5e-4b8f-a3c5-d2545995f1df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5D9F626-6C16-43BF-929E-30F6616962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fb7e4e-3675-4df4-a645-058c66104750"/>
    <ds:schemaRef ds:uri="4e162ae4-fc5e-4b8f-a3c5-d2545995f1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1B48EB-FA43-45A5-AC01-C3F7BE9116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579</Words>
  <Application>Microsoft Office PowerPoint</Application>
  <PresentationFormat>On-screen Show (16:9)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Roboto Light</vt:lpstr>
      <vt:lpstr>System Font Regular</vt:lpstr>
      <vt:lpstr>Wingdings</vt:lpstr>
      <vt:lpstr>Office Theme</vt:lpstr>
      <vt:lpstr>7_Office Theme</vt:lpstr>
      <vt:lpstr>Ensuring the Safety of Existing Buildings</vt:lpstr>
      <vt:lpstr>ICC Review of the Property Maintenance Codes &amp; Regulations in Florida</vt:lpstr>
      <vt:lpstr>ICC Review of the Property Maintenance Codes &amp; Regulations in Florida - continued </vt:lpstr>
      <vt:lpstr> Panel Discussion in West Palm Beach August 17 </vt:lpstr>
      <vt:lpstr>West Palm Beach - Three Panels</vt:lpstr>
      <vt:lpstr>Takeaways from the Panels Discussions</vt:lpstr>
      <vt:lpstr>Takeaways from the Panels Discussions continued</vt:lpstr>
      <vt:lpstr>ICC Recommendation</vt:lpstr>
      <vt:lpstr>Existing Building Inspection Guide Appendix C</vt:lpstr>
      <vt:lpstr>Summary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 Gieson</dc:creator>
  <cp:lastModifiedBy>Sara Yerkes</cp:lastModifiedBy>
  <cp:revision>14</cp:revision>
  <cp:lastPrinted>2021-05-25T14:32:52Z</cp:lastPrinted>
  <dcterms:created xsi:type="dcterms:W3CDTF">2020-09-21T04:38:14Z</dcterms:created>
  <dcterms:modified xsi:type="dcterms:W3CDTF">2021-08-26T23:32:36Z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0x0101009894C516C1372340BD03011B184B686A</vt:lpwstr>
  </property>
  <property fmtid="{D5CDD505-2E9C-101B-9397-08002B2CF9AE}" pid="3" name="_dlc_DocIdItemGuid">
    <vt:lpwstr>06bfcd87-0ebb-4673-9070-63628f62cc92</vt:lpwstr>
  </property>
</Properties>
</file>