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147374720" r:id="rId3"/>
    <p:sldId id="2147374717" r:id="rId4"/>
    <p:sldId id="2147374718" r:id="rId5"/>
    <p:sldId id="2147374732" r:id="rId6"/>
    <p:sldId id="2147374724" r:id="rId7"/>
    <p:sldId id="2147374725" r:id="rId8"/>
    <p:sldId id="2147374726" r:id="rId9"/>
    <p:sldId id="2147374727" r:id="rId10"/>
    <p:sldId id="2147374728" r:id="rId11"/>
    <p:sldId id="2147374729" r:id="rId12"/>
    <p:sldId id="2147374715" r:id="rId13"/>
    <p:sldId id="2147374733" r:id="rId14"/>
    <p:sldId id="2147374730" r:id="rId15"/>
    <p:sldId id="2147374719" r:id="rId16"/>
    <p:sldId id="2147374731" r:id="rId17"/>
    <p:sldId id="2147374708" r:id="rId18"/>
    <p:sldId id="2147374684" r:id="rId19"/>
    <p:sldId id="214737471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04B2B6D-1E9F-6FAE-82E1-1D0B9D050E55}" name="Carmagnani, Giorgio B." initials="GC" userId="S::g.carmagnani@ufl.edu::cbcfde32-e78e-4561-829a-f64e0ead83f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F21"/>
    <a:srgbClr val="FE0000"/>
    <a:srgbClr val="0022B4"/>
    <a:srgbClr val="00F600"/>
    <a:srgbClr val="A6A6A6"/>
    <a:srgbClr val="005495"/>
    <a:srgbClr val="B75E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49" autoAdjust="0"/>
    <p:restoredTop sz="73238" autoAdjust="0"/>
  </p:normalViewPr>
  <p:slideViewPr>
    <p:cSldViewPr snapToGrid="0" showGuides="1">
      <p:cViewPr>
        <p:scale>
          <a:sx n="64" d="100"/>
          <a:sy n="64" d="100"/>
        </p:scale>
        <p:origin x="1536" y="36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B6EB29-8598-40AA-9DCA-CCF01CF3FD82}" type="datetimeFigureOut">
              <a:rPr lang="en-US" smtClean="0"/>
              <a:t>10/14/24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175207-5BB3-438D-BBAA-E99A52EFA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236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5207-5BB3-438D-BBAA-E99A52EFA7B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09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Hurricane Helene - landfall in the Big Bend - Thursday, September 26, 2024 at 11:10 pm EDT. </a:t>
            </a:r>
          </a:p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T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he maximum sustained winds was 140 mph (225 km/h) NOAA aircraft (NHC, 2024h). </a:t>
            </a:r>
          </a:p>
          <a:p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Hurricane Helene’s –Rapid intensification before landfall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By 2 am EDT, Helene was moving at nearly 26 mph (42 km/h) and had maximum sustained winds of 90 mph (145 km/h) (NHC, 2024j).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At 5 am EDT on September 27, 2024, Helene was downgraded to a tropical storm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5207-5BB3-438D-BBAA-E99A52EFA7B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23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5207-5BB3-438D-BBAA-E99A52EFA7B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41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5207-5BB3-438D-BBAA-E99A52EFA7B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51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175207-5BB3-438D-BBAA-E99A52EFA7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23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A0FE6-FAEC-450E-9205-46DE6CDE6EE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57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B9ECA-C322-AA32-4DC4-0851BCA052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3E45AB-6657-3EB0-AE1A-EF6C4D7D7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58A4CA-D5BD-5ED2-D67C-B73466D0EC58}"/>
              </a:ext>
            </a:extLst>
          </p:cNvPr>
          <p:cNvSpPr/>
          <p:nvPr userDrawn="1"/>
        </p:nvSpPr>
        <p:spPr>
          <a:xfrm>
            <a:off x="0" y="5519374"/>
            <a:ext cx="10896600" cy="1338626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CB8D63B-9384-C950-97AC-FF08801B1DA3}"/>
              </a:ext>
            </a:extLst>
          </p:cNvPr>
          <p:cNvSpPr/>
          <p:nvPr userDrawn="1"/>
        </p:nvSpPr>
        <p:spPr>
          <a:xfrm flipV="1">
            <a:off x="-1" y="0"/>
            <a:ext cx="899327" cy="5519374"/>
          </a:xfrm>
          <a:prstGeom prst="rect">
            <a:avLst/>
          </a:prstGeom>
          <a:gradFill>
            <a:gsLst>
              <a:gs pos="0">
                <a:schemeClr val="accent2">
                  <a:lumMod val="50000"/>
                </a:schemeClr>
              </a:gs>
              <a:gs pos="100000">
                <a:schemeClr val="accent2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BC6B7BE-D82C-FF4F-7BB7-0236A090E7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60994" y="5247051"/>
            <a:ext cx="1505961" cy="1948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FF559-C2E1-2595-FA7E-BA89969AA59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896600" y="5508625"/>
            <a:ext cx="1295400" cy="13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4DB4-E0DC-6978-CDFE-FF905D79FC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FC21CB-AD6E-6C2A-6744-3CCC7AB88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A059C-6C42-EFC1-C881-26038855A2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833A76-4D70-5767-05FF-EE6ABA9C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E47F36-2A01-E979-5F03-E552F930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4DC562-98D5-3D5B-F957-163E8CBBB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A3271-E779-456E-A3EB-5E64F3B83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13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FF26A-E5EB-EA6A-F026-9A635CD76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DB362-8A1F-FB19-C4DC-1D1E7DB9D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DD212-5A62-8FD9-1AEB-D1AAD6498F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817B3-3CBD-FDB0-A55C-3698DBB58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9C0F7-BDC2-9DA2-1ECC-E76284F5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A3271-E779-456E-A3EB-5E64F3B83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2316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6734E7-67E8-328A-3017-44930DF27F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AA4506-2926-5F36-A742-2704B2881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A0777B-409D-A264-8214-C82E9E6E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DE4B7F-6ADB-D37B-770F-78EB2310C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225C3-C701-76E0-F5CF-EB89A4310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A3271-E779-456E-A3EB-5E64F3B83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06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 (Wertheim Lab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blue, day&#10;&#10;Description automatically generated">
            <a:extLst>
              <a:ext uri="{FF2B5EF4-FFF2-40B4-BE49-F238E27FC236}">
                <a16:creationId xmlns:a16="http://schemas.microsoft.com/office/drawing/2014/main" id="{1B67ADE8-0F92-3751-CDBB-FF2F540B16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767" y="-24765"/>
            <a:ext cx="12281535" cy="69075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866D91-CC4F-A671-D6E7-900CACE9B5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6667" r="-16667"/>
          <a:stretch/>
        </p:blipFill>
        <p:spPr>
          <a:xfrm>
            <a:off x="-233680" y="230661"/>
            <a:ext cx="3504935" cy="6414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C986EB-0387-4CBA-9F15-A02019605B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9303" y="2248929"/>
            <a:ext cx="11477898" cy="1464631"/>
          </a:xfrm>
        </p:spPr>
        <p:txBody>
          <a:bodyPr anchor="b" anchorCtr="0">
            <a:normAutofit/>
          </a:bodyPr>
          <a:lstStyle>
            <a:lvl1pPr>
              <a:defRPr sz="4000" b="1" i="0" spc="5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/>
              <a:t>PRESENTATION TITLE (ALL CAPS)</a:t>
            </a:r>
          </a:p>
        </p:txBody>
      </p:sp>
      <p:sp>
        <p:nvSpPr>
          <p:cNvPr id="3" name="Content Placeholder 10">
            <a:extLst>
              <a:ext uri="{FF2B5EF4-FFF2-40B4-BE49-F238E27FC236}">
                <a16:creationId xmlns:a16="http://schemas.microsoft.com/office/drawing/2014/main" id="{768EA31E-6B8B-9568-8909-EF3C6E7B722F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409303" y="3859712"/>
            <a:ext cx="11477625" cy="743997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  <a:br>
              <a:rPr lang="en-US"/>
            </a:br>
            <a:r>
              <a:rPr lang="en-US"/>
              <a:t>Location</a:t>
            </a:r>
          </a:p>
        </p:txBody>
      </p:sp>
      <p:sp>
        <p:nvSpPr>
          <p:cNvPr id="7" name="Content Placeholder 10">
            <a:extLst>
              <a:ext uri="{FF2B5EF4-FFF2-40B4-BE49-F238E27FC236}">
                <a16:creationId xmlns:a16="http://schemas.microsoft.com/office/drawing/2014/main" id="{13340BA7-3273-DA30-FAB7-4572595189C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09303" y="4749861"/>
            <a:ext cx="11477625" cy="1033101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Full Name</a:t>
            </a:r>
            <a:br>
              <a:rPr lang="en-US"/>
            </a:br>
            <a:r>
              <a:rPr lang="en-US"/>
              <a:t>Administrative Title</a:t>
            </a:r>
            <a:br>
              <a:rPr lang="en-US"/>
            </a:br>
            <a:r>
              <a:rPr lang="en-US"/>
              <a:t>Academic Title (Optional)</a:t>
            </a:r>
          </a:p>
        </p:txBody>
      </p:sp>
    </p:spTree>
    <p:extLst>
      <p:ext uri="{BB962C8B-B14F-4D97-AF65-F5344CB8AC3E}">
        <p14:creationId xmlns:p14="http://schemas.microsoft.com/office/powerpoint/2010/main" val="333807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FD85F-3A24-F905-8ABD-521452FDF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EE8DA-BB77-C679-F0EE-7AB48487DD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3CE5-A046-AD8D-B60C-446CAECD7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95605-8CCC-95DC-618C-5DA3B622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75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6861A-7B1A-A75F-8FAC-8AA8AFE0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A285C-F092-461D-19BD-7E0430E3B9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E0ADCB-6437-A5E0-B2DE-6A3D41FF81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78554-FF27-CFCA-E6B9-D48A6BB95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40342-F4D9-5FE6-9585-74648ADBB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A3271-E779-456E-A3EB-5E64F3B83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8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C20B1-CD11-5458-0A43-C139A9AC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371D2-019A-0F6A-79F3-C385B6074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1ACFE9-1DA0-9E23-33FB-6EF4ACD5EA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D4E2F4-39CE-94B0-7A6C-9855BCD04C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B4DD1-91DD-51BB-F8F8-D660109E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1F1961-A9E4-C8E7-85EB-D01F16A89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A3271-E779-456E-A3EB-5E64F3B83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97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C4498-1C2B-A1A6-91A3-740F311C7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2B6AA-9B4A-B428-E849-50284D3F1C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31ECED-3C00-9CE8-A715-2035B09E4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CEA011-555C-6C0A-643D-28AFA0DB3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8FBFFB-928F-459C-A101-A083A98945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FC5053-0B03-69CA-65BC-18B2E7FBE4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576DC3-2F32-6B64-3A6B-7E4049DF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CD659E-FD74-8D72-4828-15B8DFB6F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A3271-E779-456E-A3EB-5E64F3B83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7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B76B-6148-8B6A-A0B8-C797A8BF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55A41E-FFEF-9E2A-1ACF-908437F65F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914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8B76B-6148-8B6A-A0B8-C797A8BF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EE4D9-C547-71F5-695F-699913518B82}"/>
              </a:ext>
            </a:extLst>
          </p:cNvPr>
          <p:cNvSpPr/>
          <p:nvPr userDrawn="1"/>
        </p:nvSpPr>
        <p:spPr>
          <a:xfrm>
            <a:off x="0" y="-17215"/>
            <a:ext cx="12192000" cy="3054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50B826-5911-1366-5918-2BEC0050BF66}"/>
              </a:ext>
            </a:extLst>
          </p:cNvPr>
          <p:cNvSpPr/>
          <p:nvPr userDrawn="1"/>
        </p:nvSpPr>
        <p:spPr>
          <a:xfrm>
            <a:off x="0" y="6812280"/>
            <a:ext cx="12192000" cy="45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E826A-4917-942F-F8B4-56DDE576F0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28C00-A590-CB28-F21C-2A72064816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71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07D3B-9748-FEAC-3F06-56EDCFF98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FB4ED-F3A0-CEB6-9680-02805F0886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D3918B-69D4-39AD-1A28-94D243E74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EFD8E-213F-4105-847B-8945B53D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4DEBD-0D01-399F-5128-3444B2745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BE66BE-F0C9-0EE3-0962-6501C88C6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DA3271-E779-456E-A3EB-5E64F3B83D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006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sv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1961F8-C614-838F-E0FE-D6789AC26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413250"/>
            <a:ext cx="11139054" cy="12811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4ADA2C-6B9E-1636-B312-F85667E08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473" y="1825625"/>
            <a:ext cx="1113905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3D7525-9A90-1EA9-CA97-2806DE0B0C14}"/>
              </a:ext>
            </a:extLst>
          </p:cNvPr>
          <p:cNvSpPr/>
          <p:nvPr userDrawn="1"/>
        </p:nvSpPr>
        <p:spPr>
          <a:xfrm>
            <a:off x="0" y="6145823"/>
            <a:ext cx="11488722" cy="712177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2F1A3CD-3F00-83D9-2225-FC8C2A1AF8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515983" y="6058752"/>
            <a:ext cx="703277" cy="91012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6ADC924-6678-04FC-E732-50638370318B}"/>
              </a:ext>
            </a:extLst>
          </p:cNvPr>
          <p:cNvSpPr/>
          <p:nvPr userDrawn="1"/>
        </p:nvSpPr>
        <p:spPr>
          <a:xfrm>
            <a:off x="0" y="-17215"/>
            <a:ext cx="12192000" cy="3054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51E7A81-C76A-752B-68FE-29F38BDB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7840" y="-506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49987E6F-C342-43DB-9F48-BF1C8BC8AC7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A13A76-BD1C-8994-BE2A-9B949F95BF1D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88722" y="6134972"/>
            <a:ext cx="703278" cy="732581"/>
          </a:xfrm>
          <a:prstGeom prst="rect">
            <a:avLst/>
          </a:prstGeom>
        </p:spPr>
      </p:pic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F543892-62EA-03DB-7131-19C582C57D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3FA074-69C7-F416-55C1-C3316A74FB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B029E3A-1677-C0AD-8ECB-DC2855BB2510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DA3271-E779-456E-A3EB-5E64F3B83D9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3DFACD1-47B7-B842-0EA6-6D421AAEE324}"/>
              </a:ext>
            </a:extLst>
          </p:cNvPr>
          <p:cNvSpPr txBox="1">
            <a:spLocks/>
          </p:cNvSpPr>
          <p:nvPr userDrawn="1"/>
        </p:nvSpPr>
        <p:spPr>
          <a:xfrm>
            <a:off x="8610600" y="63312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DA3271-E779-456E-A3EB-5E64F3B83D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0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8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2352710224009616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312D0-D390-0BDA-1D68-49BD1CF711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7948"/>
            <a:ext cx="9969305" cy="2387600"/>
          </a:xfrm>
        </p:spPr>
        <p:txBody>
          <a:bodyPr anchor="t">
            <a:noAutofit/>
          </a:bodyPr>
          <a:lstStyle/>
          <a:p>
            <a:pPr algn="l"/>
            <a:r>
              <a:rPr lang="en-US" sz="4000" dirty="0"/>
              <a:t>Survey and Investigation of Buildings Damaged by Category III, IV and V Hurricanes in FY 2024-2025 (Preliminary)</a:t>
            </a:r>
            <a:br>
              <a:rPr lang="en-US" sz="1600" dirty="0"/>
            </a:br>
            <a:br>
              <a:rPr lang="en-US" sz="4000" dirty="0"/>
            </a:br>
            <a:r>
              <a:rPr lang="en-US" sz="2800" dirty="0"/>
              <a:t>Hurricane Helene (9/28/2024 and 10/1/24)</a:t>
            </a:r>
            <a:br>
              <a:rPr lang="en-US" sz="2800" dirty="0"/>
            </a:br>
            <a:r>
              <a:rPr lang="en-US" sz="2800" dirty="0"/>
              <a:t>Hurricane Milton (10/12/2024)</a:t>
            </a:r>
            <a:endParaRPr lang="en-US" sz="40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C6D797-0D41-A212-6F92-D9C6B4254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David O.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Prevatt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, Ph.D., PE, F.ASCE, Professor</a:t>
            </a:r>
          </a:p>
          <a:p>
            <a:pPr algn="l"/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Kisinger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Campo &amp; Associates Term Professor</a:t>
            </a:r>
          </a:p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University of Florida, Gainesville, FL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EBE8D4C-4DBB-E14F-BBFC-6D68443A97E3}"/>
              </a:ext>
            </a:extLst>
          </p:cNvPr>
          <p:cNvCxnSpPr/>
          <p:nvPr/>
        </p:nvCxnSpPr>
        <p:spPr>
          <a:xfrm>
            <a:off x="1624084" y="3234519"/>
            <a:ext cx="580029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6AA6C24-E010-5C96-A644-0A7337E2512A}"/>
              </a:ext>
            </a:extLst>
          </p:cNvPr>
          <p:cNvSpPr txBox="1"/>
          <p:nvPr/>
        </p:nvSpPr>
        <p:spPr>
          <a:xfrm>
            <a:off x="344089" y="5977011"/>
            <a:ext cx="7865660" cy="42832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bg1"/>
                </a:solidFill>
              </a:rPr>
              <a:t>15 October 2024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59C3D47-4C67-65F7-1D74-FD538E3E0317}"/>
              </a:ext>
            </a:extLst>
          </p:cNvPr>
          <p:cNvSpPr txBox="1">
            <a:spLocks/>
          </p:cNvSpPr>
          <p:nvPr/>
        </p:nvSpPr>
        <p:spPr>
          <a:xfrm>
            <a:off x="2524836" y="577544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Co-PI: Kurtis G. Gurley, Professor, University of Florida</a:t>
            </a:r>
          </a:p>
          <a:p>
            <a:pPr algn="l"/>
            <a:r>
              <a:rPr lang="en-US" dirty="0">
                <a:solidFill>
                  <a:schemeClr val="bg1"/>
                </a:solidFill>
              </a:rPr>
              <a:t>Co-PI: David B. </a:t>
            </a:r>
            <a:r>
              <a:rPr lang="en-US" dirty="0" err="1">
                <a:solidFill>
                  <a:schemeClr val="bg1"/>
                </a:solidFill>
              </a:rPr>
              <a:t>Roueche</a:t>
            </a:r>
            <a:r>
              <a:rPr lang="en-US" dirty="0">
                <a:solidFill>
                  <a:schemeClr val="bg1"/>
                </a:solidFill>
              </a:rPr>
              <a:t>, Associate Professor, Auburn University</a:t>
            </a:r>
          </a:p>
        </p:txBody>
      </p:sp>
    </p:spTree>
    <p:extLst>
      <p:ext uri="{BB962C8B-B14F-4D97-AF65-F5344CB8AC3E}">
        <p14:creationId xmlns:p14="http://schemas.microsoft.com/office/powerpoint/2010/main" val="213834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A4A80D-5702-6C27-8CCE-0BB24C59B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CE58E-D14C-FDAB-9E0B-B2E4E791C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Partial Structural Damage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2BB672-D9F6-5B69-9B53-47A0A4807A2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20364" y="565845"/>
            <a:ext cx="4787629" cy="61295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8A4E2A-8703-7555-7F31-231FB23E7A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63060" y="1028366"/>
            <a:ext cx="4726797" cy="528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766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91DBA-3A92-2D78-418F-3C11D9D65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82DCB6-CB3D-6D23-4465-5DF754A998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36835" y="1175640"/>
            <a:ext cx="5663046" cy="42472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14AFF8-A69C-C28C-DDE6-650D799B0B9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67760"/>
            <a:ext cx="7550727" cy="566304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95D056A-DE4A-D809-C0AF-770F8D155E51}"/>
              </a:ext>
            </a:extLst>
          </p:cNvPr>
          <p:cNvSpPr txBox="1">
            <a:spLocks/>
          </p:cNvSpPr>
          <p:nvPr/>
        </p:nvSpPr>
        <p:spPr>
          <a:xfrm>
            <a:off x="526473" y="6212495"/>
            <a:ext cx="11139054" cy="12811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Wood column, lower height structures (failed)</a:t>
            </a:r>
          </a:p>
        </p:txBody>
      </p:sp>
    </p:spTree>
    <p:extLst>
      <p:ext uri="{BB962C8B-B14F-4D97-AF65-F5344CB8AC3E}">
        <p14:creationId xmlns:p14="http://schemas.microsoft.com/office/powerpoint/2010/main" val="3600794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67BFE2-2026-C67D-AFA6-4B9331DE4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Milton’s Wind Swath</a:t>
            </a:r>
          </a:p>
        </p:txBody>
      </p:sp>
      <p:pic>
        <p:nvPicPr>
          <p:cNvPr id="13" name="Picture 12" descr="A map of the coast of the united states&#10;&#10;Description automatically generated">
            <a:extLst>
              <a:ext uri="{FF2B5EF4-FFF2-40B4-BE49-F238E27FC236}">
                <a16:creationId xmlns:a16="http://schemas.microsoft.com/office/drawing/2014/main" id="{270D609F-D2A5-CF6B-337A-AFE5ABAE457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0716" y="928853"/>
            <a:ext cx="7210567" cy="580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38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D9781-697B-C4EE-5B59-B2B72AE0DB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6B4D7E-D9FF-6E07-E402-BD046C2E85E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 descr="A map of florida with red dots&#10;&#10;Description automatically generated">
            <a:extLst>
              <a:ext uri="{FF2B5EF4-FFF2-40B4-BE49-F238E27FC236}">
                <a16:creationId xmlns:a16="http://schemas.microsoft.com/office/drawing/2014/main" id="{960666A2-078E-EF47-17AD-62E1597987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48" y="314484"/>
            <a:ext cx="11693752" cy="6480560"/>
          </a:xfrm>
          <a:prstGeom prst="rect">
            <a:avLst/>
          </a:prstGeom>
        </p:spPr>
      </p:pic>
      <p:pic>
        <p:nvPicPr>
          <p:cNvPr id="7" name="Picture 6" descr="A graph showing a number of water levels&#10;&#10;Description automatically generated">
            <a:extLst>
              <a:ext uri="{FF2B5EF4-FFF2-40B4-BE49-F238E27FC236}">
                <a16:creationId xmlns:a16="http://schemas.microsoft.com/office/drawing/2014/main" id="{1C71A005-B4D8-CF97-A319-0FDF008C3C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938" y="2493617"/>
            <a:ext cx="2560320" cy="2047295"/>
          </a:xfrm>
          <a:prstGeom prst="rect">
            <a:avLst/>
          </a:prstGeom>
        </p:spPr>
      </p:pic>
      <p:pic>
        <p:nvPicPr>
          <p:cNvPr id="9" name="Picture 8" descr="A graph showing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54E15474-98D7-4C76-0DD6-2674CF2EBB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87" y="62956"/>
            <a:ext cx="2560320" cy="2047295"/>
          </a:xfrm>
          <a:prstGeom prst="rect">
            <a:avLst/>
          </a:prstGeom>
        </p:spPr>
      </p:pic>
      <p:pic>
        <p:nvPicPr>
          <p:cNvPr id="11" name="Picture 10" descr="A graph showing the time and time of a station&#10;&#10;Description automatically generated with medium confidence">
            <a:extLst>
              <a:ext uri="{FF2B5EF4-FFF2-40B4-BE49-F238E27FC236}">
                <a16:creationId xmlns:a16="http://schemas.microsoft.com/office/drawing/2014/main" id="{4A5E184E-4CA7-5173-BE95-BB0E49B981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492" y="3790474"/>
            <a:ext cx="2560320" cy="2047295"/>
          </a:xfrm>
          <a:prstGeom prst="rect">
            <a:avLst/>
          </a:prstGeom>
        </p:spPr>
      </p:pic>
      <p:pic>
        <p:nvPicPr>
          <p:cNvPr id="15" name="Picture 14" descr="A graph showing the time and time&#10;&#10;Description automatically generated with medium confidence">
            <a:extLst>
              <a:ext uri="{FF2B5EF4-FFF2-40B4-BE49-F238E27FC236}">
                <a16:creationId xmlns:a16="http://schemas.microsoft.com/office/drawing/2014/main" id="{D9E5361F-5AA1-69FC-746C-D0507782BD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07" y="131920"/>
            <a:ext cx="2560320" cy="2047295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C37E5A-5D9B-C553-579B-DC154FD58083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430191" y="1155568"/>
            <a:ext cx="2163516" cy="15624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D54B22-6F1C-A600-683C-970FAB949AA7}"/>
              </a:ext>
            </a:extLst>
          </p:cNvPr>
          <p:cNvCxnSpPr>
            <a:cxnSpLocks/>
            <a:endCxn id="7" idx="3"/>
          </p:cNvCxnSpPr>
          <p:nvPr/>
        </p:nvCxnSpPr>
        <p:spPr>
          <a:xfrm flipH="1">
            <a:off x="4063258" y="2514827"/>
            <a:ext cx="1178861" cy="10024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6EF47E9-F8E9-71AC-BBCF-942563AEAC12}"/>
              </a:ext>
            </a:extLst>
          </p:cNvPr>
          <p:cNvCxnSpPr>
            <a:cxnSpLocks/>
            <a:endCxn id="9" idx="3"/>
          </p:cNvCxnSpPr>
          <p:nvPr/>
        </p:nvCxnSpPr>
        <p:spPr>
          <a:xfrm flipH="1" flipV="1">
            <a:off x="3945807" y="1086604"/>
            <a:ext cx="1087580" cy="6896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280D3F0-6A49-6497-312B-1732CBA628CB}"/>
              </a:ext>
            </a:extLst>
          </p:cNvPr>
          <p:cNvCxnSpPr>
            <a:cxnSpLocks/>
            <a:endCxn id="13" idx="1"/>
          </p:cNvCxnSpPr>
          <p:nvPr/>
        </p:nvCxnSpPr>
        <p:spPr>
          <a:xfrm flipV="1">
            <a:off x="6208882" y="2718011"/>
            <a:ext cx="2961079" cy="12502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A77A141-CB15-074B-FBF7-8555A0DC8394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6291942" y="4592414"/>
            <a:ext cx="752550" cy="2217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graph showing a line graph&#10;&#10;Description automatically generated">
            <a:extLst>
              <a:ext uri="{FF2B5EF4-FFF2-40B4-BE49-F238E27FC236}">
                <a16:creationId xmlns:a16="http://schemas.microsoft.com/office/drawing/2014/main" id="{F88D212E-06FA-777E-4D33-52A9AA37E9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961" y="1694363"/>
            <a:ext cx="2560320" cy="204729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5755A09-D1CE-4319-291C-10B2E6156BF7}"/>
              </a:ext>
            </a:extLst>
          </p:cNvPr>
          <p:cNvSpPr txBox="1"/>
          <p:nvPr/>
        </p:nvSpPr>
        <p:spPr>
          <a:xfrm>
            <a:off x="4248268" y="408924"/>
            <a:ext cx="34531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Hurricane Milton (2024)</a:t>
            </a:r>
          </a:p>
        </p:txBody>
      </p:sp>
    </p:spTree>
    <p:extLst>
      <p:ext uri="{BB962C8B-B14F-4D97-AF65-F5344CB8AC3E}">
        <p14:creationId xmlns:p14="http://schemas.microsoft.com/office/powerpoint/2010/main" val="1471125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63645-3CB9-2398-ABAC-8BEE8ACBC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95189F9-249E-C822-6EF9-330D89513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(Milton)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FF8B27-BC66-3937-CD3E-52E0A3AC5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526370"/>
            <a:ext cx="1137735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At landfall Hurricane Milton was a minimal Category II hurricane (max. peak 3-second gust wind speed was 108 mph). Milton’s power dissipated quickly as it moved inland.</a:t>
            </a:r>
          </a:p>
          <a:p>
            <a:endParaRPr lang="en-US" u="sng" dirty="0"/>
          </a:p>
          <a:p>
            <a:r>
              <a:rPr lang="en-US" u="sng" dirty="0"/>
              <a:t>Moderate Wind Speeds</a:t>
            </a:r>
            <a:r>
              <a:rPr lang="en-US" dirty="0"/>
              <a:t> – Milton’s winds were less than design wind speeds for the impacted areas and it did not produce much design level impacts.</a:t>
            </a:r>
          </a:p>
          <a:p>
            <a:r>
              <a:rPr lang="en-US" u="sng" dirty="0"/>
              <a:t>Roof Cover Loss</a:t>
            </a:r>
            <a:r>
              <a:rPr lang="en-US" dirty="0"/>
              <a:t>– NOAA’s aerial photography shows only limited roof cover loss, as expected for this moderate wind speed. </a:t>
            </a:r>
          </a:p>
          <a:p>
            <a:r>
              <a:rPr lang="en-US" u="sng" dirty="0"/>
              <a:t>Fenestration</a:t>
            </a:r>
            <a:r>
              <a:rPr lang="en-US" dirty="0"/>
              <a:t> – UF team observed no fenestration failures from windborne debris inland, where winds were no more than 70 mph </a:t>
            </a:r>
          </a:p>
          <a:p>
            <a:r>
              <a:rPr lang="en-US" u="sng" dirty="0"/>
              <a:t>Storm surge and wave action</a:t>
            </a:r>
            <a:r>
              <a:rPr lang="en-US" dirty="0"/>
              <a:t>– In a few limited areas coastal structures were impacted by storm surges and waves. Structures elevated above the storm surge and wave height had a better chance of survival.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1F2309-E5C8-0E03-179C-63A66DB26F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-50800"/>
            <a:ext cx="2743200" cy="365125"/>
          </a:xfrm>
        </p:spPr>
        <p:txBody>
          <a:bodyPr/>
          <a:lstStyle/>
          <a:p>
            <a:fld id="{49987E6F-C342-43DB-9F48-BF1C8BC8AC72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0DD6A03-40BF-26A3-73F6-1180014BD986}"/>
              </a:ext>
            </a:extLst>
          </p:cNvPr>
          <p:cNvGraphicFramePr>
            <a:graphicFrameLocks noGrp="1"/>
          </p:cNvGraphicFramePr>
          <p:nvPr/>
        </p:nvGraphicFramePr>
        <p:xfrm>
          <a:off x="13097695" y="426575"/>
          <a:ext cx="5259365" cy="4436580"/>
        </p:xfrm>
        <a:graphic>
          <a:graphicData uri="http://schemas.openxmlformats.org/drawingml/2006/table">
            <a:tbl>
              <a:tblPr/>
              <a:tblGrid>
                <a:gridCol w="1340127">
                  <a:extLst>
                    <a:ext uri="{9D8B030D-6E8A-4147-A177-3AD203B41FA5}">
                      <a16:colId xmlns:a16="http://schemas.microsoft.com/office/drawing/2014/main" val="211803574"/>
                    </a:ext>
                  </a:extLst>
                </a:gridCol>
                <a:gridCol w="3919238">
                  <a:extLst>
                    <a:ext uri="{9D8B030D-6E8A-4147-A177-3AD203B41FA5}">
                      <a16:colId xmlns:a16="http://schemas.microsoft.com/office/drawing/2014/main" val="4061859643"/>
                    </a:ext>
                  </a:extLst>
                </a:gridCol>
              </a:tblGrid>
              <a:tr h="260721">
                <a:tc gridSpan="2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Table 4.1.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Summary of Building Performance in Northwestern Florida, by Occupancy </a:t>
                      </a:r>
                      <a:endParaRPr lang="en-US" sz="1600" dirty="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654416"/>
                  </a:ext>
                </a:extLst>
              </a:tr>
              <a:tr h="70574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Single-Family Residential Buildings 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Extensive damage in areas like Keaton beach, Dekle Beach, Cedar Key,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Steinhatchee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Horseshoe beach, Suwannee, and Tallahassee. The causes of damage ranged from surge and wave load induced dislocation and damage from wind-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feBled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trees on roofs. </a:t>
                      </a:r>
                      <a:endParaRPr lang="en-US" sz="1600" dirty="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65754739"/>
                  </a:ext>
                </a:extLst>
              </a:tr>
              <a:tr h="557403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Multi-Family Residential Buildings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Tree fall induced damage has been reported in the Tallahassee region. For other regions, no observations are available for this class at time of this report.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8057097"/>
                  </a:ext>
                </a:extLst>
              </a:tr>
              <a:tr h="705744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Commercial Buildings</a:t>
                      </a:r>
                      <a:endParaRPr lang="en-US" sz="1600" dirty="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Several commercial buildings in Perry,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Steinhatchee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and Cedar Keys area were damaged due to wind and storm surge and waves. The damage appears limited to the building envelope, primarily roof cover.</a:t>
                      </a:r>
                      <a:endParaRPr lang="en-US" sz="1600" dirty="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295856"/>
                  </a:ext>
                </a:extLst>
              </a:tr>
              <a:tr h="4090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Healthcare/Medical Facilities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observations available for this class at time of this report. 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2046710"/>
                  </a:ext>
                </a:extLst>
              </a:tr>
              <a:tr h="2607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Schools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observations available for this class at time of this report. 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4951388"/>
                  </a:ext>
                </a:extLst>
              </a:tr>
              <a:tr h="2607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Government Facilities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observations available for this class at time of this report. 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9810453"/>
                  </a:ext>
                </a:extLst>
              </a:tr>
              <a:tr h="409062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Mobile/Manufactured Homes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Foundation failure and dislocation of mobile homes has been reported in Steinhatchee, Florida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3220432"/>
                  </a:ext>
                </a:extLst>
              </a:tr>
              <a:tr h="2607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Critical Facilities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observations available for this class at time of this report. 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984823"/>
                  </a:ext>
                </a:extLst>
              </a:tr>
              <a:tr h="2607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Historical Buildings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observations available for this class at time of this report. 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892999"/>
                  </a:ext>
                </a:extLst>
              </a:tr>
              <a:tr h="260721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Religious Institutions</a:t>
                      </a:r>
                      <a:endParaRPr lang="en-US" sz="160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At least one report of damage to a church in this region exists.</a:t>
                      </a:r>
                      <a:endParaRPr lang="en-US" sz="1600" dirty="0">
                        <a:effectLst/>
                      </a:endParaRPr>
                    </a:p>
                  </a:txBody>
                  <a:tcPr marL="56190" marR="56190" marT="56190" marB="5619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851044"/>
                  </a:ext>
                </a:extLst>
              </a:tr>
            </a:tbl>
          </a:graphicData>
        </a:graphic>
      </p:graphicFrame>
      <p:sp>
        <p:nvSpPr>
          <p:cNvPr id="7" name="Rectangle 1">
            <a:extLst>
              <a:ext uri="{FF2B5EF4-FFF2-40B4-BE49-F238E27FC236}">
                <a16:creationId xmlns:a16="http://schemas.microsoft.com/office/drawing/2014/main" id="{9AC1F83D-5A39-D399-D516-9BEA61AC27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006" y="16941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031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C4136-F410-6A71-2C02-F2325996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77746-F0A4-1867-7F16-2A100C6A3D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4EFFFF-B25A-F5CA-4E0B-3CE2F231B2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1862" y="314484"/>
            <a:ext cx="9908275" cy="644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2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029CD-5408-1E86-A614-286B7B15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performance inland (H. Milton)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D17C44-4A16-5A59-93A3-CCE1807B8F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3B4290-45B6-3A36-91BB-A11E5F632F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26473" y="1793129"/>
            <a:ext cx="6183573" cy="46376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279DE7-D145-EC73-F5BE-5097C4E237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05518" y="1770803"/>
            <a:ext cx="4669904" cy="465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031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EB2DE6B-97DD-83A0-5D15-2396179BF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284AA4B-F293-31FA-520B-65AD27893F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431235"/>
            <a:ext cx="11139054" cy="474572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Hurricane Helene:  </a:t>
            </a:r>
            <a:r>
              <a:rPr lang="en-US" dirty="0"/>
              <a:t>opportunities exist to learn about residential performance from storm surge. Areas impacted most by Helene </a:t>
            </a:r>
            <a:r>
              <a:rPr lang="en-US" b="1" dirty="0"/>
              <a:t>do not have a CCCL </a:t>
            </a:r>
            <a:r>
              <a:rPr lang="en-US" dirty="0"/>
              <a:t>(no sandy beaches), so there may be some opportunities to look at performance and construction relative to what would be required by the CCCL.</a:t>
            </a:r>
          </a:p>
          <a:p>
            <a:r>
              <a:rPr lang="en-US" b="1" dirty="0"/>
              <a:t>Hurricane Milton: </a:t>
            </a:r>
            <a:r>
              <a:rPr lang="en-US" dirty="0"/>
              <a:t>limited potential for gathering new data. Only significant storm surge damage only in isolated areas, and the wind speeds low to moderate.</a:t>
            </a:r>
          </a:p>
          <a:p>
            <a:r>
              <a:rPr lang="en-US" b="1" dirty="0"/>
              <a:t>Tornado Outbreak: </a:t>
            </a:r>
            <a:r>
              <a:rPr lang="en-US" dirty="0"/>
              <a:t>Hurricane Milton spawned a tornado outbreak some degrees of damage suggested EF-3 tornadoes. This offers potential for calibrating DOD estimates of damage to structures that were originally designed for hurricane wind speeds. </a:t>
            </a:r>
          </a:p>
        </p:txBody>
      </p:sp>
    </p:spTree>
    <p:extLst>
      <p:ext uri="{BB962C8B-B14F-4D97-AF65-F5344CB8AC3E}">
        <p14:creationId xmlns:p14="http://schemas.microsoft.com/office/powerpoint/2010/main" val="877325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E35638-0A1C-5F25-25DD-1A63D0145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09641-6DB3-6CB3-E4A0-7A49BEF018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b="1" i="0" kern="1200" spc="50" baseline="0">
                <a:solidFill>
                  <a:schemeClr val="accent2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 you</a:t>
            </a:r>
            <a:r>
              <a:rPr lang="en-US">
                <a:solidFill>
                  <a:schemeClr val="accent2"/>
                </a:solidFill>
              </a:rPr>
              <a:t> for your attention.</a:t>
            </a:r>
            <a:endParaRPr lang="en-US" b="1" i="0" kern="1200" spc="50" baseline="0">
              <a:solidFill>
                <a:schemeClr val="accent2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41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CA2D6-21E6-4445-1EA3-C3F03B057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9090" y="636225"/>
            <a:ext cx="4171950" cy="664675"/>
          </a:xfrm>
        </p:spPr>
        <p:txBody>
          <a:bodyPr>
            <a:normAutofit/>
          </a:bodyPr>
          <a:lstStyle/>
          <a:p>
            <a:pPr algn="l"/>
            <a:r>
              <a:rPr lang="en-US" sz="3200" dirty="0"/>
              <a:t>Hurricane Milton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BF485A-B9C7-9E48-D224-4A6B6677D1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00A8D2-6DE0-042D-EA5E-B65E7D6B66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077925"/>
            <a:ext cx="4876800" cy="572943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1C8E4AE-F900-FC10-5826-BB4A351B7C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1402661"/>
              </p:ext>
            </p:extLst>
          </p:nvPr>
        </p:nvGraphicFramePr>
        <p:xfrm>
          <a:off x="339406" y="1393361"/>
          <a:ext cx="6728146" cy="1097280"/>
        </p:xfrm>
        <a:graphic>
          <a:graphicData uri="http://schemas.openxmlformats.org/drawingml/2006/table">
            <a:tbl>
              <a:tblPr/>
              <a:tblGrid>
                <a:gridCol w="770557">
                  <a:extLst>
                    <a:ext uri="{9D8B030D-6E8A-4147-A177-3AD203B41FA5}">
                      <a16:colId xmlns:a16="http://schemas.microsoft.com/office/drawing/2014/main" val="2016446347"/>
                    </a:ext>
                  </a:extLst>
                </a:gridCol>
                <a:gridCol w="770557">
                  <a:extLst>
                    <a:ext uri="{9D8B030D-6E8A-4147-A177-3AD203B41FA5}">
                      <a16:colId xmlns:a16="http://schemas.microsoft.com/office/drawing/2014/main" val="1272428189"/>
                    </a:ext>
                  </a:extLst>
                </a:gridCol>
                <a:gridCol w="770557">
                  <a:extLst>
                    <a:ext uri="{9D8B030D-6E8A-4147-A177-3AD203B41FA5}">
                      <a16:colId xmlns:a16="http://schemas.microsoft.com/office/drawing/2014/main" val="261607152"/>
                    </a:ext>
                  </a:extLst>
                </a:gridCol>
                <a:gridCol w="770557">
                  <a:extLst>
                    <a:ext uri="{9D8B030D-6E8A-4147-A177-3AD203B41FA5}">
                      <a16:colId xmlns:a16="http://schemas.microsoft.com/office/drawing/2014/main" val="702533221"/>
                    </a:ext>
                  </a:extLst>
                </a:gridCol>
                <a:gridCol w="770557">
                  <a:extLst>
                    <a:ext uri="{9D8B030D-6E8A-4147-A177-3AD203B41FA5}">
                      <a16:colId xmlns:a16="http://schemas.microsoft.com/office/drawing/2014/main" val="1244354205"/>
                    </a:ext>
                  </a:extLst>
                </a:gridCol>
                <a:gridCol w="1468799">
                  <a:extLst>
                    <a:ext uri="{9D8B030D-6E8A-4147-A177-3AD203B41FA5}">
                      <a16:colId xmlns:a16="http://schemas.microsoft.com/office/drawing/2014/main" val="4195738992"/>
                    </a:ext>
                  </a:extLst>
                </a:gridCol>
                <a:gridCol w="1406562">
                  <a:extLst>
                    <a:ext uri="{9D8B030D-6E8A-4147-A177-3AD203B41FA5}">
                      <a16:colId xmlns:a16="http://schemas.microsoft.com/office/drawing/2014/main" val="3540427191"/>
                    </a:ext>
                  </a:extLst>
                </a:gridCol>
              </a:tblGrid>
              <a:tr h="30389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Station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Type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9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9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Latitude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69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Longitude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D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A4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A4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A4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Height (ft)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A4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5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5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Max 3-sec Gust (mph)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605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2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2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2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Max 1-min Avg (mph)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2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E0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E0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E0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7260167"/>
                  </a:ext>
                </a:extLst>
              </a:tr>
              <a:tr h="1519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12121"/>
                          </a:solidFill>
                          <a:effectLst/>
                          <a:latin typeface="Aptos" panose="020B0004020202020204" pitchFamily="34" charset="0"/>
                        </a:rPr>
                        <a:t>T1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12121"/>
                          </a:solidFill>
                          <a:effectLst/>
                          <a:latin typeface="Aptos" panose="020B0004020202020204" pitchFamily="34" charset="0"/>
                        </a:rPr>
                        <a:t>FCMP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C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9F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C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30.0407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60C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0C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0C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-83.7182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60C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A4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80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CA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53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CA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76.03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20CA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F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29F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F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51.52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A0F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D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E0F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D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1639358"/>
                  </a:ext>
                </a:extLst>
              </a:tr>
              <a:tr h="1519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12121"/>
                          </a:solidFill>
                          <a:effectLst/>
                          <a:latin typeface="Aptos" panose="020B0004020202020204" pitchFamily="34" charset="0"/>
                        </a:rPr>
                        <a:t>T5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12121"/>
                          </a:solidFill>
                          <a:effectLst/>
                          <a:latin typeface="Aptos" panose="020B0004020202020204" pitchFamily="34" charset="0"/>
                        </a:rPr>
                        <a:t>FCMP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F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C9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F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30.1912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F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E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0C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E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-84.2126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20E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0D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FD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D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C0D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C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CA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C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50.78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80C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C7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F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C7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39.39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20C7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E3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D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E3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7868714"/>
                  </a:ext>
                </a:extLst>
              </a:tr>
              <a:tr h="1519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12121"/>
                          </a:solidFill>
                          <a:effectLst/>
                          <a:latin typeface="Aptos" panose="020B0004020202020204" pitchFamily="34" charset="0"/>
                        </a:rPr>
                        <a:t>T6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12121"/>
                          </a:solidFill>
                          <a:effectLst/>
                          <a:latin typeface="Aptos" panose="020B0004020202020204" pitchFamily="34" charset="0"/>
                        </a:rPr>
                        <a:t>FCMP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F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29.7576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DB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E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DB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-83.493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DB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CB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0DE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CB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16.5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B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9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C4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9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89.88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809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44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C7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44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65.14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8044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4A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0E3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4A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5146414"/>
                  </a:ext>
                </a:extLst>
              </a:tr>
              <a:tr h="15194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12121"/>
                          </a:solidFill>
                          <a:effectLst/>
                          <a:latin typeface="Aptos" panose="020B0004020202020204" pitchFamily="34" charset="0"/>
                        </a:rPr>
                        <a:t>S2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212121"/>
                          </a:solidFill>
                          <a:effectLst/>
                          <a:latin typeface="Aptos" panose="020B0004020202020204" pitchFamily="34" charset="0"/>
                        </a:rPr>
                        <a:t>Sentinel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40C1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45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C8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45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29.137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A045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05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DB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E05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-83.0295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E05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66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0CB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066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33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A066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71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90F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71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85.03</a:t>
                      </a:r>
                      <a:endParaRPr lang="en-US" sz="100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2071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05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44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5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70.78</a:t>
                      </a:r>
                      <a:endParaRPr lang="en-US" sz="1000" dirty="0">
                        <a:effectLst/>
                        <a:latin typeface="Aptos" panose="020B0004020202020204" pitchFamily="34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2050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048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4A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048F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4019154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61B6B013-2DFB-AE85-6E8D-D89C947A4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9725" y="2648519"/>
            <a:ext cx="1067162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en-US" altLang="en-US" sz="1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rgbClr val="212121"/>
                </a:solidFill>
                <a:effectLst/>
                <a:latin typeface="Aptos" panose="020B0004020202020204" pitchFamily="34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28A7EE-A250-D938-C014-EA8229D3C2C0}"/>
              </a:ext>
            </a:extLst>
          </p:cNvPr>
          <p:cNvSpPr txBox="1">
            <a:spLocks/>
          </p:cNvSpPr>
          <p:nvPr/>
        </p:nvSpPr>
        <p:spPr>
          <a:xfrm>
            <a:off x="339407" y="718090"/>
            <a:ext cx="4876800" cy="6646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Hurricane Helene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C69602-47F5-F005-96DC-E7A8735F61A0}"/>
              </a:ext>
            </a:extLst>
          </p:cNvPr>
          <p:cNvSpPr txBox="1"/>
          <p:nvPr/>
        </p:nvSpPr>
        <p:spPr>
          <a:xfrm>
            <a:off x="8518595" y="5204177"/>
            <a:ext cx="44478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108 mph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3E4D5A-AFEA-CBC1-8775-DB8698375182}"/>
              </a:ext>
            </a:extLst>
          </p:cNvPr>
          <p:cNvSpPr txBox="1"/>
          <p:nvPr/>
        </p:nvSpPr>
        <p:spPr>
          <a:xfrm>
            <a:off x="11685130" y="5572326"/>
            <a:ext cx="44478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90 mph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39D05-2032-FAFF-C14E-F2DC140BE811}"/>
              </a:ext>
            </a:extLst>
          </p:cNvPr>
          <p:cNvSpPr txBox="1"/>
          <p:nvPr/>
        </p:nvSpPr>
        <p:spPr>
          <a:xfrm>
            <a:off x="11611753" y="3672498"/>
            <a:ext cx="44478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95 mph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D3F408-55F9-7C94-3D4F-DD9E1D3F8839}"/>
              </a:ext>
            </a:extLst>
          </p:cNvPr>
          <p:cNvSpPr txBox="1"/>
          <p:nvPr/>
        </p:nvSpPr>
        <p:spPr>
          <a:xfrm>
            <a:off x="11628688" y="1814694"/>
            <a:ext cx="444783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105 mph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A50FE8D-2E74-B727-2371-EBB02509A6EF}"/>
              </a:ext>
            </a:extLst>
          </p:cNvPr>
          <p:cNvSpPr txBox="1">
            <a:spLocks/>
          </p:cNvSpPr>
          <p:nvPr/>
        </p:nvSpPr>
        <p:spPr>
          <a:xfrm>
            <a:off x="1388904" y="4317662"/>
            <a:ext cx="4876800" cy="66467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University of Florida wind anemometry data – thanks to Dr. Brian Phillips</a:t>
            </a:r>
          </a:p>
          <a:p>
            <a:pPr algn="l"/>
            <a:endParaRPr lang="en-US" sz="3200" dirty="0"/>
          </a:p>
          <a:p>
            <a:pPr algn="l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409162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F3D19-7430-93F0-20A7-84D86473C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4E0EC-0EFA-CF54-1709-CDF2F3843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375458"/>
            <a:ext cx="11139054" cy="4351338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Introduction</a:t>
            </a:r>
          </a:p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Summary of Events</a:t>
            </a:r>
          </a:p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UF Reconnaissance</a:t>
            </a:r>
          </a:p>
          <a:p>
            <a:pPr marL="914400" lvl="1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Horseshoe Beach (9/28/2024) and Cedar Key, FL (10/01/2024)</a:t>
            </a:r>
          </a:p>
          <a:p>
            <a:pPr marL="914400" lvl="1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Inland Lakes (10/12/2024)</a:t>
            </a:r>
          </a:p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Other Data Sources</a:t>
            </a:r>
          </a:p>
          <a:p>
            <a:pPr marL="914400" lvl="1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/>
              <a:t>NOAA Aerials</a:t>
            </a:r>
          </a:p>
          <a:p>
            <a:pPr marL="914400" lvl="1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 err="1"/>
              <a:t>StEER</a:t>
            </a:r>
            <a:r>
              <a:rPr lang="en-US" dirty="0"/>
              <a:t> Network – ongoing work</a:t>
            </a:r>
          </a:p>
          <a:p>
            <a:pPr marL="457200" indent="-45720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Discussion and Comments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72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1A90D-69C8-76F0-2B56-2A7757681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354516-38A4-398E-A1F9-E9AC3EEBF4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1038122-91E5-241E-1F5A-DA082AE70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141" y="-147489"/>
            <a:ext cx="8427386" cy="692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93D8128-658A-5FE0-1239-4F6431DD3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717" y="4499324"/>
            <a:ext cx="3116424" cy="226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942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7BA6-E00F-EB8B-5F93-8ECF9FCFB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Helene’s Wind Swath vs. Design Wind Speeds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A93A47-6835-A12A-1C3D-F7A3E7644F9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4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7DF4AF2-D7ED-9BD6-176F-5402859F90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3776" y="1694363"/>
            <a:ext cx="6229169" cy="487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CECD0045-EFDE-0979-35DF-8BFF55DE39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15228" y="1793129"/>
            <a:ext cx="6572724" cy="477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A182D30F-34EA-DA27-5E25-061F321ED78E}"/>
              </a:ext>
            </a:extLst>
          </p:cNvPr>
          <p:cNvSpPr txBox="1">
            <a:spLocks/>
          </p:cNvSpPr>
          <p:nvPr/>
        </p:nvSpPr>
        <p:spPr>
          <a:xfrm>
            <a:off x="6215228" y="5700740"/>
            <a:ext cx="3261231" cy="12811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ASCE 7-22 Design Wind Speeds (mph)</a:t>
            </a:r>
          </a:p>
        </p:txBody>
      </p:sp>
    </p:spTree>
    <p:extLst>
      <p:ext uri="{BB962C8B-B14F-4D97-AF65-F5344CB8AC3E}">
        <p14:creationId xmlns:p14="http://schemas.microsoft.com/office/powerpoint/2010/main" val="161521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map of the florida&#10;&#10;Description automatically generated">
            <a:extLst>
              <a:ext uri="{FF2B5EF4-FFF2-40B4-BE49-F238E27FC236}">
                <a16:creationId xmlns:a16="http://schemas.microsoft.com/office/drawing/2014/main" id="{D44C4320-2870-45B2-02FB-3ED0E3F221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" y="314484"/>
            <a:ext cx="11661534" cy="647573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4005288-8E72-88DA-91A4-8520280921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987E6F-C342-43DB-9F48-BF1C8BC8AC72}" type="slidenum">
              <a:rPr lang="en-US" smtClean="0"/>
              <a:t>5</a:t>
            </a:fld>
            <a:endParaRPr lang="en-US"/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F215A21-BBAD-077D-ADC4-E8BFFDEEFE8F}"/>
              </a:ext>
            </a:extLst>
          </p:cNvPr>
          <p:cNvCxnSpPr>
            <a:cxnSpLocks/>
            <a:stCxn id="48" idx="3"/>
          </p:cNvCxnSpPr>
          <p:nvPr/>
        </p:nvCxnSpPr>
        <p:spPr>
          <a:xfrm>
            <a:off x="4031494" y="1371547"/>
            <a:ext cx="779044" cy="57652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F367469-DB32-241E-101A-09E77CD1BEDB}"/>
              </a:ext>
            </a:extLst>
          </p:cNvPr>
          <p:cNvCxnSpPr>
            <a:cxnSpLocks/>
            <a:stCxn id="54" idx="3"/>
          </p:cNvCxnSpPr>
          <p:nvPr/>
        </p:nvCxnSpPr>
        <p:spPr>
          <a:xfrm flipV="1">
            <a:off x="3901869" y="3357196"/>
            <a:ext cx="2420586" cy="1951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FF90012-F1CC-4F29-9E30-E7B02335C8BE}"/>
              </a:ext>
            </a:extLst>
          </p:cNvPr>
          <p:cNvCxnSpPr>
            <a:cxnSpLocks/>
            <a:endCxn id="56" idx="1"/>
          </p:cNvCxnSpPr>
          <p:nvPr/>
        </p:nvCxnSpPr>
        <p:spPr>
          <a:xfrm flipV="1">
            <a:off x="6167940" y="1648212"/>
            <a:ext cx="1714823" cy="75570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F156BA1-B420-B6BE-A840-9BF8C637110F}"/>
              </a:ext>
            </a:extLst>
          </p:cNvPr>
          <p:cNvCxnSpPr>
            <a:cxnSpLocks/>
            <a:endCxn id="50" idx="3"/>
          </p:cNvCxnSpPr>
          <p:nvPr/>
        </p:nvCxnSpPr>
        <p:spPr>
          <a:xfrm flipH="1">
            <a:off x="6591814" y="4401809"/>
            <a:ext cx="433537" cy="57041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144C0F3-FBFB-A7B4-BE8B-D7F39084D099}"/>
              </a:ext>
            </a:extLst>
          </p:cNvPr>
          <p:cNvCxnSpPr>
            <a:cxnSpLocks/>
            <a:endCxn id="52" idx="1"/>
          </p:cNvCxnSpPr>
          <p:nvPr/>
        </p:nvCxnSpPr>
        <p:spPr>
          <a:xfrm>
            <a:off x="6497352" y="3538045"/>
            <a:ext cx="2475649" cy="46295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 descr="A graph showing the number of stations&#10;&#10;Description automatically generated with medium confidence">
            <a:extLst>
              <a:ext uri="{FF2B5EF4-FFF2-40B4-BE49-F238E27FC236}">
                <a16:creationId xmlns:a16="http://schemas.microsoft.com/office/drawing/2014/main" id="{DA606DF7-DCBE-2900-C624-127E6827C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174" y="352488"/>
            <a:ext cx="2560320" cy="2038118"/>
          </a:xfrm>
          <a:prstGeom prst="rect">
            <a:avLst/>
          </a:prstGeom>
        </p:spPr>
      </p:pic>
      <p:pic>
        <p:nvPicPr>
          <p:cNvPr id="50" name="Picture 49" descr="A graph showing the number of water levels&#10;&#10;Description automatically generated with medium confidence">
            <a:extLst>
              <a:ext uri="{FF2B5EF4-FFF2-40B4-BE49-F238E27FC236}">
                <a16:creationId xmlns:a16="http://schemas.microsoft.com/office/drawing/2014/main" id="{EE68280E-D7E7-4EFE-9D88-922BA318C3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494" y="3953161"/>
            <a:ext cx="2560320" cy="2038118"/>
          </a:xfrm>
          <a:prstGeom prst="rect">
            <a:avLst/>
          </a:prstGeom>
        </p:spPr>
      </p:pic>
      <p:pic>
        <p:nvPicPr>
          <p:cNvPr id="52" name="Picture 51" descr="A graph showing the time and time of a train&#10;&#10;Description automatically generated with medium confidence">
            <a:extLst>
              <a:ext uri="{FF2B5EF4-FFF2-40B4-BE49-F238E27FC236}">
                <a16:creationId xmlns:a16="http://schemas.microsoft.com/office/drawing/2014/main" id="{E58D8926-9F16-BAE9-3494-494D19E71B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001" y="2981940"/>
            <a:ext cx="2560320" cy="2038118"/>
          </a:xfrm>
          <a:prstGeom prst="rect">
            <a:avLst/>
          </a:prstGeom>
        </p:spPr>
      </p:pic>
      <p:pic>
        <p:nvPicPr>
          <p:cNvPr id="54" name="Picture 53" descr="A graph showing the time line&#10;&#10;Description automatically generated with medium confidence">
            <a:extLst>
              <a:ext uri="{FF2B5EF4-FFF2-40B4-BE49-F238E27FC236}">
                <a16:creationId xmlns:a16="http://schemas.microsoft.com/office/drawing/2014/main" id="{8BB318B6-E4CC-B10C-D1A5-AD427775CA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42" y="2428610"/>
            <a:ext cx="2823327" cy="2247482"/>
          </a:xfrm>
          <a:prstGeom prst="rect">
            <a:avLst/>
          </a:prstGeom>
        </p:spPr>
      </p:pic>
      <p:pic>
        <p:nvPicPr>
          <p:cNvPr id="56" name="Picture 55" descr="A graph showing a number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7486261-C8DC-0768-FA86-1E7221261F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763" y="495174"/>
            <a:ext cx="2896934" cy="2306076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5978B579-E9AF-EAF5-0E21-65A03797316C}"/>
              </a:ext>
            </a:extLst>
          </p:cNvPr>
          <p:cNvSpPr txBox="1"/>
          <p:nvPr/>
        </p:nvSpPr>
        <p:spPr>
          <a:xfrm>
            <a:off x="4248268" y="408924"/>
            <a:ext cx="34531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Hurricane Helene (2024)</a:t>
            </a:r>
          </a:p>
        </p:txBody>
      </p:sp>
    </p:spTree>
    <p:extLst>
      <p:ext uri="{BB962C8B-B14F-4D97-AF65-F5344CB8AC3E}">
        <p14:creationId xmlns:p14="http://schemas.microsoft.com/office/powerpoint/2010/main" val="15229512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C180A7-4AF6-C4D5-FA1C-BF8F1C7D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Observations (Helene)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5D07A11-50E1-506C-AF50-8C97D26D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473" y="1526370"/>
            <a:ext cx="11377352" cy="4351338"/>
          </a:xfrm>
        </p:spPr>
        <p:txBody>
          <a:bodyPr>
            <a:normAutofit/>
          </a:bodyPr>
          <a:lstStyle/>
          <a:p>
            <a:r>
              <a:rPr lang="en-US" u="sng" dirty="0"/>
              <a:t>Single-Family Residential Structures </a:t>
            </a:r>
            <a:r>
              <a:rPr lang="en-US" dirty="0"/>
              <a:t>– </a:t>
            </a:r>
            <a:r>
              <a:rPr lang="en-US" b="1" dirty="0"/>
              <a:t>Storm surge and wave impacts</a:t>
            </a:r>
          </a:p>
          <a:p>
            <a:r>
              <a:rPr lang="en-US" dirty="0"/>
              <a:t>Keaton Beach, Dekle Beach, Cedar Key, </a:t>
            </a:r>
            <a:r>
              <a:rPr lang="en-US" dirty="0" err="1"/>
              <a:t>Steinhatchee</a:t>
            </a:r>
            <a:r>
              <a:rPr lang="en-US" dirty="0"/>
              <a:t>, Horseshoe Beach, Suwannee.</a:t>
            </a:r>
          </a:p>
          <a:p>
            <a:r>
              <a:rPr lang="en-US" u="sng" dirty="0"/>
              <a:t>Manufactured Homes </a:t>
            </a:r>
            <a:r>
              <a:rPr lang="en-US" dirty="0"/>
              <a:t>– </a:t>
            </a:r>
            <a:r>
              <a:rPr lang="en-US" b="1" dirty="0"/>
              <a:t>Foundations failed and dislocated houses</a:t>
            </a:r>
          </a:p>
          <a:p>
            <a:r>
              <a:rPr lang="en-US" u="sng" dirty="0"/>
              <a:t>Multi-family Residential Structures </a:t>
            </a:r>
            <a:r>
              <a:rPr lang="en-US" dirty="0"/>
              <a:t>– </a:t>
            </a:r>
            <a:r>
              <a:rPr lang="en-US" b="1" dirty="0"/>
              <a:t>Uprooted trees falling on structure </a:t>
            </a:r>
            <a:r>
              <a:rPr lang="en-US" dirty="0"/>
              <a:t>Tallahassee, FL</a:t>
            </a:r>
          </a:p>
          <a:p>
            <a:r>
              <a:rPr lang="en-US" u="sng" dirty="0"/>
              <a:t>Commercial Buildings </a:t>
            </a:r>
            <a:r>
              <a:rPr lang="en-US" dirty="0"/>
              <a:t>– </a:t>
            </a:r>
            <a:r>
              <a:rPr lang="en-US" b="1" dirty="0"/>
              <a:t>Building cladding failures </a:t>
            </a:r>
            <a:r>
              <a:rPr lang="en-US" dirty="0"/>
              <a:t>(mainly roof covers) in Perry, </a:t>
            </a:r>
            <a:r>
              <a:rPr lang="en-US" dirty="0" err="1"/>
              <a:t>Steinhatchee</a:t>
            </a:r>
            <a:r>
              <a:rPr lang="en-US" dirty="0"/>
              <a:t> and Cedar Key, FL</a:t>
            </a:r>
          </a:p>
          <a:p>
            <a:r>
              <a:rPr lang="en-US" u="sng" dirty="0"/>
              <a:t>Schools, Government &amp; Critical Facilities </a:t>
            </a:r>
            <a:r>
              <a:rPr lang="en-US" dirty="0"/>
              <a:t>– </a:t>
            </a:r>
            <a:r>
              <a:rPr lang="en-US" b="1" dirty="0"/>
              <a:t>No observed building damage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70FA8E-A206-D646-CB48-CC35EE078B0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-50800"/>
            <a:ext cx="2743200" cy="365125"/>
          </a:xfrm>
        </p:spPr>
        <p:txBody>
          <a:bodyPr/>
          <a:lstStyle/>
          <a:p>
            <a:fld id="{49987E6F-C342-43DB-9F48-BF1C8BC8AC72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4BBA4A0-5890-0437-057F-BB933B016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8006" y="1694122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043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091F1-E818-6144-693C-A5B181B34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Horseshoe Beach, FL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34054-74C8-4153-24F2-2E7531F22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03" y="1253331"/>
            <a:ext cx="10388261" cy="4351338"/>
          </a:xfrm>
        </p:spPr>
        <p:txBody>
          <a:bodyPr>
            <a:normAutofit fontScale="92500"/>
          </a:bodyPr>
          <a:lstStyle/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Storm surges were reportedly up to 15 ft as reported by residents.</a:t>
            </a:r>
          </a:p>
          <a:p>
            <a:pPr marL="342900" marR="0" lvl="0" indent="-342900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r>
              <a:rPr lang="en-US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Damage Patterns Observed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Scouring around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olumn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ootings and ground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Failed reinforced concrete columns and wood </a:t>
            </a:r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iers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Buildings swept off foundations.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Roofing and wall cladding failures (minor) 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Cladding failure to underside of elevated floors (per </a:t>
            </a:r>
            <a:r>
              <a:rPr lang="en-US" sz="2800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Ibrahim et al, 2023</a:t>
            </a:r>
            <a:r>
              <a:rPr lang="en-US" sz="2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  <a:tabLst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endParaRPr lang="en-US" sz="2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1200"/>
              </a:spcAft>
              <a:buFont typeface="Symbol" pitchFamily="2" charset="2"/>
              <a:buChar char=""/>
              <a:tabLst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  <a:tab pos="548640" algn="l"/>
                <a:tab pos="1005840" algn="l"/>
                <a:tab pos="1463040" algn="l"/>
                <a:tab pos="1920240" algn="l"/>
                <a:tab pos="2377440" algn="l"/>
                <a:tab pos="2834640" algn="l"/>
                <a:tab pos="3291840" algn="l"/>
                <a:tab pos="3749040" algn="l"/>
                <a:tab pos="4206240" algn="l"/>
                <a:tab pos="4663440" algn="l"/>
                <a:tab pos="5120640" algn="l"/>
                <a:tab pos="5577840" algn="l"/>
                <a:tab pos="6035040" algn="l"/>
                <a:tab pos="6492240" algn="l"/>
                <a:tab pos="6949440" algn="l"/>
              </a:tabLst>
            </a:pPr>
            <a:r>
              <a:rPr lang="en-US" dirty="0">
                <a:latin typeface="Arial" panose="020B0604020202020204" pitchFamily="34" charset="0"/>
                <a:cs typeface="Times New Roman" panose="02020603050405020304" pitchFamily="18" charset="0"/>
              </a:rPr>
              <a:t>Note: By 10/1/24 the debris at Cedar Key, FL cleaned up – we could not make observations of building performance there.</a:t>
            </a:r>
          </a:p>
        </p:txBody>
      </p:sp>
    </p:spTree>
    <p:extLst>
      <p:ext uri="{BB962C8B-B14F-4D97-AF65-F5344CB8AC3E}">
        <p14:creationId xmlns:p14="http://schemas.microsoft.com/office/powerpoint/2010/main" val="36479834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E5FE2-E079-D6E9-46F3-4C815045B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73" y="6101709"/>
            <a:ext cx="11139054" cy="128111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Above storm surge and waves (Survived)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FC62BC-C22E-D4BD-5A2C-0923F1CE87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44" y="272409"/>
            <a:ext cx="7772400" cy="5829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37986C-C1F1-8E5D-A2D9-ACC27E43BC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4371" y="2021922"/>
            <a:ext cx="2892830" cy="4079787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982C34CA-37B2-6ECE-6B72-ED8302849762}"/>
              </a:ext>
            </a:extLst>
          </p:cNvPr>
          <p:cNvSpPr/>
          <p:nvPr/>
        </p:nvSpPr>
        <p:spPr>
          <a:xfrm>
            <a:off x="9861550" y="4635500"/>
            <a:ext cx="69850" cy="114300"/>
          </a:xfrm>
          <a:prstGeom prst="ellipse">
            <a:avLst/>
          </a:prstGeom>
          <a:solidFill>
            <a:schemeClr val="bg2">
              <a:lumMod val="90000"/>
              <a:alpha val="78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4808F90-DD63-A1B3-27AB-9DB408BA59F3}"/>
              </a:ext>
            </a:extLst>
          </p:cNvPr>
          <p:cNvCxnSpPr/>
          <p:nvPr/>
        </p:nvCxnSpPr>
        <p:spPr>
          <a:xfrm flipH="1">
            <a:off x="8434317" y="4567260"/>
            <a:ext cx="1454529" cy="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7C5D252-043F-E5DE-27A8-D7A39C5956F4}"/>
              </a:ext>
            </a:extLst>
          </p:cNvPr>
          <p:cNvCxnSpPr/>
          <p:nvPr/>
        </p:nvCxnSpPr>
        <p:spPr>
          <a:xfrm flipH="1">
            <a:off x="8476871" y="5647709"/>
            <a:ext cx="1454529" cy="0"/>
          </a:xfrm>
          <a:prstGeom prst="line">
            <a:avLst/>
          </a:prstGeom>
          <a:ln w="158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56D796F-B049-A27B-4A36-70B17F1FF1C2}"/>
              </a:ext>
            </a:extLst>
          </p:cNvPr>
          <p:cNvSpPr txBox="1"/>
          <p:nvPr/>
        </p:nvSpPr>
        <p:spPr>
          <a:xfrm>
            <a:off x="8043968" y="4980316"/>
            <a:ext cx="817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7 ft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E831779-14C9-6010-B558-6429C2F13B89}"/>
              </a:ext>
            </a:extLst>
          </p:cNvPr>
          <p:cNvCxnSpPr/>
          <p:nvPr/>
        </p:nvCxnSpPr>
        <p:spPr>
          <a:xfrm>
            <a:off x="8531463" y="4462818"/>
            <a:ext cx="31123" cy="1296537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7371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458B3-D834-E453-4788-C4F197297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Reinforced concrete frames (survived)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2C2A64-7B04-5D4F-4DF0-9C42E014FD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9008" y="1692270"/>
            <a:ext cx="5107710" cy="38307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972B2E-865C-6B72-C8B2-4068B081A7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252" y="1537559"/>
            <a:ext cx="6165275" cy="462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241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U of F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1A5"/>
      </a:accent1>
      <a:accent2>
        <a:srgbClr val="FA4616"/>
      </a:accent2>
      <a:accent3>
        <a:srgbClr val="D32737"/>
      </a:accent3>
      <a:accent4>
        <a:srgbClr val="F2A900"/>
      </a:accent4>
      <a:accent5>
        <a:srgbClr val="22884C"/>
      </a:accent5>
      <a:accent6>
        <a:srgbClr val="002657"/>
      </a:accent6>
      <a:hlink>
        <a:srgbClr val="0563C1"/>
      </a:hlink>
      <a:folHlink>
        <a:srgbClr val="6A2A60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12700">
          <a:noFill/>
        </a:ln>
        <a:effectLst/>
      </a:spPr>
      <a:bodyPr rtlCol="0" anchor="ctr"/>
      <a:lstStyle>
        <a:defPPr algn="ctr">
          <a:defRPr dirty="0" smtClean="0">
            <a:solidFill>
              <a:schemeClr val="tx1"/>
            </a:solidFill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21668</TotalTime>
  <Words>1058</Words>
  <Application>Microsoft Macintosh PowerPoint</Application>
  <PresentationFormat>Widescreen</PresentationFormat>
  <Paragraphs>144</Paragraphs>
  <Slides>19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Aptos</vt:lpstr>
      <vt:lpstr>Aptos Narrow</vt:lpstr>
      <vt:lpstr>Arial</vt:lpstr>
      <vt:lpstr>Calibri</vt:lpstr>
      <vt:lpstr>Courier New</vt:lpstr>
      <vt:lpstr>Franklin Gothic Book</vt:lpstr>
      <vt:lpstr>Franklin Gothic Medium</vt:lpstr>
      <vt:lpstr>Symbol</vt:lpstr>
      <vt:lpstr>Office Theme</vt:lpstr>
      <vt:lpstr>Survey and Investigation of Buildings Damaged by Category III, IV and V Hurricanes in FY 2024-2025 (Preliminary)  Hurricane Helene (9/28/2024 and 10/1/24) Hurricane Milton (10/12/2024)</vt:lpstr>
      <vt:lpstr>Agenda</vt:lpstr>
      <vt:lpstr>PowerPoint Presentation</vt:lpstr>
      <vt:lpstr>Helene’s Wind Swath vs. Design Wind Speeds</vt:lpstr>
      <vt:lpstr>PowerPoint Presentation</vt:lpstr>
      <vt:lpstr>Observations (Helene)</vt:lpstr>
      <vt:lpstr>Horseshoe Beach, FL</vt:lpstr>
      <vt:lpstr>Above storm surge and waves (Survived)</vt:lpstr>
      <vt:lpstr>Reinforced concrete frames (survived)</vt:lpstr>
      <vt:lpstr>Partial Structural Damage</vt:lpstr>
      <vt:lpstr>PowerPoint Presentation</vt:lpstr>
      <vt:lpstr>Milton’s Wind Swath</vt:lpstr>
      <vt:lpstr>PowerPoint Presentation</vt:lpstr>
      <vt:lpstr>Observations (Milton)</vt:lpstr>
      <vt:lpstr>PowerPoint Presentation</vt:lpstr>
      <vt:lpstr>Building performance inland (H. Milton)</vt:lpstr>
      <vt:lpstr>Summary</vt:lpstr>
      <vt:lpstr>Thank you for your attention.</vt:lpstr>
      <vt:lpstr>Hurricane Milton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Christine Fowle</dc:creator>
  <cp:lastModifiedBy>Prevatt,David</cp:lastModifiedBy>
  <cp:revision>92</cp:revision>
  <cp:lastPrinted>2023-08-28T22:53:36Z</cp:lastPrinted>
  <dcterms:created xsi:type="dcterms:W3CDTF">2023-08-04T19:33:14Z</dcterms:created>
  <dcterms:modified xsi:type="dcterms:W3CDTF">2024-10-15T02:54:25Z</dcterms:modified>
</cp:coreProperties>
</file>