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4" r:id="rId3"/>
    <p:sldId id="257" r:id="rId4"/>
    <p:sldId id="258" r:id="rId5"/>
    <p:sldId id="259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2C1184-2444-4B76-B1F8-9CEEDD366EBB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9C719-A7D7-4EF6-BB0E-3D10F8882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792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CCE7C-3AD0-4F6C-92B3-8B348A4F425E}" type="datetime1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74CA0C2-D5F5-4870-9809-A613D8E8C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915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757DE-9755-4B56-AA08-41743B6B0A31}" type="datetime1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74CA0C2-D5F5-4870-9809-A613D8E8C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288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6B7F-6556-43F2-BD6F-A84C33C94999}" type="datetime1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74CA0C2-D5F5-4870-9809-A613D8E8C7F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0621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21AF1-E839-441D-BB68-0D82BE5F41BA}" type="datetime1">
              <a:rPr lang="en-US" smtClean="0"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4CA0C2-D5F5-4870-9809-A613D8E8C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541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72CC-7E5A-4082-BEBB-88A670D0ACC7}" type="datetime1">
              <a:rPr lang="en-US" smtClean="0"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4CA0C2-D5F5-4870-9809-A613D8E8C7F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89614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0173-DA40-4DC2-A6BB-475FE85DC319}" type="datetime1">
              <a:rPr lang="en-US" smtClean="0"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4CA0C2-D5F5-4870-9809-A613D8E8C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4397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920BE-B396-40EC-B1CB-87F377D81401}" type="datetime1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A0C2-D5F5-4870-9809-A613D8E8C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126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2AB08-D0CF-4772-A6B2-D272D03D7C32}" type="datetime1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A0C2-D5F5-4870-9809-A613D8E8C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22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B3532-E236-4832-A942-46569E75B023}" type="datetime1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A0C2-D5F5-4870-9809-A613D8E8C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54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77B30-0E03-4A3C-B1DC-8D40A24EE2A5}" type="datetime1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74CA0C2-D5F5-4870-9809-A613D8E8C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991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C11E-7967-47ED-BEE7-156312B9B2A9}" type="datetime1">
              <a:rPr lang="en-US" smtClean="0"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74CA0C2-D5F5-4870-9809-A613D8E8C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350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B38F3-E62C-4F0E-9C4C-3FF4BCC50A39}" type="datetime1">
              <a:rPr lang="en-US" smtClean="0"/>
              <a:t>4/6/2021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74CA0C2-D5F5-4870-9809-A613D8E8C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928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76FC8-29BE-45C4-A3D1-F419E6AB3848}" type="datetime1">
              <a:rPr lang="en-US" smtClean="0"/>
              <a:t>4/6/2021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A0C2-D5F5-4870-9809-A613D8E8C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79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BA059-0493-41DF-A2D0-19A0EA3EAF47}" type="datetime1">
              <a:rPr lang="en-US" smtClean="0"/>
              <a:t>4/6/2021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A0C2-D5F5-4870-9809-A613D8E8C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070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8AB3E-AD73-4AAC-83C1-A91110A4634B}" type="datetime1">
              <a:rPr lang="en-US" smtClean="0"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A0C2-D5F5-4870-9809-A613D8E8C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675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48CF0-8C9D-48CB-831D-CE2B0EFD2DB9}" type="datetime1">
              <a:rPr lang="en-US" smtClean="0"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4CA0C2-D5F5-4870-9809-A613D8E8C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834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06D66-D470-4A8A-907D-DFA5D1809033}" type="datetime1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74CA0C2-D5F5-4870-9809-A613D8E8C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155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F0C03-0C6B-47C7-BB1D-727D590007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518408"/>
            <a:ext cx="8915399" cy="2223082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AN OVERVIEW: THE ADVANCED COURSE ACCREDITATION PROCESS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D620A3-4205-4B08-B57D-AE3FA563E4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5167617"/>
            <a:ext cx="8915399" cy="1174459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For: Florida Building Commission</a:t>
            </a:r>
          </a:p>
          <a:p>
            <a:pPr algn="ctr"/>
            <a:r>
              <a:rPr lang="en-US" sz="2800" b="1" dirty="0"/>
              <a:t>April 13,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66B6C4-DA5C-4498-BEEC-A3EAB0EF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A0C2-D5F5-4870-9809-A613D8E8C7F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990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C7FF5-4C5B-4F25-8E25-85B4C4FA7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/>
              <a:t>EDUCATION ADMINISTRATOR HISTORY &amp; ROLE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FEF993-9765-4A94-A433-66976BF61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004968"/>
            <a:ext cx="8915400" cy="402671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Worked in the construction business for 10 years</a:t>
            </a:r>
          </a:p>
          <a:p>
            <a:r>
              <a:rPr lang="en-US" dirty="0"/>
              <a:t>Have been the FBC Education Administrator for 16 years</a:t>
            </a:r>
          </a:p>
          <a:p>
            <a:r>
              <a:rPr lang="en-US" dirty="0"/>
              <a:t>Have worked in the Education/Training/Consulting business for 36 years</a:t>
            </a:r>
          </a:p>
          <a:p>
            <a:r>
              <a:rPr lang="en-US" dirty="0"/>
              <a:t>Role… (Regarding the Accreditation Process)</a:t>
            </a:r>
          </a:p>
          <a:p>
            <a:pPr lvl="1"/>
            <a:r>
              <a:rPr lang="en-US" dirty="0"/>
              <a:t>Coordinate activities between providers and accreditors, create ED POC Agenda, conduct administrative (not subject matter) reviews of all courses</a:t>
            </a:r>
          </a:p>
          <a:p>
            <a:pPr lvl="1"/>
            <a:r>
              <a:rPr lang="en-US" dirty="0"/>
              <a:t>Ensure all materials are included and make sense</a:t>
            </a:r>
          </a:p>
          <a:p>
            <a:pPr lvl="1"/>
            <a:r>
              <a:rPr lang="en-US" dirty="0"/>
              <a:t>Ensure all dates &amp; code versions are current, through all materials</a:t>
            </a:r>
          </a:p>
          <a:p>
            <a:pPr lvl="1"/>
            <a:r>
              <a:rPr lang="en-US" dirty="0"/>
              <a:t>Ensure the syllabus is correct, according to 61G20-6.002 (4) (a) through (m)</a:t>
            </a:r>
          </a:p>
          <a:p>
            <a:pPr lvl="1"/>
            <a:r>
              <a:rPr lang="en-US" dirty="0"/>
              <a:t>Ensure no errors exist (e.g., spelling, grammatical, incorrect references, etc.)</a:t>
            </a:r>
          </a:p>
          <a:p>
            <a:pPr lvl="1"/>
            <a:r>
              <a:rPr lang="en-US" dirty="0"/>
              <a:t>Ensure all tables, graphs, figures are correctly titled and match verbiage</a:t>
            </a:r>
          </a:p>
          <a:p>
            <a:pPr lvl="1"/>
            <a:r>
              <a:rPr lang="en-US" dirty="0"/>
              <a:t>Randomly check code references to make sure correct and current 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232F9-A340-4152-98FE-2B31AC777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A0C2-D5F5-4870-9809-A613D8E8C7F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550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8B2B1-2B87-46BD-90A6-CF0789947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419450"/>
            <a:ext cx="8911687" cy="1485550"/>
          </a:xfrm>
        </p:spPr>
        <p:txBody>
          <a:bodyPr/>
          <a:lstStyle/>
          <a:p>
            <a:pPr algn="ctr"/>
            <a:r>
              <a:rPr lang="en-US" b="1" i="1" dirty="0"/>
              <a:t>DEPICTION OF THE COURSE ACCREDITATION PROCESS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3CD93791-B0CF-42A8-856B-D1A7645EA99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925" y="1753299"/>
            <a:ext cx="8911687" cy="4983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1CE642-13E1-49C6-99D1-499844647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A0C2-D5F5-4870-9809-A613D8E8C7F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405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D4854-48A5-49BE-9CD8-3344E2517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/>
              <a:t>WHAT DOES AN ADVANCED COURSE </a:t>
            </a:r>
            <a:r>
              <a:rPr lang="en-US" b="1" i="1" dirty="0">
                <a:solidFill>
                  <a:schemeClr val="tx1"/>
                </a:solidFill>
              </a:rPr>
              <a:t>APPLICATION</a:t>
            </a:r>
            <a:r>
              <a:rPr lang="en-US" b="1" i="1" dirty="0"/>
              <a:t> CONSIST OF?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83E1C-DED3-4CAD-8DE4-684BABCB8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491530"/>
            <a:ext cx="8915400" cy="341969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Described in Rule 61G20-6.002, (4) (a) through (m)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Syllabus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Course description, learning objectives, course outline, course timeline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Trainer materials (e.g., lecture notes, script, etc.)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Participant materials (e.g., PowerPoints, handouts, manuals, tests, etc.)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Method of course evaluation (stated in syllabus)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C91FF6-3B44-4B03-98D8-F5EE0CF77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A0C2-D5F5-4870-9809-A613D8E8C7F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065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B1B57-3A78-4F89-881B-F9A24AF75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/>
              <a:t>ADVANCED COURSE DEVELOPMENT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AAA09-0AE1-4019-A258-B7E8DC28B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290194"/>
            <a:ext cx="8915400" cy="3621028"/>
          </a:xfrm>
        </p:spPr>
        <p:txBody>
          <a:bodyPr/>
          <a:lstStyle/>
          <a:p>
            <a:r>
              <a:rPr lang="en-US" dirty="0"/>
              <a:t>At least 50% of course content must be directly related to current version of the building code</a:t>
            </a:r>
          </a:p>
          <a:p>
            <a:r>
              <a:rPr lang="en-US" dirty="0"/>
              <a:t>Course itself must be developed using the current version of Fla. Building Code (7</a:t>
            </a:r>
            <a:r>
              <a:rPr lang="en-US" baseline="30000" dirty="0"/>
              <a:t>th</a:t>
            </a:r>
            <a:r>
              <a:rPr lang="en-US" dirty="0"/>
              <a:t> edition)</a:t>
            </a:r>
          </a:p>
          <a:p>
            <a:r>
              <a:rPr lang="en-US" dirty="0"/>
              <a:t>Course materials must be converted to PDF format to be uploaded into BCIS</a:t>
            </a:r>
          </a:p>
          <a:p>
            <a:r>
              <a:rPr lang="en-US" dirty="0"/>
              <a:t>Must be checked for building code content accuracy and currency through the accreditation process</a:t>
            </a:r>
          </a:p>
          <a:p>
            <a:r>
              <a:rPr lang="en-US" dirty="0"/>
              <a:t>Must be technical in nature and relate directly to the design and building construction industries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4C2B39-A29B-4518-955E-5FA314D6C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A0C2-D5F5-4870-9809-A613D8E8C7F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370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106CD-A4AC-4E8E-B5F4-8463E234D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/>
              <a:t>HOW A PROVIDER WORKS WITH AN ACCREDITOR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90EEC-FEF5-49E5-A44C-2625B8714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course is uploaded into BCIS, and accreditor is chosen, the accreditor will be notified via the BCIS</a:t>
            </a:r>
          </a:p>
          <a:p>
            <a:r>
              <a:rPr lang="en-US" dirty="0"/>
              <a:t>Accreditors are considered private entities (approved by the FBC) and will explain the process to the provider and identify their fee</a:t>
            </a:r>
          </a:p>
          <a:p>
            <a:r>
              <a:rPr lang="en-US" dirty="0"/>
              <a:t>Average review time for a one-hour course is 3-5 workdays</a:t>
            </a:r>
          </a:p>
          <a:p>
            <a:r>
              <a:rPr lang="en-US" dirty="0"/>
              <a:t>Accreditors may have to contact providers with questions and requested revisions</a:t>
            </a:r>
          </a:p>
          <a:p>
            <a:r>
              <a:rPr lang="en-US" dirty="0"/>
              <a:t>Accreditor will complete the course application with comments (if needed)</a:t>
            </a:r>
          </a:p>
          <a:p>
            <a:r>
              <a:rPr lang="en-US" dirty="0"/>
              <a:t>Both accreditor and provider will receive email notice generated by BCIS after course is accredited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B7DC86-7515-44A0-8DC7-E5D824C45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A0C2-D5F5-4870-9809-A613D8E8C7F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55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F02EE-3C07-4893-884B-8F982CCAB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/>
              <a:t>ACCREDITOR REVIEW OF MATERIALS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8276B-5533-4B72-868D-6D6257E6B8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/>
          <a:lstStyle/>
          <a:p>
            <a:r>
              <a:rPr lang="en-US" dirty="0"/>
              <a:t>To determine if code content (e.g., references, tables, graphs, pictures, numbers, verbiage, etc.) is accurate (Most Important)</a:t>
            </a:r>
          </a:p>
          <a:p>
            <a:r>
              <a:rPr lang="en-US" dirty="0"/>
              <a:t>To determine if at least 50% of content is directly related to the current code</a:t>
            </a:r>
          </a:p>
          <a:p>
            <a:r>
              <a:rPr lang="en-US" dirty="0"/>
              <a:t>To determine if course description describes course materials</a:t>
            </a:r>
          </a:p>
          <a:p>
            <a:r>
              <a:rPr lang="en-US" dirty="0"/>
              <a:t>To determine if objectives met through the materials</a:t>
            </a:r>
          </a:p>
          <a:p>
            <a:r>
              <a:rPr lang="en-US" dirty="0"/>
              <a:t>To determine if course outline/timeline reasonable – given the course topics</a:t>
            </a:r>
          </a:p>
          <a:p>
            <a:r>
              <a:rPr lang="en-US" dirty="0"/>
              <a:t>To determine if the course materials are complete, based on the FBC Rule 61G20-6.002 language of what is identified as part of the course (e.g., such as a test noted in the syllabus for an online course)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7F4B6-C6D4-4103-983A-B4C8AB39F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A0C2-D5F5-4870-9809-A613D8E8C7F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2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C1494-C795-4EC6-AB59-C3E02EDDB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/>
              <a:t>STEPS FOR THE ADVANCED COURSE (AC) ACCREDITATION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C6E52-74E4-4CDA-AD28-56CBE540E3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10029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AC is uploaded into the BCIS</a:t>
            </a:r>
          </a:p>
          <a:p>
            <a:r>
              <a:rPr lang="en-US" dirty="0"/>
              <a:t>AC is reviewed by the accreditor (chosen when submitting and uploading materials into the BCIS)</a:t>
            </a:r>
          </a:p>
          <a:p>
            <a:r>
              <a:rPr lang="en-US" dirty="0"/>
              <a:t>AC is accredited (according to building code content accuracy and currency with the latest version of the code)</a:t>
            </a:r>
          </a:p>
          <a:p>
            <a:r>
              <a:rPr lang="en-US" dirty="0"/>
              <a:t>Accredited AC is reviewed and approved (or not) by the FBC ED POC</a:t>
            </a:r>
          </a:p>
          <a:p>
            <a:r>
              <a:rPr lang="en-US" dirty="0"/>
              <a:t>Accredited AC is reviewed and approved by FBC at the Plenary Session</a:t>
            </a:r>
          </a:p>
          <a:p>
            <a:r>
              <a:rPr lang="en-US" dirty="0"/>
              <a:t>Approved AC moved to approved status in the BCIS</a:t>
            </a:r>
          </a:p>
          <a:p>
            <a:r>
              <a:rPr lang="en-US" dirty="0"/>
              <a:t>BCIS will generate an email and send to provider verifying a course’s approved status</a:t>
            </a:r>
          </a:p>
          <a:p>
            <a:r>
              <a:rPr lang="en-US" dirty="0"/>
              <a:t>Accredited/approved AC is submitted by provider to appropriate professional board at DBPR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D54306-86DF-4ABE-9709-26B7B5B55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A0C2-D5F5-4870-9809-A613D8E8C7F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88866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5667</TotalTime>
  <Words>672</Words>
  <Application>Microsoft Office PowerPoint</Application>
  <PresentationFormat>Widescreen</PresentationFormat>
  <Paragraphs>61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Wingdings</vt:lpstr>
      <vt:lpstr>Wingdings 3</vt:lpstr>
      <vt:lpstr>Wisp</vt:lpstr>
      <vt:lpstr>AN OVERVIEW: THE ADVANCED COURSE ACCREDITATION PROCESS</vt:lpstr>
      <vt:lpstr>EDUCATION ADMINISTRATOR HISTORY &amp; ROLE</vt:lpstr>
      <vt:lpstr>DEPICTION OF THE COURSE ACCREDITATION PROCESS</vt:lpstr>
      <vt:lpstr>WHAT DOES AN ADVANCED COURSE APPLICATION CONSIST OF?</vt:lpstr>
      <vt:lpstr>ADVANCED COURSE DEVELOPMENT CONSIDERATIONS</vt:lpstr>
      <vt:lpstr>HOW A PROVIDER WORKS WITH AN ACCREDITOR</vt:lpstr>
      <vt:lpstr>ACCREDITOR REVIEW OF MATERIALS</vt:lpstr>
      <vt:lpstr>STEPS FOR THE ADVANCED COURSE (AC) ACCREDITATION 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FLORIDA BUILDING COMMISSION’S COURSE ACCREDITATION PROCESS</dc:title>
  <dc:creator>Michael Clark</dc:creator>
  <cp:lastModifiedBy>Michael Clark</cp:lastModifiedBy>
  <cp:revision>19</cp:revision>
  <dcterms:created xsi:type="dcterms:W3CDTF">2021-04-01T22:20:38Z</dcterms:created>
  <dcterms:modified xsi:type="dcterms:W3CDTF">2021-04-06T15:14:00Z</dcterms:modified>
</cp:coreProperties>
</file>