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9" r:id="rId2"/>
    <p:sldId id="305" r:id="rId3"/>
    <p:sldId id="306" r:id="rId4"/>
    <p:sldId id="318" r:id="rId5"/>
    <p:sldId id="307" r:id="rId6"/>
    <p:sldId id="345" r:id="rId7"/>
    <p:sldId id="346" r:id="rId8"/>
    <p:sldId id="278" r:id="rId9"/>
    <p:sldId id="256" r:id="rId10"/>
    <p:sldId id="293" r:id="rId11"/>
    <p:sldId id="263" r:id="rId12"/>
    <p:sldId id="309" r:id="rId13"/>
    <p:sldId id="339" r:id="rId14"/>
    <p:sldId id="340" r:id="rId15"/>
    <p:sldId id="321" r:id="rId16"/>
    <p:sldId id="342" r:id="rId17"/>
    <p:sldId id="257" r:id="rId18"/>
    <p:sldId id="329" r:id="rId19"/>
    <p:sldId id="347" r:id="rId20"/>
    <p:sldId id="295" r:id="rId21"/>
    <p:sldId id="341" r:id="rId22"/>
    <p:sldId id="296" r:id="rId23"/>
    <p:sldId id="322" r:id="rId24"/>
    <p:sldId id="324" r:id="rId25"/>
    <p:sldId id="297" r:id="rId26"/>
    <p:sldId id="330" r:id="rId27"/>
    <p:sldId id="298" r:id="rId28"/>
    <p:sldId id="284" r:id="rId29"/>
    <p:sldId id="294" r:id="rId30"/>
    <p:sldId id="344" r:id="rId31"/>
    <p:sldId id="334" r:id="rId32"/>
    <p:sldId id="264" r:id="rId33"/>
    <p:sldId id="304" r:id="rId34"/>
    <p:sldId id="331" r:id="rId35"/>
    <p:sldId id="336" r:id="rId36"/>
    <p:sldId id="337" r:id="rId37"/>
    <p:sldId id="335" r:id="rId38"/>
    <p:sldId id="316" r:id="rId39"/>
    <p:sldId id="348" r:id="rId40"/>
    <p:sldId id="338" r:id="rId41"/>
    <p:sldId id="350" r:id="rId42"/>
    <p:sldId id="343" r:id="rId43"/>
    <p:sldId id="312" r:id="rId44"/>
    <p:sldId id="27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8D6"/>
    <a:srgbClr val="000000"/>
    <a:srgbClr val="223B0D"/>
    <a:srgbClr val="243E0E"/>
    <a:srgbClr val="E2DDBC"/>
    <a:srgbClr val="D3CA97"/>
    <a:srgbClr val="CCED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8187" autoAdjust="0"/>
  </p:normalViewPr>
  <p:slideViewPr>
    <p:cSldViewPr>
      <p:cViewPr>
        <p:scale>
          <a:sx n="100" d="100"/>
          <a:sy n="100" d="100"/>
        </p:scale>
        <p:origin x="-1224"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97358-FADC-411F-998D-B09C67D522B3}" type="datetimeFigureOut">
              <a:rPr lang="en-US" smtClean="0"/>
              <a:pPr/>
              <a:t>3/18/2011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A2111-B56C-4234-97A9-23B92EAE1D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307B8C-826B-4E1D-BB4E-11AAA41237C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“Submit New Organization Application” to “Are You A…?</a:t>
            </a:r>
          </a:p>
          <a:p>
            <a:r>
              <a:rPr lang="en-US" baseline="0" dirty="0" smtClean="0"/>
              <a:t>Move the Product Manufacturer button to the bottom of the list (entities seem to be first) for consistency  (currently alpha order)</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“Submit New Organization Application” to “Are You A…?</a:t>
            </a:r>
          </a:p>
          <a:p>
            <a:r>
              <a:rPr lang="en-US" baseline="0" dirty="0" smtClean="0"/>
              <a:t>Move the Product Manufacturer button to the bottom of the list (entities seem to be first) for consistency  (currently alpha order)</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the menu for renewal and slide</a:t>
            </a:r>
            <a:r>
              <a:rPr lang="en-US" baseline="0" dirty="0" smtClean="0"/>
              <a:t> up same as New</a:t>
            </a:r>
          </a:p>
          <a:p>
            <a:r>
              <a:rPr lang="en-US" baseline="0" dirty="0" smtClean="0"/>
              <a:t>Dynamic using registration information.</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Menu</a:t>
            </a:r>
            <a:r>
              <a:rPr lang="en-US" baseline="0" dirty="0" smtClean="0"/>
              <a:t> for revision and slide up.</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in-box view and slide</a:t>
            </a:r>
            <a:r>
              <a:rPr lang="en-US" baseline="0" dirty="0" smtClean="0"/>
              <a:t> up.</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Change 1</a:t>
            </a:r>
            <a:r>
              <a:rPr lang="en-US" baseline="30000" dirty="0" smtClean="0"/>
              <a:t>st</a:t>
            </a:r>
            <a:r>
              <a:rPr lang="en-US" baseline="0" dirty="0" smtClean="0"/>
              <a:t> Renewal to “New”</a:t>
            </a:r>
          </a:p>
          <a:p>
            <a:r>
              <a:rPr lang="en-US" baseline="0" dirty="0" smtClean="0"/>
              <a:t>Move the Product Manufacturer button to the bottom of the list (entities seem to be first) for consistency  (currently alpha order)</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Change 1</a:t>
            </a:r>
            <a:r>
              <a:rPr lang="en-US" baseline="30000" dirty="0" smtClean="0"/>
              <a:t>st</a:t>
            </a:r>
            <a:r>
              <a:rPr lang="en-US" baseline="0" dirty="0" smtClean="0"/>
              <a:t> Renewal to “New”</a:t>
            </a:r>
          </a:p>
          <a:p>
            <a:r>
              <a:rPr lang="en-US" baseline="0" dirty="0" smtClean="0"/>
              <a:t>Move the Product Manufacturer button to the bottom of the list (entities seem to be first) for consistency  (currently alpha order)</a:t>
            </a:r>
            <a:endParaRPr lang="en-US" dirty="0"/>
          </a:p>
        </p:txBody>
      </p:sp>
      <p:sp>
        <p:nvSpPr>
          <p:cNvPr id="4" name="Slide Number Placeholder 3"/>
          <p:cNvSpPr>
            <a:spLocks noGrp="1"/>
          </p:cNvSpPr>
          <p:nvPr>
            <p:ph type="sldNum" sz="quarter" idx="10"/>
          </p:nvPr>
        </p:nvSpPr>
        <p:spPr/>
        <p:txBody>
          <a:bodyPr/>
          <a:lstStyle/>
          <a:p>
            <a:fld id="{76307B8C-826B-4E1D-BB4E-11AAA41237C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1CEA0FF-D6D8-4989-89BF-4F254C4F0F3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CEA0FF-D6D8-4989-89BF-4F254C4F0F3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1CEA0FF-D6D8-4989-89BF-4F254C4F0F3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1F8279-8DB7-4735-B8D4-9F96A4F6FEFE}" type="datetimeFigureOut">
              <a:rPr lang="en-US" smtClean="0"/>
              <a:pPr/>
              <a:t>3/18/2011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CEA0FF-D6D8-4989-89BF-4F254C4F0F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01F8279-8DB7-4735-B8D4-9F96A4F6FEFE}" type="datetimeFigureOut">
              <a:rPr lang="en-US" smtClean="0"/>
              <a:pPr/>
              <a:t>3/18/2011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1CEA0FF-D6D8-4989-89BF-4F254C4F0F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01F8279-8DB7-4735-B8D4-9F96A4F6FEFE}" type="datetimeFigureOut">
              <a:rPr lang="en-US" smtClean="0"/>
              <a:pPr/>
              <a:t>3/18/2011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1CEA0FF-D6D8-4989-89BF-4F254C4F0F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lrules.org/gateway/ruleNo.asp?id=9N-3.00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hyperlink" Target="https://www.flrules.org/gateway/ruleNo.asp?id=9N-3.00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sliceshort.gif"/>
          <p:cNvPicPr>
            <a:picLocks noChangeAspect="1"/>
          </p:cNvPicPr>
          <p:nvPr/>
        </p:nvPicPr>
        <p:blipFill>
          <a:blip r:embed="rId2" cstate="print">
            <a:lum bright="58000" contrast="-40000"/>
          </a:blip>
          <a:stretch>
            <a:fillRect/>
          </a:stretch>
        </p:blipFill>
        <p:spPr>
          <a:xfrm>
            <a:off x="4343400" y="-685800"/>
            <a:ext cx="4419600" cy="6343650"/>
          </a:xfrm>
          <a:prstGeom prst="rect">
            <a:avLst/>
          </a:prstGeom>
        </p:spPr>
      </p:pic>
      <p:pic>
        <p:nvPicPr>
          <p:cNvPr id="6" name="Picture 5" descr="Backgroundsliceshort.gif"/>
          <p:cNvPicPr>
            <a:picLocks noChangeAspect="1"/>
          </p:cNvPicPr>
          <p:nvPr/>
        </p:nvPicPr>
        <p:blipFill>
          <a:blip r:embed="rId2" cstate="print">
            <a:lum bright="58000" contrast="-40000"/>
          </a:blip>
          <a:stretch>
            <a:fillRect/>
          </a:stretch>
        </p:blipFill>
        <p:spPr>
          <a:xfrm>
            <a:off x="0" y="-609600"/>
            <a:ext cx="4362450" cy="6343650"/>
          </a:xfrm>
          <a:prstGeom prst="rect">
            <a:avLst/>
          </a:prstGeom>
        </p:spPr>
      </p:pic>
      <p:sp>
        <p:nvSpPr>
          <p:cNvPr id="2" name="Title 1"/>
          <p:cNvSpPr>
            <a:spLocks noGrp="1"/>
          </p:cNvSpPr>
          <p:nvPr>
            <p:ph type="ctrTitle"/>
          </p:nvPr>
        </p:nvSpPr>
        <p:spPr>
          <a:xfrm>
            <a:off x="838200" y="914400"/>
            <a:ext cx="7772400" cy="1470025"/>
          </a:xfrm>
        </p:spPr>
        <p:txBody>
          <a:bodyPr>
            <a:noAutofit/>
          </a:bodyPr>
          <a:lstStyle/>
          <a:p>
            <a:pPr algn="ctr"/>
            <a:r>
              <a:rPr lang="en-US" sz="7200" b="1" dirty="0" smtClean="0">
                <a:solidFill>
                  <a:schemeClr val="bg1"/>
                </a:solidFill>
                <a:effectLst>
                  <a:outerShdw blurRad="38100" dist="38100" dir="2700000" algn="tl">
                    <a:srgbClr val="000000">
                      <a:alpha val="43137"/>
                    </a:srgbClr>
                  </a:outerShdw>
                </a:effectLst>
              </a:rPr>
              <a:t>BCIS Product Approval Enhancements</a:t>
            </a:r>
            <a:br>
              <a:rPr lang="en-US" sz="7200" b="1" dirty="0" smtClean="0">
                <a:solidFill>
                  <a:schemeClr val="bg1"/>
                </a:solidFill>
                <a:effectLst>
                  <a:outerShdw blurRad="38100" dist="38100" dir="2700000" algn="tl">
                    <a:srgbClr val="000000">
                      <a:alpha val="43137"/>
                    </a:srgbClr>
                  </a:outerShdw>
                </a:effectLst>
              </a:rPr>
            </a:br>
            <a:r>
              <a:rPr lang="en-US" sz="7200" b="1" dirty="0" smtClean="0">
                <a:solidFill>
                  <a:schemeClr val="bg1"/>
                </a:solidFill>
                <a:effectLst>
                  <a:outerShdw blurRad="38100" dist="38100" dir="2700000" algn="tl">
                    <a:srgbClr val="000000">
                      <a:alpha val="43137"/>
                    </a:srgbClr>
                  </a:outerShdw>
                </a:effectLst>
              </a:rPr>
              <a:t>2011</a:t>
            </a:r>
            <a:endParaRPr lang="en-US" sz="7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0" y="5638800"/>
            <a:ext cx="9144000" cy="1219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CAlogo3x4.gif"/>
          <p:cNvPicPr>
            <a:picLocks noChangeAspect="1"/>
          </p:cNvPicPr>
          <p:nvPr/>
        </p:nvPicPr>
        <p:blipFill>
          <a:blip r:embed="rId3" cstate="print"/>
          <a:stretch>
            <a:fillRect/>
          </a:stretch>
        </p:blipFill>
        <p:spPr>
          <a:xfrm>
            <a:off x="152400" y="5257800"/>
            <a:ext cx="1028700" cy="1481138"/>
          </a:xfrm>
          <a:prstGeom prst="rect">
            <a:avLst/>
          </a:prstGeom>
        </p:spPr>
      </p:pic>
      <p:pic>
        <p:nvPicPr>
          <p:cNvPr id="8" name="Picture 7" descr="Backgroundsliceshort.gif"/>
          <p:cNvPicPr>
            <a:picLocks noChangeAspect="1"/>
          </p:cNvPicPr>
          <p:nvPr/>
        </p:nvPicPr>
        <p:blipFill>
          <a:blip r:embed="rId2" cstate="print">
            <a:lum bright="58000" contrast="-40000"/>
          </a:blip>
          <a:stretch>
            <a:fillRect/>
          </a:stretch>
        </p:blipFill>
        <p:spPr>
          <a:xfrm>
            <a:off x="8712241" y="-695797"/>
            <a:ext cx="4362450" cy="6343650"/>
          </a:xfrm>
          <a:prstGeom prst="rect">
            <a:avLst/>
          </a:prstGeom>
        </p:spPr>
      </p:pic>
      <p:sp>
        <p:nvSpPr>
          <p:cNvPr id="3" name="Subtitle 2"/>
          <p:cNvSpPr>
            <a:spLocks noGrp="1"/>
          </p:cNvSpPr>
          <p:nvPr>
            <p:ph type="subTitle" idx="1"/>
          </p:nvPr>
        </p:nvSpPr>
        <p:spPr>
          <a:xfrm>
            <a:off x="1752600" y="5181600"/>
            <a:ext cx="4800600" cy="1752600"/>
          </a:xfrm>
        </p:spPr>
        <p:txBody>
          <a:bodyPr>
            <a:normAutofit/>
          </a:bodyPr>
          <a:lstStyle/>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Suzanne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Davis </a:t>
            </a: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 </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Madani</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Joe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Bigelow</a:t>
            </a:r>
          </a:p>
          <a:p>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28800"/>
            <a:ext cx="7772400" cy="4572000"/>
          </a:xfrm>
        </p:spPr>
        <p:txBody>
          <a:bodyPr/>
          <a:lstStyle/>
          <a:p>
            <a:r>
              <a:rPr lang="en-US" sz="4000" dirty="0" smtClean="0"/>
              <a:t>Entities and Manufacturers Can</a:t>
            </a:r>
            <a:r>
              <a:rPr lang="en-US" sz="4000" dirty="0" smtClean="0"/>
              <a:t>…</a:t>
            </a:r>
          </a:p>
          <a:p>
            <a:pPr lvl="1"/>
            <a:r>
              <a:rPr lang="en-US" dirty="0" smtClean="0"/>
              <a:t>Submit/Edit </a:t>
            </a:r>
            <a:r>
              <a:rPr lang="en-US" dirty="0" smtClean="0"/>
              <a:t>an Organization Application</a:t>
            </a:r>
          </a:p>
          <a:p>
            <a:pPr lvl="1"/>
            <a:r>
              <a:rPr lang="en-US" dirty="0" smtClean="0"/>
              <a:t>Submit a Product Application</a:t>
            </a:r>
          </a:p>
          <a:p>
            <a:pPr lvl="1"/>
            <a:r>
              <a:rPr lang="en-US" dirty="0" smtClean="0"/>
              <a:t>Manage Applications &amp; Registration</a:t>
            </a:r>
          </a:p>
        </p:txBody>
      </p:sp>
      <p:pic>
        <p:nvPicPr>
          <p:cNvPr id="4" name="Picture 5"/>
          <p:cNvPicPr>
            <a:picLocks noChangeAspect="1" noChangeArrowheads="1"/>
          </p:cNvPicPr>
          <p:nvPr/>
        </p:nvPicPr>
        <p:blipFill>
          <a:blip r:embed="rId3" cstate="print"/>
          <a:srcRect t="67485" b="17331"/>
          <a:stretch>
            <a:fillRect/>
          </a:stretch>
        </p:blipFill>
        <p:spPr bwMode="auto">
          <a:xfrm>
            <a:off x="367526" y="381000"/>
            <a:ext cx="8449369"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9600" dirty="0" smtClean="0"/>
              <a:t>Part 2: Entities</a:t>
            </a:r>
            <a:endParaRPr lang="en-US" sz="9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772400" cy="914400"/>
          </a:xfrm>
        </p:spPr>
        <p:txBody>
          <a:bodyPr/>
          <a:lstStyle/>
          <a:p>
            <a:r>
              <a:rPr lang="en-US" sz="2800" b="1" dirty="0" smtClean="0">
                <a:effectLst>
                  <a:outerShdw blurRad="38100" dist="38100" dir="2700000" algn="tl">
                    <a:srgbClr val="000000">
                      <a:alpha val="43137"/>
                    </a:srgbClr>
                  </a:outerShdw>
                </a:effectLst>
              </a:rPr>
              <a:t>Accreditation Entities </a:t>
            </a:r>
            <a:r>
              <a:rPr lang="en-US" sz="2400" dirty="0" smtClean="0"/>
              <a:t>– ability to upload proof of compliance</a:t>
            </a:r>
            <a:br>
              <a:rPr lang="en-US" sz="2400" dirty="0" smtClean="0"/>
            </a:br>
            <a:r>
              <a:rPr lang="en-US" sz="2400" dirty="0" smtClean="0"/>
              <a:t/>
            </a:r>
            <a:br>
              <a:rPr lang="en-US" sz="2400" dirty="0" smtClean="0"/>
            </a:br>
            <a:r>
              <a:rPr lang="en-US" dirty="0" smtClean="0"/>
              <a:t/>
            </a:r>
            <a:br>
              <a:rPr lang="en-US" dirty="0" smtClean="0"/>
            </a:br>
            <a:endParaRPr lang="en-US" dirty="0"/>
          </a:p>
        </p:txBody>
      </p:sp>
      <p:sp>
        <p:nvSpPr>
          <p:cNvPr id="8" name="TextBox 7"/>
          <p:cNvSpPr txBox="1"/>
          <p:nvPr/>
        </p:nvSpPr>
        <p:spPr>
          <a:xfrm>
            <a:off x="914400" y="1447800"/>
            <a:ext cx="6781800" cy="5201424"/>
          </a:xfrm>
          <a:prstGeom prst="rect">
            <a:avLst/>
          </a:prstGeom>
          <a:noFill/>
        </p:spPr>
        <p:txBody>
          <a:bodyPr wrap="square" rtlCol="0">
            <a:spAutoFit/>
          </a:bodyPr>
          <a:lstStyle/>
          <a:p>
            <a:pPr>
              <a:buFont typeface="Arial" pitchFamily="34" charset="0"/>
              <a:buChar char="•"/>
            </a:pPr>
            <a:r>
              <a:rPr lang="en-US" sz="4400" dirty="0" smtClean="0"/>
              <a:t> </a:t>
            </a:r>
            <a:r>
              <a:rPr lang="en-US" sz="3200" dirty="0" smtClean="0"/>
              <a:t>Currently no upload function for  certificates</a:t>
            </a:r>
          </a:p>
          <a:p>
            <a:endParaRPr lang="en-US" sz="3200" dirty="0" smtClean="0"/>
          </a:p>
          <a:p>
            <a:pPr>
              <a:buFont typeface="Arial" pitchFamily="34" charset="0"/>
              <a:buChar char="•"/>
            </a:pPr>
            <a:r>
              <a:rPr lang="en-US" sz="3200" dirty="0" smtClean="0"/>
              <a:t> Previously Handled </a:t>
            </a:r>
            <a:r>
              <a:rPr lang="en-US" sz="3200" dirty="0" smtClean="0"/>
              <a:t>offline</a:t>
            </a:r>
          </a:p>
          <a:p>
            <a:pPr>
              <a:buFont typeface="Arial" pitchFamily="34" charset="0"/>
              <a:buChar char="•"/>
            </a:pPr>
            <a:endParaRPr lang="en-US" sz="3200" dirty="0" smtClean="0"/>
          </a:p>
          <a:p>
            <a:pPr>
              <a:buFont typeface="Arial" pitchFamily="34" charset="0"/>
              <a:buChar char="•"/>
            </a:pPr>
            <a:r>
              <a:rPr lang="en-US" sz="3200" dirty="0" smtClean="0"/>
              <a:t>The goal of the enhancement to have an upload screen with browse button to find the file</a:t>
            </a:r>
          </a:p>
          <a:p>
            <a:pPr>
              <a:buFont typeface="Arial" pitchFamily="34" charset="0"/>
              <a:buChar char="•"/>
            </a:pPr>
            <a:endParaRPr lang="en-US" sz="3200" dirty="0" smtClean="0"/>
          </a:p>
          <a:p>
            <a:pPr>
              <a:buFont typeface="Arial" pitchFamily="34" charset="0"/>
              <a:buChar char="•"/>
            </a:pPr>
            <a:endParaRPr lang="en-US" sz="3200" dirty="0"/>
          </a:p>
        </p:txBody>
      </p:sp>
      <p:pic>
        <p:nvPicPr>
          <p:cNvPr id="4099" name="Picture 3" descr="http://academyblog.files.wordpress.com/2010/08/stamp-of-approval-1.jpg"/>
          <p:cNvPicPr>
            <a:picLocks noChangeAspect="1" noChangeArrowheads="1"/>
          </p:cNvPicPr>
          <p:nvPr/>
        </p:nvPicPr>
        <p:blipFill>
          <a:blip r:embed="rId2" cstate="print"/>
          <a:srcRect/>
          <a:stretch>
            <a:fillRect/>
          </a:stretch>
        </p:blipFill>
        <p:spPr bwMode="auto">
          <a:xfrm>
            <a:off x="6553200" y="2133600"/>
            <a:ext cx="1964713" cy="2000251"/>
          </a:xfrm>
          <a:prstGeom prst="rect">
            <a:avLst/>
          </a:prstGeom>
          <a:noFill/>
        </p:spPr>
      </p:pic>
      <p:pic>
        <p:nvPicPr>
          <p:cNvPr id="55298" name="Picture 2" descr="http://wiki.ictr.johnshopkins.edu/confluence/download/attachments/32789/InsertImageScreen.png"/>
          <p:cNvPicPr>
            <a:picLocks noChangeAspect="1" noChangeArrowheads="1"/>
          </p:cNvPicPr>
          <p:nvPr/>
        </p:nvPicPr>
        <p:blipFill>
          <a:blip r:embed="rId3" cstate="print"/>
          <a:srcRect l="23529" t="22624" b="62167"/>
          <a:stretch>
            <a:fillRect/>
          </a:stretch>
        </p:blipFill>
        <p:spPr bwMode="auto">
          <a:xfrm>
            <a:off x="2819400" y="5638800"/>
            <a:ext cx="515112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lowchart: Process 6"/>
          <p:cNvSpPr/>
          <p:nvPr/>
        </p:nvSpPr>
        <p:spPr>
          <a:xfrm>
            <a:off x="457200" y="228600"/>
            <a:ext cx="990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1</a:t>
            </a:r>
            <a:endParaRPr lang="en-US" sz="80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772400" cy="914400"/>
          </a:xfrm>
        </p:spPr>
        <p:txBody>
          <a:bodyPr/>
          <a:lstStyle/>
          <a:p>
            <a:r>
              <a:rPr lang="en-US" b="1" dirty="0" smtClean="0">
                <a:solidFill>
                  <a:schemeClr val="accent4">
                    <a:lumMod val="20000"/>
                    <a:lumOff val="80000"/>
                  </a:schemeClr>
                </a:solidFill>
              </a:rPr>
              <a:t>Quality Assurance Entities: QA verification</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Function is in the Rule</a:t>
            </a:r>
          </a:p>
          <a:p>
            <a:r>
              <a:rPr lang="en-US" sz="3600" dirty="0" smtClean="0"/>
              <a:t>not in the BCIS</a:t>
            </a:r>
          </a:p>
          <a:p>
            <a:r>
              <a:rPr lang="en-US" sz="3600" b="1" dirty="0" smtClean="0">
                <a:latin typeface="+mj-lt"/>
                <a:hlinkClick r:id="rId2"/>
              </a:rPr>
              <a:t>9N-3.005</a:t>
            </a:r>
            <a:r>
              <a:rPr lang="en-US" sz="3600" b="1" dirty="0" smtClean="0"/>
              <a:t> Product Evaluation and Quality Assurance for State Approval.</a:t>
            </a:r>
            <a:endParaRPr lang="en-US" sz="3600" dirty="0" smtClean="0"/>
          </a:p>
          <a:p>
            <a:pPr lvl="1"/>
            <a:r>
              <a:rPr lang="en-US" sz="3200" dirty="0" smtClean="0"/>
              <a:t>(</a:t>
            </a:r>
            <a:r>
              <a:rPr lang="en-US" sz="3200" dirty="0" smtClean="0"/>
              <a:t>3) Products listed in Rule </a:t>
            </a:r>
            <a:r>
              <a:rPr lang="en-US" sz="3200" dirty="0" smtClean="0">
                <a:latin typeface="+mj-lt"/>
              </a:rPr>
              <a:t>9N-3.001</a:t>
            </a:r>
            <a:r>
              <a:rPr lang="en-US" sz="3200" dirty="0" smtClean="0"/>
              <a:t>, F.A.C., shall be manufactured under a quality assurance program audited by an approved quality assurance entity</a:t>
            </a:r>
            <a:r>
              <a:rPr lang="en-US" sz="3200" dirty="0" smtClean="0"/>
              <a:t>.</a:t>
            </a:r>
            <a:r>
              <a:rPr lang="en-US" sz="2800" dirty="0" smtClean="0"/>
              <a:t> (d) Quality assurance agencies shall audit the quality assurance program of manufacturers and audit production quality of products. Auditing of a quality assurance program shall be by one or more of the following methods: visits to manufacturing facilities, inspection of products at construction sites, inspection of products at state distribution facilities or testing of regular production items. Such auditing shall be performed at intervals not to exceed 12 months.</a:t>
            </a:r>
          </a:p>
          <a:p>
            <a:pPr lvl="1"/>
            <a:endParaRPr lang="en-US" sz="3200" dirty="0" smtClean="0"/>
          </a:p>
          <a:p>
            <a:endParaRPr lang="en-US" sz="3600" dirty="0"/>
          </a:p>
        </p:txBody>
      </p:sp>
      <p:sp>
        <p:nvSpPr>
          <p:cNvPr id="4" name="Flowchart: Process 3"/>
          <p:cNvSpPr/>
          <p:nvPr/>
        </p:nvSpPr>
        <p:spPr>
          <a:xfrm>
            <a:off x="533400" y="457200"/>
            <a:ext cx="990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2</a:t>
            </a:r>
            <a:endParaRPr lang="en-US" sz="80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en-US" b="1" dirty="0" smtClean="0">
                <a:solidFill>
                  <a:schemeClr val="accent4">
                    <a:lumMod val="20000"/>
                    <a:lumOff val="80000"/>
                  </a:schemeClr>
                </a:solidFill>
              </a:rPr>
              <a:t>Quality Assurance Entities: QA </a:t>
            </a:r>
            <a:r>
              <a:rPr lang="en-US" b="1" dirty="0" smtClean="0">
                <a:solidFill>
                  <a:schemeClr val="accent4">
                    <a:lumMod val="20000"/>
                    <a:lumOff val="80000"/>
                  </a:schemeClr>
                </a:solidFill>
              </a:rPr>
              <a:t>verification</a:t>
            </a:r>
            <a:r>
              <a:rPr lang="en-US" b="1" dirty="0" smtClean="0">
                <a:solidFill>
                  <a:schemeClr val="tx1">
                    <a:lumMod val="95000"/>
                  </a:schemeClr>
                </a:solidFill>
              </a:rPr>
              <a:t>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solidFill>
                  <a:schemeClr val="accent6">
                    <a:lumMod val="60000"/>
                    <a:lumOff val="40000"/>
                  </a:schemeClr>
                </a:solidFill>
              </a:rPr>
              <a:t>Annual upload of </a:t>
            </a:r>
            <a:r>
              <a:rPr lang="en-US" sz="3200" dirty="0" err="1" smtClean="0">
                <a:solidFill>
                  <a:schemeClr val="accent6">
                    <a:lumMod val="60000"/>
                    <a:lumOff val="40000"/>
                  </a:schemeClr>
                </a:solidFill>
              </a:rPr>
              <a:t>pdf</a:t>
            </a:r>
            <a:r>
              <a:rPr lang="en-US" sz="3200" dirty="0" smtClean="0">
                <a:solidFill>
                  <a:schemeClr val="accent6">
                    <a:lumMod val="60000"/>
                    <a:lumOff val="40000"/>
                  </a:schemeClr>
                </a:solidFill>
              </a:rPr>
              <a:t> file</a:t>
            </a:r>
            <a:br>
              <a:rPr lang="en-US" sz="3200" dirty="0" smtClean="0">
                <a:solidFill>
                  <a:schemeClr val="accent6">
                    <a:lumMod val="60000"/>
                    <a:lumOff val="40000"/>
                  </a:schemeClr>
                </a:solidFill>
              </a:rPr>
            </a:br>
            <a:endParaRPr lang="en-US" sz="3200" dirty="0" smtClean="0">
              <a:solidFill>
                <a:schemeClr val="accent6">
                  <a:lumMod val="60000"/>
                  <a:lumOff val="40000"/>
                </a:schemeClr>
              </a:solidFill>
            </a:endParaRPr>
          </a:p>
          <a:p>
            <a:r>
              <a:rPr lang="en-US" sz="3200" dirty="0" smtClean="0">
                <a:solidFill>
                  <a:schemeClr val="accent6">
                    <a:lumMod val="60000"/>
                    <a:lumOff val="40000"/>
                  </a:schemeClr>
                </a:solidFill>
              </a:rPr>
              <a:t>Added </a:t>
            </a:r>
            <a:r>
              <a:rPr lang="en-US" sz="3200" dirty="0" smtClean="0">
                <a:solidFill>
                  <a:schemeClr val="accent6">
                    <a:lumMod val="60000"/>
                    <a:lumOff val="40000"/>
                  </a:schemeClr>
                </a:solidFill>
              </a:rPr>
              <a:t>directly to the FL # application</a:t>
            </a:r>
            <a:r>
              <a:rPr lang="en-US" sz="4000" dirty="0" smtClean="0">
                <a:solidFill>
                  <a:schemeClr val="accent6">
                    <a:lumMod val="60000"/>
                    <a:lumOff val="40000"/>
                  </a:schemeClr>
                </a:solidFill>
              </a:rPr>
              <a:t/>
            </a:r>
            <a:br>
              <a:rPr lang="en-US" sz="4000" dirty="0" smtClean="0">
                <a:solidFill>
                  <a:schemeClr val="accent6">
                    <a:lumMod val="60000"/>
                    <a:lumOff val="40000"/>
                  </a:schemeClr>
                </a:solidFill>
              </a:rPr>
            </a:br>
            <a:endParaRPr lang="en-US" sz="4000" dirty="0" smtClean="0">
              <a:solidFill>
                <a:schemeClr val="accent6">
                  <a:lumMod val="60000"/>
                  <a:lumOff val="40000"/>
                </a:schemeClr>
              </a:solidFill>
            </a:endParaRPr>
          </a:p>
          <a:p>
            <a:r>
              <a:rPr lang="en-US" sz="3200" dirty="0" smtClean="0">
                <a:solidFill>
                  <a:schemeClr val="accent6">
                    <a:lumMod val="60000"/>
                    <a:lumOff val="40000"/>
                  </a:schemeClr>
                </a:solidFill>
              </a:rPr>
              <a:t>Check </a:t>
            </a:r>
            <a:r>
              <a:rPr lang="en-US" sz="3200" dirty="0" smtClean="0">
                <a:solidFill>
                  <a:schemeClr val="accent6">
                    <a:lumMod val="60000"/>
                    <a:lumOff val="40000"/>
                  </a:schemeClr>
                </a:solidFill>
              </a:rPr>
              <a:t>and balance - Verification handled by the PA Administrator </a:t>
            </a:r>
            <a:br>
              <a:rPr lang="en-US" sz="3200" dirty="0" smtClean="0">
                <a:solidFill>
                  <a:schemeClr val="accent6">
                    <a:lumMod val="60000"/>
                    <a:lumOff val="40000"/>
                  </a:schemeClr>
                </a:solidFill>
              </a:rPr>
            </a:br>
            <a:endParaRPr lang="en-US" sz="3200" dirty="0" smtClean="0">
              <a:solidFill>
                <a:schemeClr val="accent6">
                  <a:lumMod val="60000"/>
                  <a:lumOff val="40000"/>
                </a:schemeClr>
              </a:solidFill>
            </a:endParaRPr>
          </a:p>
          <a:p>
            <a:r>
              <a:rPr lang="en-US" sz="3200" dirty="0" smtClean="0">
                <a:solidFill>
                  <a:schemeClr val="accent6">
                    <a:lumMod val="60000"/>
                    <a:lumOff val="40000"/>
                  </a:schemeClr>
                </a:solidFill>
              </a:rPr>
              <a:t>The </a:t>
            </a:r>
            <a:r>
              <a:rPr lang="en-US" sz="3200" dirty="0" smtClean="0">
                <a:solidFill>
                  <a:schemeClr val="accent6">
                    <a:lumMod val="60000"/>
                    <a:lumOff val="40000"/>
                  </a:schemeClr>
                </a:solidFill>
              </a:rPr>
              <a:t>goal of the enhancement </a:t>
            </a:r>
            <a:r>
              <a:rPr lang="en-US" sz="3200" dirty="0" smtClean="0">
                <a:solidFill>
                  <a:schemeClr val="accent6">
                    <a:lumMod val="60000"/>
                    <a:lumOff val="40000"/>
                  </a:schemeClr>
                </a:solidFill>
              </a:rPr>
              <a:t> to have an </a:t>
            </a:r>
            <a:r>
              <a:rPr lang="en-US" sz="3200" dirty="0" smtClean="0">
                <a:solidFill>
                  <a:schemeClr val="accent6">
                    <a:lumMod val="60000"/>
                    <a:lumOff val="40000"/>
                  </a:schemeClr>
                </a:solidFill>
              </a:rPr>
              <a:t>upload screen with browse button to find the </a:t>
            </a:r>
            <a:r>
              <a:rPr lang="en-US" sz="3200" dirty="0" smtClean="0">
                <a:solidFill>
                  <a:schemeClr val="accent6">
                    <a:lumMod val="60000"/>
                    <a:lumOff val="40000"/>
                  </a:schemeClr>
                </a:solidFill>
              </a:rPr>
              <a:t>file</a:t>
            </a:r>
            <a:r>
              <a:rPr lang="en-US" sz="4000" dirty="0" smtClean="0">
                <a:solidFill>
                  <a:schemeClr val="accent6">
                    <a:lumMod val="60000"/>
                    <a:lumOff val="40000"/>
                  </a:schemeClr>
                </a:solidFill>
              </a:rPr>
              <a:t/>
            </a:r>
            <a:br>
              <a:rPr lang="en-US" sz="4000" dirty="0" smtClean="0">
                <a:solidFill>
                  <a:schemeClr val="accent6">
                    <a:lumMod val="60000"/>
                    <a:lumOff val="40000"/>
                  </a:schemeClr>
                </a:solidFill>
              </a:rPr>
            </a:br>
            <a:endParaRPr lang="en-US" dirty="0"/>
          </a:p>
        </p:txBody>
      </p:sp>
      <p:pic>
        <p:nvPicPr>
          <p:cNvPr id="4" name="Picture 2" descr="http://wiki.ictr.johnshopkins.edu/confluence/download/attachments/32789/InsertImageScreen.png"/>
          <p:cNvPicPr>
            <a:picLocks noChangeAspect="1" noChangeArrowheads="1"/>
          </p:cNvPicPr>
          <p:nvPr/>
        </p:nvPicPr>
        <p:blipFill>
          <a:blip r:embed="rId2" cstate="print"/>
          <a:srcRect l="23529" t="22624" b="62167"/>
          <a:stretch>
            <a:fillRect/>
          </a:stretch>
        </p:blipFill>
        <p:spPr bwMode="auto">
          <a:xfrm>
            <a:off x="2133600" y="5638800"/>
            <a:ext cx="515112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df_icon.gif"/>
          <p:cNvPicPr>
            <a:picLocks noChangeAspect="1"/>
          </p:cNvPicPr>
          <p:nvPr/>
        </p:nvPicPr>
        <p:blipFill>
          <a:blip r:embed="rId3" cstate="print">
            <a:clrChange>
              <a:clrFrom>
                <a:srgbClr val="FFFFFF"/>
              </a:clrFrom>
              <a:clrTo>
                <a:srgbClr val="FFFFFF">
                  <a:alpha val="0"/>
                </a:srgbClr>
              </a:clrTo>
            </a:clrChange>
          </a:blip>
          <a:stretch>
            <a:fillRect/>
          </a:stretch>
        </p:blipFill>
        <p:spPr>
          <a:xfrm>
            <a:off x="5257800" y="1447800"/>
            <a:ext cx="1143000" cy="1143000"/>
          </a:xfrm>
          <a:prstGeom prst="rect">
            <a:avLst/>
          </a:prstGeom>
        </p:spPr>
      </p:pic>
      <p:pic>
        <p:nvPicPr>
          <p:cNvPr id="6" name="Picture 5" descr="http://www.wmich.edu/registrar/assets/images/photos/calendar2.jpg"/>
          <p:cNvPicPr>
            <a:picLocks noChangeAspect="1" noChangeArrowheads="1"/>
          </p:cNvPicPr>
          <p:nvPr/>
        </p:nvPicPr>
        <p:blipFill>
          <a:blip r:embed="rId4" cstate="print"/>
          <a:srcRect/>
          <a:stretch>
            <a:fillRect/>
          </a:stretch>
        </p:blipFill>
        <p:spPr bwMode="auto">
          <a:xfrm>
            <a:off x="6477000" y="1143000"/>
            <a:ext cx="1905000" cy="1426357"/>
          </a:xfrm>
          <a:prstGeom prst="rect">
            <a:avLst/>
          </a:prstGeom>
          <a:ln>
            <a:noFill/>
          </a:ln>
          <a:effectLst>
            <a:softEdge rad="112500"/>
          </a:effectLst>
        </p:spPr>
      </p:pic>
      <p:cxnSp>
        <p:nvCxnSpPr>
          <p:cNvPr id="8" name="Straight Connector 7"/>
          <p:cNvCxnSpPr/>
          <p:nvPr/>
        </p:nvCxnSpPr>
        <p:spPr>
          <a:xfrm flipV="1">
            <a:off x="5562600" y="1219200"/>
            <a:ext cx="1066800" cy="3810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62600" y="2438400"/>
            <a:ext cx="1066800" cy="762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772400" cy="914400"/>
          </a:xfrm>
        </p:spPr>
        <p:txBody>
          <a:bodyPr/>
          <a:lstStyle/>
          <a:p>
            <a:r>
              <a:rPr lang="en-US" dirty="0" smtClean="0"/>
              <a:t>Entity Status Consistency</a:t>
            </a:r>
            <a:endParaRPr lang="en-US" dirty="0"/>
          </a:p>
        </p:txBody>
      </p:sp>
      <p:sp>
        <p:nvSpPr>
          <p:cNvPr id="3" name="Content Placeholder 2"/>
          <p:cNvSpPr>
            <a:spLocks noGrp="1"/>
          </p:cNvSpPr>
          <p:nvPr>
            <p:ph idx="1"/>
          </p:nvPr>
        </p:nvSpPr>
        <p:spPr>
          <a:xfrm>
            <a:off x="1066800" y="1219200"/>
            <a:ext cx="7772400" cy="5136360"/>
          </a:xfrm>
        </p:spPr>
        <p:txBody>
          <a:bodyPr>
            <a:normAutofit fontScale="92500" lnSpcReduction="10000"/>
          </a:bodyPr>
          <a:lstStyle/>
          <a:p>
            <a:pPr marL="411480" lvl="3" indent="-342900">
              <a:spcBef>
                <a:spcPts val="700"/>
              </a:spcBef>
              <a:buClr>
                <a:schemeClr val="tx2"/>
              </a:buClr>
              <a:buSzPct val="95000"/>
            </a:pPr>
            <a:r>
              <a:rPr lang="en-US" sz="3600" dirty="0" smtClean="0"/>
              <a:t>Some BCIS screens show entity as approved, some show it expired</a:t>
            </a:r>
          </a:p>
          <a:p>
            <a:pPr marL="411480" lvl="3" indent="-342900">
              <a:spcBef>
                <a:spcPts val="700"/>
              </a:spcBef>
              <a:buClr>
                <a:schemeClr val="tx2"/>
              </a:buClr>
              <a:buSzPct val="95000"/>
            </a:pPr>
            <a:endParaRPr lang="en-US" sz="3600" dirty="0" smtClean="0"/>
          </a:p>
          <a:p>
            <a:pPr marL="411480" lvl="3" indent="-342900">
              <a:spcBef>
                <a:spcPts val="700"/>
              </a:spcBef>
              <a:buClr>
                <a:schemeClr val="tx2"/>
              </a:buClr>
              <a:buSzPct val="95000"/>
            </a:pPr>
            <a:r>
              <a:rPr lang="en-US" sz="3600" i="1" dirty="0" smtClean="0"/>
              <a:t>Example of Rule language: Rule </a:t>
            </a:r>
            <a:r>
              <a:rPr lang="en-US" sz="3200" b="1" dirty="0" smtClean="0">
                <a:latin typeface="+mj-lt"/>
                <a:hlinkClick r:id="rId2"/>
              </a:rPr>
              <a:t>9N-3.008</a:t>
            </a:r>
            <a:r>
              <a:rPr lang="en-US" sz="3200" dirty="0" smtClean="0"/>
              <a:t> (c</a:t>
            </a:r>
            <a:r>
              <a:rPr lang="en-US" sz="3200" dirty="0" smtClean="0"/>
              <a:t>) Approvals shall be valid until such time as Commission approval requirements change, the quality assurance agency no longer qualifies under current requirements; the accreditation expires, or is removed, </a:t>
            </a:r>
            <a:r>
              <a:rPr lang="en-US" sz="3500" b="1" dirty="0" smtClean="0"/>
              <a:t>or is both expired and removed</a:t>
            </a:r>
            <a:r>
              <a:rPr lang="en-US" sz="3200" dirty="0" smtClean="0"/>
              <a:t>; or the approval is suspended or revoked.</a:t>
            </a:r>
          </a:p>
          <a:p>
            <a:pPr marL="411480" lvl="3" indent="-342900">
              <a:spcBef>
                <a:spcPts val="700"/>
              </a:spcBef>
              <a:buClr>
                <a:schemeClr val="tx2"/>
              </a:buClr>
              <a:buSzPct val="95000"/>
            </a:pPr>
            <a:endParaRPr lang="en-US" sz="3600" dirty="0" smtClean="0"/>
          </a:p>
        </p:txBody>
      </p:sp>
      <p:sp>
        <p:nvSpPr>
          <p:cNvPr id="4" name="Flowchart: Process 3"/>
          <p:cNvSpPr/>
          <p:nvPr/>
        </p:nvSpPr>
        <p:spPr>
          <a:xfrm>
            <a:off x="457200" y="228600"/>
            <a:ext cx="990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3</a:t>
            </a:r>
            <a:endParaRPr lang="en-US" sz="80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Status </a:t>
            </a:r>
            <a:r>
              <a:rPr lang="en-US" dirty="0" smtClean="0"/>
              <a:t>Consistency - Continued</a:t>
            </a:r>
            <a:endParaRPr lang="en-US" dirty="0"/>
          </a:p>
        </p:txBody>
      </p:sp>
      <p:sp>
        <p:nvSpPr>
          <p:cNvPr id="3" name="Content Placeholder 2"/>
          <p:cNvSpPr>
            <a:spLocks noGrp="1"/>
          </p:cNvSpPr>
          <p:nvPr>
            <p:ph idx="1"/>
          </p:nvPr>
        </p:nvSpPr>
        <p:spPr/>
        <p:txBody>
          <a:bodyPr>
            <a:normAutofit fontScale="92500" lnSpcReduction="20000"/>
          </a:bodyPr>
          <a:lstStyle/>
          <a:p>
            <a:pPr marL="411480" lvl="3" indent="-342900">
              <a:spcBef>
                <a:spcPts val="700"/>
              </a:spcBef>
              <a:buClr>
                <a:schemeClr val="tx2"/>
              </a:buClr>
              <a:buSzPct val="95000"/>
            </a:pPr>
            <a:r>
              <a:rPr lang="en-US" sz="3600" dirty="0" smtClean="0"/>
              <a:t>Entities can be expired but maintain Approved status on other screens</a:t>
            </a:r>
          </a:p>
          <a:p>
            <a:pPr marL="411480" lvl="3" indent="-342900">
              <a:spcBef>
                <a:spcPts val="700"/>
              </a:spcBef>
              <a:buClr>
                <a:schemeClr val="tx2"/>
              </a:buClr>
              <a:buSzPct val="95000"/>
            </a:pPr>
            <a:r>
              <a:rPr lang="en-US" sz="3600" i="1" dirty="0" smtClean="0"/>
              <a:t>Result: </a:t>
            </a:r>
            <a:r>
              <a:rPr lang="en-US" sz="3600" dirty="0" smtClean="0"/>
              <a:t>Can be misleading as to what the “real” status is</a:t>
            </a:r>
          </a:p>
          <a:p>
            <a:pPr marL="411480" lvl="3" indent="-342900">
              <a:spcBef>
                <a:spcPts val="700"/>
              </a:spcBef>
              <a:buClr>
                <a:schemeClr val="tx2"/>
              </a:buClr>
              <a:buSzPct val="95000"/>
            </a:pPr>
            <a:r>
              <a:rPr lang="en-US" sz="3600" i="1" dirty="0" smtClean="0"/>
              <a:t>Enhancement: </a:t>
            </a:r>
            <a:r>
              <a:rPr lang="en-US" sz="3600" dirty="0" smtClean="0"/>
              <a:t>Change the status to be consistent with other application </a:t>
            </a:r>
            <a:r>
              <a:rPr lang="en-US" sz="3600" dirty="0" smtClean="0"/>
              <a:t>processes</a:t>
            </a:r>
          </a:p>
          <a:p>
            <a:pPr marL="411480" lvl="3" indent="-342900">
              <a:spcBef>
                <a:spcPts val="700"/>
              </a:spcBef>
              <a:buClr>
                <a:schemeClr val="tx2"/>
              </a:buClr>
              <a:buSzPct val="95000"/>
            </a:pPr>
            <a:r>
              <a:rPr lang="en-US" sz="3600" dirty="0" smtClean="0"/>
              <a:t>At this time we do not have a specific solution.  However we will take to the stakeholder meeting</a:t>
            </a:r>
            <a:endParaRPr lang="en-US" sz="3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Entities Screen</a:t>
            </a:r>
            <a:endParaRPr lang="en-US" dirty="0"/>
          </a:p>
        </p:txBody>
      </p:sp>
      <p:sp>
        <p:nvSpPr>
          <p:cNvPr id="6" name="Rectangle 5"/>
          <p:cNvSpPr/>
          <p:nvPr/>
        </p:nvSpPr>
        <p:spPr>
          <a:xfrm>
            <a:off x="4191000" y="22098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at would you like to do_edited-3.jpg"/>
          <p:cNvPicPr>
            <a:picLocks noChangeAspect="1"/>
          </p:cNvPicPr>
          <p:nvPr/>
        </p:nvPicPr>
        <p:blipFill>
          <a:blip r:embed="rId2" cstate="print"/>
          <a:stretch>
            <a:fillRect/>
          </a:stretch>
        </p:blipFill>
        <p:spPr>
          <a:xfrm>
            <a:off x="990600" y="2133600"/>
            <a:ext cx="7010400" cy="4246204"/>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33400" y="1295400"/>
            <a:ext cx="8412480" cy="5257800"/>
          </a:xfrm>
          <a:prstGeom prst="rect">
            <a:avLst/>
          </a:prstGeom>
          <a:noFill/>
          <a:ln w="9525">
            <a:noFill/>
            <a:miter lim="800000"/>
            <a:headEnd/>
            <a:tailEnd/>
          </a:ln>
        </p:spPr>
      </p:pic>
      <p:sp>
        <p:nvSpPr>
          <p:cNvPr id="9" name="Content Placeholder 8"/>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772400" cy="914400"/>
          </a:xfrm>
        </p:spPr>
        <p:txBody>
          <a:bodyPr/>
          <a:lstStyle/>
          <a:p>
            <a:r>
              <a:rPr lang="en-US" dirty="0" smtClean="0"/>
              <a:t>New Screen for Entities</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4098" name="Picture 2"/>
          <p:cNvPicPr>
            <a:picLocks noChangeAspect="1" noChangeArrowheads="1"/>
          </p:cNvPicPr>
          <p:nvPr/>
        </p:nvPicPr>
        <p:blipFill>
          <a:blip r:embed="rId3"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262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904999" y="3352800"/>
            <a:ext cx="5748527" cy="1905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15" name="Picture 2"/>
          <p:cNvPicPr>
            <a:picLocks noChangeAspect="1" noChangeArrowheads="1"/>
          </p:cNvPicPr>
          <p:nvPr/>
        </p:nvPicPr>
        <p:blipFill>
          <a:blip r:embed="rId2" cstate="print"/>
          <a:srcRect l="12109" t="50509" r="52678" b="21320"/>
          <a:stretch>
            <a:fillRect/>
          </a:stretch>
        </p:blipFill>
        <p:spPr bwMode="auto">
          <a:xfrm>
            <a:off x="4419600" y="3886200"/>
            <a:ext cx="2362200" cy="1181100"/>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5334000" y="2743200"/>
            <a:ext cx="1714500" cy="366889"/>
          </a:xfrm>
          <a:prstGeom prst="rect">
            <a:avLst/>
          </a:prstGeom>
          <a:noFill/>
          <a:ln w="9525">
            <a:noFill/>
            <a:miter lim="800000"/>
            <a:headEnd/>
            <a:tailEnd/>
          </a:ln>
        </p:spPr>
      </p:pic>
      <p:sp>
        <p:nvSpPr>
          <p:cNvPr id="20" name="TextBox 19"/>
          <p:cNvSpPr txBox="1"/>
          <p:nvPr/>
        </p:nvSpPr>
        <p:spPr>
          <a:xfrm>
            <a:off x="4419600" y="3429000"/>
            <a:ext cx="2362200" cy="246221"/>
          </a:xfrm>
          <a:prstGeom prst="rect">
            <a:avLst/>
          </a:prstGeom>
          <a:solidFill>
            <a:schemeClr val="tx1"/>
          </a:solidFill>
        </p:spPr>
        <p:txBody>
          <a:bodyPr wrap="square" rtlCol="0">
            <a:spAutoFit/>
          </a:bodyPr>
          <a:lstStyle/>
          <a:p>
            <a:pPr algn="ctr"/>
            <a:r>
              <a:rPr lang="en-US" sz="1000" dirty="0" smtClean="0">
                <a:solidFill>
                  <a:schemeClr val="bg1"/>
                </a:solidFill>
              </a:rPr>
              <a:t>Menu Selection for ‘New’ Only</a:t>
            </a:r>
            <a:endParaRPr lang="en-US" sz="1000" dirty="0">
              <a:solidFill>
                <a:schemeClr val="bg1"/>
              </a:solidFill>
            </a:endParaRPr>
          </a:p>
        </p:txBody>
      </p:sp>
      <p:pic>
        <p:nvPicPr>
          <p:cNvPr id="20487" name="Picture 7"/>
          <p:cNvPicPr>
            <a:picLocks noChangeAspect="1" noChangeArrowheads="1"/>
          </p:cNvPicPr>
          <p:nvPr/>
        </p:nvPicPr>
        <p:blipFill>
          <a:blip r:embed="rId6" cstate="print"/>
          <a:srcRect/>
          <a:stretch>
            <a:fillRect/>
          </a:stretch>
        </p:blipFill>
        <p:spPr bwMode="auto">
          <a:xfrm>
            <a:off x="2057400" y="3429000"/>
            <a:ext cx="1295400" cy="406098"/>
          </a:xfrm>
          <a:prstGeom prst="rect">
            <a:avLst/>
          </a:prstGeom>
          <a:noFill/>
          <a:ln w="9525">
            <a:noFill/>
            <a:miter lim="800000"/>
            <a:headEnd/>
            <a:tailEnd/>
          </a:ln>
        </p:spPr>
      </p:pic>
      <p:pic>
        <p:nvPicPr>
          <p:cNvPr id="20490" name="Picture 10"/>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057400" y="4343400"/>
            <a:ext cx="1295400" cy="399373"/>
          </a:xfrm>
          <a:prstGeom prst="rect">
            <a:avLst/>
          </a:prstGeom>
          <a:noFill/>
          <a:ln w="9525">
            <a:noFill/>
            <a:miter lim="800000"/>
            <a:headEnd/>
            <a:tailEnd/>
          </a:ln>
        </p:spPr>
      </p:pic>
      <p:pic>
        <p:nvPicPr>
          <p:cNvPr id="20491" name="Picture 11"/>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2057400" y="3886200"/>
            <a:ext cx="1295400" cy="389132"/>
          </a:xfrm>
          <a:prstGeom prst="rect">
            <a:avLst/>
          </a:prstGeom>
          <a:noFill/>
          <a:ln w="9525">
            <a:noFill/>
            <a:miter lim="800000"/>
            <a:headEnd/>
            <a:tailEnd/>
          </a:ln>
        </p:spPr>
      </p:pic>
      <p:pic>
        <p:nvPicPr>
          <p:cNvPr id="20492" name="Picture 12"/>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2057400" y="4800600"/>
            <a:ext cx="1295400" cy="397393"/>
          </a:xfrm>
          <a:prstGeom prst="rect">
            <a:avLst/>
          </a:prstGeom>
          <a:noFill/>
          <a:ln w="9525">
            <a:noFill/>
            <a:miter lim="800000"/>
            <a:headEnd/>
            <a:tailEnd/>
          </a:ln>
        </p:spPr>
      </p:pic>
      <p:sp>
        <p:nvSpPr>
          <p:cNvPr id="27" name="Rectangle 26"/>
          <p:cNvSpPr/>
          <p:nvPr/>
        </p:nvSpPr>
        <p:spPr>
          <a:xfrm>
            <a:off x="6172200" y="4876800"/>
            <a:ext cx="609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1066800"/>
            <a:ext cx="7620000" cy="461665"/>
          </a:xfrm>
          <a:prstGeom prst="rect">
            <a:avLst/>
          </a:prstGeom>
        </p:spPr>
        <p:txBody>
          <a:bodyPr wrap="square">
            <a:spAutoFit/>
          </a:bodyPr>
          <a:lstStyle/>
          <a:p>
            <a:r>
              <a:rPr lang="en-US" sz="2400" dirty="0" smtClean="0">
                <a:solidFill>
                  <a:schemeClr val="accent4">
                    <a:lumMod val="20000"/>
                    <a:lumOff val="80000"/>
                  </a:schemeClr>
                </a:solidFill>
              </a:rPr>
              <a:t>Separation of New, Renew, and Revision Menu Options</a:t>
            </a:r>
            <a:endParaRPr lang="en-US" sz="2400" dirty="0">
              <a:solidFill>
                <a:schemeClr val="accent4">
                  <a:lumMod val="20000"/>
                  <a:lumOff val="80000"/>
                </a:schemeClr>
              </a:solidFill>
            </a:endParaRPr>
          </a:p>
        </p:txBody>
      </p:sp>
      <p:sp>
        <p:nvSpPr>
          <p:cNvPr id="19" name="Flowchart: Process 18"/>
          <p:cNvSpPr/>
          <p:nvPr/>
        </p:nvSpPr>
        <p:spPr>
          <a:xfrm>
            <a:off x="457200" y="228600"/>
            <a:ext cx="9906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4</a:t>
            </a:r>
            <a:endParaRPr lang="en-US" sz="8000" b="1"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9N-3 Update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Define New</a:t>
            </a:r>
          </a:p>
          <a:p>
            <a:r>
              <a:rPr lang="en-US" dirty="0" smtClean="0"/>
              <a:t>Define Renewal</a:t>
            </a:r>
          </a:p>
          <a:p>
            <a:r>
              <a:rPr lang="en-US" dirty="0" smtClean="0"/>
              <a:t>Define Revision</a:t>
            </a:r>
          </a:p>
          <a:p>
            <a:r>
              <a:rPr lang="en-US" dirty="0" smtClean="0"/>
              <a:t>Define </a:t>
            </a:r>
            <a:r>
              <a:rPr lang="en-US" dirty="0" err="1" smtClean="0"/>
              <a:t>Editiorial</a:t>
            </a:r>
            <a:endParaRPr lang="en-US" dirty="0" smtClean="0"/>
          </a:p>
          <a:p>
            <a:r>
              <a:rPr lang="en-US" dirty="0" smtClean="0"/>
              <a:t>Define Maintenance (if used)</a:t>
            </a:r>
          </a:p>
          <a:p>
            <a:r>
              <a:rPr lang="en-US" dirty="0" smtClean="0"/>
              <a:t>Current status </a:t>
            </a:r>
          </a:p>
          <a:p>
            <a:pPr lvl="1"/>
            <a:r>
              <a:rPr lang="en-US" dirty="0" smtClean="0"/>
              <a:t> Renewal allows Revision</a:t>
            </a:r>
          </a:p>
          <a:p>
            <a:pPr lvl="1"/>
            <a:r>
              <a:rPr lang="en-US" dirty="0" err="1" smtClean="0"/>
              <a:t>Revison</a:t>
            </a:r>
            <a:r>
              <a:rPr lang="en-US" dirty="0" smtClean="0"/>
              <a:t> allows renewal</a:t>
            </a:r>
          </a:p>
          <a:p>
            <a:pPr lvl="1"/>
            <a:r>
              <a:rPr lang="en-US" dirty="0" smtClean="0"/>
              <a:t>New allows editorial</a:t>
            </a:r>
          </a:p>
          <a:p>
            <a:r>
              <a:rPr lang="en-US" dirty="0" err="1" smtClean="0"/>
              <a:t>Enahancement</a:t>
            </a:r>
            <a:r>
              <a:rPr lang="en-US" dirty="0" smtClean="0"/>
              <a:t>: provide flexibility with no extra fees. To be addressed with the stakeholders</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534400" cy="914400"/>
          </a:xfrm>
        </p:spPr>
        <p:txBody>
          <a:bodyPr>
            <a:noAutofit/>
          </a:bodyPr>
          <a:lstStyle/>
          <a:p>
            <a:r>
              <a:rPr lang="en-US" sz="5400" b="1" dirty="0" smtClean="0">
                <a:effectLst>
                  <a:outerShdw blurRad="38100" dist="38100" dir="2700000" algn="tl">
                    <a:srgbClr val="000000">
                      <a:alpha val="43137"/>
                    </a:srgbClr>
                  </a:outerShdw>
                </a:effectLst>
              </a:rPr>
              <a:t>Proposed Improvements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r>
              <a:rPr lang="en-US" sz="5400" b="1" dirty="0" smtClean="0"/>
              <a:t>Overview from Wish List</a:t>
            </a:r>
          </a:p>
          <a:p>
            <a:pPr marL="1197864" lvl="1" indent="-742950">
              <a:buNone/>
            </a:pPr>
            <a:r>
              <a:rPr lang="en-US" sz="5800" b="1" dirty="0" smtClean="0">
                <a:solidFill>
                  <a:schemeClr val="accent1">
                    <a:lumMod val="20000"/>
                    <a:lumOff val="80000"/>
                  </a:schemeClr>
                </a:solidFill>
                <a:latin typeface="+mj-lt"/>
              </a:rPr>
              <a:t>1.</a:t>
            </a:r>
            <a:r>
              <a:rPr lang="en-US" sz="5200" dirty="0" smtClean="0">
                <a:solidFill>
                  <a:schemeClr val="accent1">
                    <a:lumMod val="20000"/>
                    <a:lumOff val="80000"/>
                  </a:schemeClr>
                </a:solidFill>
              </a:rPr>
              <a:t> </a:t>
            </a:r>
            <a:r>
              <a:rPr lang="en-US" sz="4000" dirty="0" smtClean="0"/>
              <a:t>User Interface (UI) Overhaul</a:t>
            </a:r>
          </a:p>
          <a:p>
            <a:pPr marL="1453896" lvl="2" indent="-742950"/>
            <a:r>
              <a:rPr lang="en-US" sz="3200" dirty="0" smtClean="0"/>
              <a:t>Streamline the homepage menu</a:t>
            </a:r>
          </a:p>
          <a:p>
            <a:pPr marL="1453896" lvl="2" indent="-742950"/>
            <a:r>
              <a:rPr lang="en-US" sz="3200" dirty="0" smtClean="0"/>
              <a:t>No loss in functionality</a:t>
            </a:r>
            <a:endParaRPr lang="en-US" sz="3200" dirty="0" smtClean="0"/>
          </a:p>
          <a:p>
            <a:pPr lvl="2"/>
            <a:r>
              <a:rPr lang="en-US" sz="3500" dirty="0" smtClean="0"/>
              <a:t>      More </a:t>
            </a:r>
            <a:r>
              <a:rPr lang="en-US" sz="3500" dirty="0" smtClean="0"/>
              <a:t>intuitive menu</a:t>
            </a:r>
          </a:p>
          <a:p>
            <a:pPr lvl="4"/>
            <a:r>
              <a:rPr lang="en-US" sz="3400" dirty="0" smtClean="0"/>
              <a:t>Simplify wording on General Users</a:t>
            </a:r>
          </a:p>
          <a:p>
            <a:pPr lvl="4"/>
            <a:r>
              <a:rPr lang="en-US" sz="3400" dirty="0" smtClean="0"/>
              <a:t>“Your Account” for Logged in Users</a:t>
            </a:r>
          </a:p>
          <a:p>
            <a:pPr lvl="2"/>
            <a:r>
              <a:rPr lang="en-US" sz="4000" dirty="0" smtClean="0"/>
              <a:t>     Addition </a:t>
            </a:r>
            <a:r>
              <a:rPr lang="en-US" sz="4000" dirty="0" smtClean="0"/>
              <a:t>of dynamic pages </a:t>
            </a:r>
          </a:p>
          <a:p>
            <a:pPr lvl="3"/>
            <a:r>
              <a:rPr lang="en-US" sz="3600" dirty="0" smtClean="0"/>
              <a:t>“What do you want to do?”</a:t>
            </a:r>
            <a:endParaRPr lang="en-US" sz="5400" b="1" dirty="0" smtClean="0"/>
          </a:p>
          <a:p>
            <a:pPr lvl="1"/>
            <a:endParaRPr lang="en-US" dirty="0" smtClean="0"/>
          </a:p>
          <a:p>
            <a:pPr lvl="2"/>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Button</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029200" y="2819400"/>
            <a:ext cx="2362200" cy="53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2627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904999" y="3352800"/>
            <a:ext cx="5748527" cy="190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6" name="Picture 6"/>
          <p:cNvPicPr>
            <a:picLocks noChangeAspect="1" noChangeArrowheads="1"/>
          </p:cNvPicPr>
          <p:nvPr/>
        </p:nvPicPr>
        <p:blipFill>
          <a:blip r:embed="rId6" cstate="print"/>
          <a:srcRect/>
          <a:stretch>
            <a:fillRect/>
          </a:stretch>
        </p:blipFill>
        <p:spPr bwMode="auto">
          <a:xfrm>
            <a:off x="5943600" y="2514600"/>
            <a:ext cx="1714500" cy="366889"/>
          </a:xfrm>
          <a:prstGeom prst="rect">
            <a:avLst/>
          </a:prstGeom>
          <a:noFill/>
          <a:ln w="9525">
            <a:noFill/>
            <a:miter lim="800000"/>
            <a:headEnd/>
            <a:tailEnd/>
          </a:ln>
        </p:spPr>
      </p:pic>
      <p:pic>
        <p:nvPicPr>
          <p:cNvPr id="20487" name="Picture 7"/>
          <p:cNvPicPr>
            <a:picLocks noChangeAspect="1" noChangeArrowheads="1"/>
          </p:cNvPicPr>
          <p:nvPr/>
        </p:nvPicPr>
        <p:blipFill>
          <a:blip r:embed="rId7" cstate="print"/>
          <a:srcRect/>
          <a:stretch>
            <a:fillRect/>
          </a:stretch>
        </p:blipFill>
        <p:spPr bwMode="auto">
          <a:xfrm>
            <a:off x="2057400" y="3429000"/>
            <a:ext cx="1295400" cy="406098"/>
          </a:xfrm>
          <a:prstGeom prst="rect">
            <a:avLst/>
          </a:prstGeom>
          <a:noFill/>
          <a:ln w="9525">
            <a:noFill/>
            <a:miter lim="800000"/>
            <a:headEnd/>
            <a:tailEnd/>
          </a:ln>
        </p:spPr>
      </p:pic>
      <p:pic>
        <p:nvPicPr>
          <p:cNvPr id="20490" name="Picture 10"/>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2057400" y="4343400"/>
            <a:ext cx="1295400" cy="399373"/>
          </a:xfrm>
          <a:prstGeom prst="rect">
            <a:avLst/>
          </a:prstGeom>
          <a:noFill/>
          <a:ln w="9525">
            <a:noFill/>
            <a:miter lim="800000"/>
            <a:headEnd/>
            <a:tailEnd/>
          </a:ln>
        </p:spPr>
      </p:pic>
      <p:pic>
        <p:nvPicPr>
          <p:cNvPr id="20491" name="Picture 11"/>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2057400" y="3886200"/>
            <a:ext cx="1295400" cy="389132"/>
          </a:xfrm>
          <a:prstGeom prst="rect">
            <a:avLst/>
          </a:prstGeom>
          <a:noFill/>
          <a:ln w="9525">
            <a:noFill/>
            <a:miter lim="800000"/>
            <a:headEnd/>
            <a:tailEnd/>
          </a:ln>
        </p:spPr>
      </p:pic>
      <p:pic>
        <p:nvPicPr>
          <p:cNvPr id="20492" name="Picture 12"/>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2057400" y="4800600"/>
            <a:ext cx="1295400" cy="397393"/>
          </a:xfrm>
          <a:prstGeom prst="rect">
            <a:avLst/>
          </a:prstGeom>
          <a:noFill/>
          <a:ln w="9525">
            <a:noFill/>
            <a:miter lim="800000"/>
            <a:headEnd/>
            <a:tailEnd/>
          </a:ln>
        </p:spPr>
      </p:pic>
      <p:sp>
        <p:nvSpPr>
          <p:cNvPr id="19" name="Rectangle 18"/>
          <p:cNvSpPr/>
          <p:nvPr/>
        </p:nvSpPr>
        <p:spPr>
          <a:xfrm>
            <a:off x="4724400" y="3429000"/>
            <a:ext cx="2438400" cy="381000"/>
          </a:xfrm>
          <a:prstGeom prst="rect">
            <a:avLst/>
          </a:prstGeom>
          <a:solidFill>
            <a:schemeClr val="tx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Fills Out The Registration Page </a:t>
            </a:r>
          </a:p>
          <a:p>
            <a:pPr algn="ctr"/>
            <a:r>
              <a:rPr lang="en-US" sz="1200" dirty="0" smtClean="0">
                <a:solidFill>
                  <a:sysClr val="windowText" lastClr="000000"/>
                </a:solidFill>
              </a:rPr>
              <a:t>&amp; Uploads Documents</a:t>
            </a:r>
            <a:endParaRPr lang="en-US" sz="1200" dirty="0"/>
          </a:p>
        </p:txBody>
      </p:sp>
      <p:pic>
        <p:nvPicPr>
          <p:cNvPr id="18" name="Picture 2"/>
          <p:cNvPicPr>
            <a:picLocks noChangeAspect="1" noChangeArrowheads="1"/>
          </p:cNvPicPr>
          <p:nvPr/>
        </p:nvPicPr>
        <p:blipFill>
          <a:blip r:embed="rId11" cstate="print"/>
          <a:srcRect t="14286" r="28312" b="2597"/>
          <a:stretch>
            <a:fillRect/>
          </a:stretch>
        </p:blipFill>
        <p:spPr bwMode="auto">
          <a:xfrm>
            <a:off x="4724400" y="3886200"/>
            <a:ext cx="2438400" cy="13140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a:t>
            </a:r>
            <a:r>
              <a:rPr lang="en-US" dirty="0" smtClean="0"/>
              <a:t>Button - Page</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1905000" y="3048000"/>
            <a:ext cx="4495800" cy="91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5943600" y="2514600"/>
            <a:ext cx="1714500" cy="36688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Renewal button</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ysClr val="windowText" lastClr="000000"/>
              </a:solidFill>
            </a:endParaRPr>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262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pic>
        <p:nvPicPr>
          <p:cNvPr id="20486" name="Picture 6"/>
          <p:cNvPicPr>
            <a:picLocks noChangeAspect="1" noChangeArrowheads="1"/>
          </p:cNvPicPr>
          <p:nvPr/>
        </p:nvPicPr>
        <p:blipFill>
          <a:blip r:embed="rId6" cstate="print"/>
          <a:srcRect/>
          <a:stretch>
            <a:fillRect/>
          </a:stretch>
        </p:blipFill>
        <p:spPr bwMode="auto">
          <a:xfrm>
            <a:off x="5334000" y="2743200"/>
            <a:ext cx="1714500" cy="366889"/>
          </a:xfrm>
          <a:prstGeom prst="rect">
            <a:avLst/>
          </a:prstGeom>
          <a:noFill/>
          <a:ln w="9525">
            <a:noFill/>
            <a:miter lim="800000"/>
            <a:headEnd/>
            <a:tailEnd/>
          </a:ln>
        </p:spPr>
      </p:pic>
      <p:sp>
        <p:nvSpPr>
          <p:cNvPr id="21" name="Rectangle 20"/>
          <p:cNvSpPr/>
          <p:nvPr/>
        </p:nvSpPr>
        <p:spPr>
          <a:xfrm>
            <a:off x="1904999" y="3352800"/>
            <a:ext cx="5748527" cy="190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7" name="Picture 7"/>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057400" y="3429000"/>
            <a:ext cx="1295400" cy="406098"/>
          </a:xfrm>
          <a:prstGeom prst="rect">
            <a:avLst/>
          </a:prstGeom>
          <a:noFill/>
          <a:ln w="9525">
            <a:noFill/>
            <a:miter lim="800000"/>
            <a:headEnd/>
            <a:tailEnd/>
          </a:ln>
        </p:spPr>
      </p:pic>
      <p:pic>
        <p:nvPicPr>
          <p:cNvPr id="20490" name="Picture 10"/>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2057400" y="4343400"/>
            <a:ext cx="1295400" cy="399373"/>
          </a:xfrm>
          <a:prstGeom prst="rect">
            <a:avLst/>
          </a:prstGeom>
          <a:noFill/>
          <a:ln w="9525">
            <a:noFill/>
            <a:miter lim="800000"/>
            <a:headEnd/>
            <a:tailEnd/>
          </a:ln>
        </p:spPr>
      </p:pic>
      <p:pic>
        <p:nvPicPr>
          <p:cNvPr id="20491" name="Picture 11"/>
          <p:cNvPicPr>
            <a:picLocks noChangeAspect="1" noChangeArrowheads="1"/>
          </p:cNvPicPr>
          <p:nvPr/>
        </p:nvPicPr>
        <p:blipFill>
          <a:blip r:embed="rId9" cstate="print"/>
          <a:srcRect/>
          <a:stretch>
            <a:fillRect/>
          </a:stretch>
        </p:blipFill>
        <p:spPr bwMode="auto">
          <a:xfrm>
            <a:off x="2057400" y="3886200"/>
            <a:ext cx="1295400" cy="389132"/>
          </a:xfrm>
          <a:prstGeom prst="rect">
            <a:avLst/>
          </a:prstGeom>
          <a:noFill/>
          <a:ln w="9525">
            <a:noFill/>
            <a:miter lim="800000"/>
            <a:headEnd/>
            <a:tailEnd/>
          </a:ln>
        </p:spPr>
      </p:pic>
      <p:pic>
        <p:nvPicPr>
          <p:cNvPr id="20492" name="Picture 12"/>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2057400" y="4800600"/>
            <a:ext cx="1295400" cy="397393"/>
          </a:xfrm>
          <a:prstGeom prst="rect">
            <a:avLst/>
          </a:prstGeom>
          <a:noFill/>
          <a:ln w="9525">
            <a:noFill/>
            <a:miter lim="800000"/>
            <a:headEnd/>
            <a:tailEnd/>
          </a:ln>
        </p:spPr>
      </p:pic>
      <p:sp>
        <p:nvSpPr>
          <p:cNvPr id="18" name="Rectangle 17"/>
          <p:cNvSpPr/>
          <p:nvPr/>
        </p:nvSpPr>
        <p:spPr>
          <a:xfrm>
            <a:off x="5105400" y="3429000"/>
            <a:ext cx="20574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Allows No Changes:</a:t>
            </a:r>
          </a:p>
          <a:p>
            <a:pPr algn="ctr"/>
            <a:r>
              <a:rPr lang="en-US" sz="1100" dirty="0" smtClean="0">
                <a:solidFill>
                  <a:sysClr val="windowText" lastClr="000000"/>
                </a:solidFill>
              </a:rPr>
              <a:t>Payment s Only </a:t>
            </a:r>
            <a:endParaRPr lang="en-US" sz="1100" dirty="0">
              <a:solidFill>
                <a:sysClr val="windowText" lastClr="000000"/>
              </a:solidFill>
            </a:endParaRPr>
          </a:p>
        </p:txBody>
      </p:sp>
      <p:pic>
        <p:nvPicPr>
          <p:cNvPr id="19" name="Picture 2"/>
          <p:cNvPicPr>
            <a:picLocks noChangeAspect="1" noChangeArrowheads="1"/>
          </p:cNvPicPr>
          <p:nvPr/>
        </p:nvPicPr>
        <p:blipFill>
          <a:blip r:embed="rId3" cstate="print"/>
          <a:srcRect l="12109" t="50509" r="52678" b="21320"/>
          <a:stretch>
            <a:fillRect/>
          </a:stretch>
        </p:blipFill>
        <p:spPr bwMode="auto">
          <a:xfrm>
            <a:off x="4953000" y="3886200"/>
            <a:ext cx="2362200" cy="1219200"/>
          </a:xfrm>
          <a:prstGeom prst="rect">
            <a:avLst/>
          </a:prstGeom>
          <a:noFill/>
          <a:ln w="9525">
            <a:noFill/>
            <a:miter lim="800000"/>
            <a:headEnd/>
            <a:tailEnd/>
          </a:ln>
        </p:spPr>
      </p:pic>
      <p:pic>
        <p:nvPicPr>
          <p:cNvPr id="20" name="Picture 19"/>
          <p:cNvPicPr/>
          <p:nvPr/>
        </p:nvPicPr>
        <p:blipFill>
          <a:blip r:embed="rId11" cstate="print"/>
          <a:srcRect/>
          <a:stretch>
            <a:fillRect/>
          </a:stretch>
        </p:blipFill>
        <p:spPr bwMode="auto">
          <a:xfrm>
            <a:off x="4876800" y="3886200"/>
            <a:ext cx="2664612"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a:t>
            </a:r>
            <a:r>
              <a:rPr lang="en-US" dirty="0" smtClean="0"/>
              <a:t>renewal - Page</a:t>
            </a:r>
            <a:endParaRPr lang="en-US" dirty="0"/>
          </a:p>
        </p:txBody>
      </p:sp>
      <p:sp>
        <p:nvSpPr>
          <p:cNvPr id="3" name="Content Placeholder 2"/>
          <p:cNvSpPr>
            <a:spLocks noGrp="1"/>
          </p:cNvSpPr>
          <p:nvPr>
            <p:ph idx="1"/>
          </p:nvPr>
        </p:nvSpPr>
        <p:spPr/>
        <p:txBody>
          <a:bodyPr/>
          <a:lstStyle/>
          <a:p>
            <a:pPr marL="411480" lvl="3" indent="-342900">
              <a:spcBef>
                <a:spcPts val="700"/>
              </a:spcBef>
              <a:buClr>
                <a:schemeClr val="tx2"/>
              </a:buClr>
              <a:buSzPct val="95000"/>
              <a:buFont typeface="Wingdings"/>
              <a:buChar char=""/>
            </a:pPr>
            <a:r>
              <a:rPr lang="en-US" sz="3200" dirty="0" smtClean="0"/>
              <a:t>Current notification only shows one portion of the payment</a:t>
            </a:r>
          </a:p>
          <a:p>
            <a:pPr marL="411480" lvl="3" indent="-342900">
              <a:spcBef>
                <a:spcPts val="700"/>
              </a:spcBef>
              <a:buClr>
                <a:schemeClr val="tx2"/>
              </a:buClr>
              <a:buSzPct val="95000"/>
              <a:buFont typeface="Wingdings"/>
              <a:buChar char=""/>
            </a:pPr>
            <a:r>
              <a:rPr lang="en-US" sz="3200" dirty="0" smtClean="0"/>
              <a:t>Notification email to include both </a:t>
            </a:r>
            <a:r>
              <a:rPr lang="en-US" sz="4400" b="1" dirty="0" smtClean="0"/>
              <a:t>DCA &amp; Product Approval Administrator</a:t>
            </a:r>
            <a:r>
              <a:rPr lang="en-US" sz="3200" dirty="0" smtClean="0"/>
              <a:t> with amounts </a:t>
            </a:r>
          </a:p>
          <a:p>
            <a:pPr marL="859536" lvl="5" indent="-342900">
              <a:spcBef>
                <a:spcPts val="700"/>
              </a:spcBef>
              <a:buClr>
                <a:schemeClr val="tx2"/>
              </a:buClr>
              <a:buSzPct val="95000"/>
              <a:buNone/>
            </a:pPr>
            <a:r>
              <a:rPr lang="en-US" sz="2800" dirty="0" smtClean="0"/>
              <a:t>shown</a:t>
            </a:r>
          </a:p>
          <a:p>
            <a:endParaRPr lang="en-US" dirty="0"/>
          </a:p>
        </p:txBody>
      </p:sp>
      <p:pic>
        <p:nvPicPr>
          <p:cNvPr id="4" name="Picture 3" descr="DCAlogo3x4.gif"/>
          <p:cNvPicPr>
            <a:picLocks noChangeAspect="1"/>
          </p:cNvPicPr>
          <p:nvPr/>
        </p:nvPicPr>
        <p:blipFill>
          <a:blip r:embed="rId2" cstate="print"/>
          <a:stretch>
            <a:fillRect/>
          </a:stretch>
        </p:blipFill>
        <p:spPr>
          <a:xfrm>
            <a:off x="7543800" y="3886200"/>
            <a:ext cx="1028700" cy="148113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Renewal Bug-fixes</a:t>
            </a:r>
            <a:endParaRPr lang="en-US" dirty="0"/>
          </a:p>
        </p:txBody>
      </p:sp>
      <p:sp>
        <p:nvSpPr>
          <p:cNvPr id="3" name="Content Placeholder 2"/>
          <p:cNvSpPr>
            <a:spLocks noGrp="1"/>
          </p:cNvSpPr>
          <p:nvPr>
            <p:ph idx="1"/>
          </p:nvPr>
        </p:nvSpPr>
        <p:spPr/>
        <p:txBody>
          <a:bodyPr>
            <a:normAutofit fontScale="92500" lnSpcReduction="20000"/>
          </a:bodyPr>
          <a:lstStyle/>
          <a:p>
            <a:pPr marL="411480" lvl="3" indent="-342900">
              <a:spcBef>
                <a:spcPts val="700"/>
              </a:spcBef>
              <a:buClr>
                <a:schemeClr val="tx2"/>
              </a:buClr>
              <a:buSzPct val="95000"/>
              <a:buFont typeface="Wingdings"/>
              <a:buChar char=""/>
            </a:pPr>
            <a:r>
              <a:rPr lang="en-US" sz="4400" dirty="0" smtClean="0"/>
              <a:t>Fix the 12 month extension </a:t>
            </a:r>
            <a:r>
              <a:rPr lang="en-US" sz="4400" dirty="0" smtClean="0"/>
              <a:t>glitch (Every time application is resubmitted, 12 month extension is added)</a:t>
            </a:r>
            <a:endParaRPr lang="en-US" sz="4400" dirty="0" smtClean="0"/>
          </a:p>
          <a:p>
            <a:pPr marL="411480" lvl="3" indent="-342900">
              <a:spcBef>
                <a:spcPts val="700"/>
              </a:spcBef>
              <a:buClr>
                <a:schemeClr val="tx2"/>
              </a:buClr>
              <a:buSzPct val="95000"/>
              <a:buFont typeface="Wingdings"/>
              <a:buChar char=""/>
            </a:pPr>
            <a:r>
              <a:rPr lang="en-US" sz="4400" dirty="0" smtClean="0"/>
              <a:t>G</a:t>
            </a:r>
            <a:r>
              <a:rPr lang="en-US" sz="4400" dirty="0" smtClean="0"/>
              <a:t>race period/editing window,</a:t>
            </a:r>
          </a:p>
          <a:p>
            <a:pPr marL="411480" lvl="3" indent="-342900">
              <a:spcBef>
                <a:spcPts val="700"/>
              </a:spcBef>
              <a:buClr>
                <a:schemeClr val="tx2"/>
              </a:buClr>
              <a:buSzPct val="95000"/>
              <a:buNone/>
            </a:pPr>
            <a:r>
              <a:rPr lang="en-US" sz="4400" dirty="0" smtClean="0"/>
              <a:t>	</a:t>
            </a:r>
            <a:r>
              <a:rPr lang="en-US" sz="4400" dirty="0" smtClean="0"/>
              <a:t>for </a:t>
            </a:r>
            <a:r>
              <a:rPr lang="en-US" sz="4400" dirty="0" smtClean="0"/>
              <a:t>Accreditation certificate turnaround – </a:t>
            </a:r>
            <a:r>
              <a:rPr lang="en-US" sz="4400" dirty="0" smtClean="0"/>
              <a:t>needs attention</a:t>
            </a:r>
            <a:endParaRPr lang="en-US" sz="4400" dirty="0" smtClean="0"/>
          </a:p>
          <a:p>
            <a:pPr marL="1243584" lvl="7" indent="-342900">
              <a:spcBef>
                <a:spcPts val="700"/>
              </a:spcBef>
              <a:buClr>
                <a:schemeClr val="tx2"/>
              </a:buClr>
              <a:buSzPct val="95000"/>
              <a:buFont typeface="Wingdings"/>
              <a:buChar char=""/>
            </a:pPr>
            <a:r>
              <a:rPr lang="en-US" sz="3600" dirty="0" smtClean="0"/>
              <a:t> 180 days to 30 days </a:t>
            </a:r>
          </a:p>
          <a:p>
            <a:pPr marL="411480" lvl="3" indent="-342900">
              <a:spcBef>
                <a:spcPts val="700"/>
              </a:spcBef>
              <a:buClr>
                <a:schemeClr val="tx2"/>
              </a:buClr>
              <a:buSzPct val="95000"/>
              <a:buFont typeface="Wingdings"/>
              <a:buChar char=""/>
            </a:pPr>
            <a:endParaRPr lang="en-US" sz="4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button</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ysClr val="windowText" lastClr="000000"/>
              </a:solidFill>
            </a:endParaRPr>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262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828800" y="3352800"/>
            <a:ext cx="5748527" cy="1905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6" name="Picture 6"/>
          <p:cNvPicPr>
            <a:picLocks noChangeAspect="1" noChangeArrowheads="1"/>
          </p:cNvPicPr>
          <p:nvPr/>
        </p:nvPicPr>
        <p:blipFill>
          <a:blip r:embed="rId6" cstate="print"/>
          <a:srcRect/>
          <a:stretch>
            <a:fillRect/>
          </a:stretch>
        </p:blipFill>
        <p:spPr bwMode="auto">
          <a:xfrm>
            <a:off x="5334000" y="2743200"/>
            <a:ext cx="1714500" cy="366889"/>
          </a:xfrm>
          <a:prstGeom prst="rect">
            <a:avLst/>
          </a:prstGeom>
          <a:noFill/>
          <a:ln w="9525">
            <a:noFill/>
            <a:miter lim="800000"/>
            <a:headEnd/>
            <a:tailEnd/>
          </a:ln>
        </p:spPr>
      </p:pic>
      <p:pic>
        <p:nvPicPr>
          <p:cNvPr id="20487" name="Picture 7"/>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057400" y="3429000"/>
            <a:ext cx="1295400" cy="406098"/>
          </a:xfrm>
          <a:prstGeom prst="rect">
            <a:avLst/>
          </a:prstGeom>
          <a:noFill/>
          <a:ln w="9525">
            <a:noFill/>
            <a:miter lim="800000"/>
            <a:headEnd/>
            <a:tailEnd/>
          </a:ln>
        </p:spPr>
      </p:pic>
      <p:pic>
        <p:nvPicPr>
          <p:cNvPr id="20490" name="Picture 10"/>
          <p:cNvPicPr>
            <a:picLocks noChangeAspect="1" noChangeArrowheads="1"/>
          </p:cNvPicPr>
          <p:nvPr/>
        </p:nvPicPr>
        <p:blipFill>
          <a:blip r:embed="rId8" cstate="print"/>
          <a:srcRect/>
          <a:stretch>
            <a:fillRect/>
          </a:stretch>
        </p:blipFill>
        <p:spPr bwMode="auto">
          <a:xfrm>
            <a:off x="2057400" y="4343400"/>
            <a:ext cx="1295400" cy="399373"/>
          </a:xfrm>
          <a:prstGeom prst="rect">
            <a:avLst/>
          </a:prstGeom>
          <a:noFill/>
          <a:ln w="9525">
            <a:noFill/>
            <a:miter lim="800000"/>
            <a:headEnd/>
            <a:tailEnd/>
          </a:ln>
        </p:spPr>
      </p:pic>
      <p:pic>
        <p:nvPicPr>
          <p:cNvPr id="20491" name="Picture 11"/>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2057400" y="3886200"/>
            <a:ext cx="1295400" cy="389132"/>
          </a:xfrm>
          <a:prstGeom prst="rect">
            <a:avLst/>
          </a:prstGeom>
          <a:noFill/>
          <a:ln w="9525">
            <a:noFill/>
            <a:miter lim="800000"/>
            <a:headEnd/>
            <a:tailEnd/>
          </a:ln>
        </p:spPr>
      </p:pic>
      <p:pic>
        <p:nvPicPr>
          <p:cNvPr id="20492" name="Picture 12"/>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2057400" y="4800600"/>
            <a:ext cx="1295400" cy="397393"/>
          </a:xfrm>
          <a:prstGeom prst="rect">
            <a:avLst/>
          </a:prstGeom>
          <a:noFill/>
          <a:ln w="9525">
            <a:noFill/>
            <a:miter lim="800000"/>
            <a:headEnd/>
            <a:tailEnd/>
          </a:ln>
        </p:spPr>
      </p:pic>
      <p:sp>
        <p:nvSpPr>
          <p:cNvPr id="18" name="Rectangle 17"/>
          <p:cNvSpPr/>
          <p:nvPr/>
        </p:nvSpPr>
        <p:spPr>
          <a:xfrm>
            <a:off x="5105400" y="3429000"/>
            <a:ext cx="2057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ALL Changes &amp; Uploads</a:t>
            </a:r>
            <a:endParaRPr lang="en-US" sz="1100" dirty="0">
              <a:solidFill>
                <a:sysClr val="windowText" lastClr="000000"/>
              </a:solidFill>
            </a:endParaRPr>
          </a:p>
        </p:txBody>
      </p:sp>
      <p:pic>
        <p:nvPicPr>
          <p:cNvPr id="19" name="Picture 2"/>
          <p:cNvPicPr>
            <a:picLocks noChangeAspect="1" noChangeArrowheads="1"/>
          </p:cNvPicPr>
          <p:nvPr/>
        </p:nvPicPr>
        <p:blipFill>
          <a:blip r:embed="rId3" cstate="print"/>
          <a:srcRect l="12109" t="50509" r="52678" b="21320"/>
          <a:stretch>
            <a:fillRect/>
          </a:stretch>
        </p:blipFill>
        <p:spPr bwMode="auto">
          <a:xfrm>
            <a:off x="4953000" y="3886200"/>
            <a:ext cx="2362200" cy="1181100"/>
          </a:xfrm>
          <a:prstGeom prst="rect">
            <a:avLst/>
          </a:prstGeom>
          <a:noFill/>
          <a:ln w="9525">
            <a:noFill/>
            <a:miter lim="800000"/>
            <a:headEnd/>
            <a:tailEnd/>
          </a:ln>
        </p:spPr>
      </p:pic>
      <p:pic>
        <p:nvPicPr>
          <p:cNvPr id="20" name="Picture 2"/>
          <p:cNvPicPr>
            <a:picLocks noChangeAspect="1" noChangeArrowheads="1"/>
          </p:cNvPicPr>
          <p:nvPr/>
        </p:nvPicPr>
        <p:blipFill>
          <a:blip r:embed="rId11" cstate="print"/>
          <a:srcRect t="14286" r="28312" b="2597"/>
          <a:stretch>
            <a:fillRect/>
          </a:stretch>
        </p:blipFill>
        <p:spPr bwMode="auto">
          <a:xfrm>
            <a:off x="4953000" y="3869738"/>
            <a:ext cx="2438400" cy="13140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a:t>
            </a:r>
            <a:endParaRPr lang="en-US" dirty="0"/>
          </a:p>
        </p:txBody>
      </p:sp>
      <p:sp>
        <p:nvSpPr>
          <p:cNvPr id="3" name="Content Placeholder 2"/>
          <p:cNvSpPr>
            <a:spLocks noGrp="1"/>
          </p:cNvSpPr>
          <p:nvPr>
            <p:ph idx="1"/>
          </p:nvPr>
        </p:nvSpPr>
        <p:spPr/>
        <p:txBody>
          <a:bodyPr>
            <a:normAutofit/>
          </a:bodyPr>
          <a:lstStyle/>
          <a:p>
            <a:pPr marL="411480" lvl="3" indent="-342900">
              <a:spcBef>
                <a:spcPts val="700"/>
              </a:spcBef>
              <a:buClr>
                <a:schemeClr val="tx2"/>
              </a:buClr>
              <a:buSzPct val="95000"/>
              <a:buFont typeface="Wingdings"/>
              <a:buChar char=""/>
            </a:pPr>
            <a:r>
              <a:rPr lang="en-US" sz="4000" dirty="0" smtClean="0"/>
              <a:t>Registration changes - Editorial and no fee</a:t>
            </a:r>
          </a:p>
          <a:p>
            <a:pPr marL="859536" lvl="5" indent="-342900">
              <a:spcBef>
                <a:spcPts val="700"/>
              </a:spcBef>
              <a:buClr>
                <a:schemeClr val="tx2"/>
              </a:buClr>
              <a:buSzPct val="95000"/>
              <a:buFont typeface="Wingdings"/>
              <a:buChar char=""/>
            </a:pPr>
            <a:r>
              <a:rPr lang="en-US" sz="4000" i="1" dirty="0" err="1" smtClean="0"/>
              <a:t>ie</a:t>
            </a:r>
            <a:r>
              <a:rPr lang="en-US" sz="4000" i="1" dirty="0" smtClean="0"/>
              <a:t>. Changing to new phone number</a:t>
            </a:r>
          </a:p>
          <a:p>
            <a:pPr marL="411480" lvl="3" indent="-342900">
              <a:spcBef>
                <a:spcPts val="700"/>
              </a:spcBef>
              <a:buClr>
                <a:schemeClr val="tx2"/>
              </a:buClr>
              <a:buSzPct val="95000"/>
              <a:buFont typeface="Wingdings"/>
              <a:buChar char=""/>
            </a:pPr>
            <a:r>
              <a:rPr lang="en-US" sz="4000" dirty="0" smtClean="0"/>
              <a:t>Changes made to restricted fields require fee.</a:t>
            </a:r>
          </a:p>
          <a:p>
            <a:pPr marL="630936" lvl="4" indent="-342900">
              <a:spcBef>
                <a:spcPts val="700"/>
              </a:spcBef>
              <a:buClr>
                <a:schemeClr val="tx2"/>
              </a:buClr>
              <a:buSzPct val="95000"/>
              <a:buFont typeface="Wingdings"/>
              <a:buChar char=""/>
            </a:pPr>
            <a:r>
              <a:rPr lang="en-US" sz="3600" dirty="0" err="1" smtClean="0"/>
              <a:t>Ie</a:t>
            </a:r>
            <a:r>
              <a:rPr lang="en-US" sz="3600" dirty="0" smtClean="0"/>
              <a:t>. New certificate upload</a:t>
            </a:r>
          </a:p>
          <a:p>
            <a:pPr marL="630936" lvl="4" indent="-342900">
              <a:spcBef>
                <a:spcPts val="700"/>
              </a:spcBef>
              <a:buClr>
                <a:schemeClr val="tx2"/>
              </a:buClr>
              <a:buSzPct val="95000"/>
              <a:buFont typeface="Wingdings"/>
              <a:buChar char=""/>
            </a:pPr>
            <a:endParaRPr lang="en-US" sz="3600" dirty="0" smtClean="0"/>
          </a:p>
        </p:txBody>
      </p:sp>
      <p:pic>
        <p:nvPicPr>
          <p:cNvPr id="4" name="Picture 1"/>
          <p:cNvPicPr>
            <a:picLocks noChangeAspect="1" noChangeArrowheads="1"/>
          </p:cNvPicPr>
          <p:nvPr/>
        </p:nvPicPr>
        <p:blipFill>
          <a:blip r:embed="rId2" cstate="print"/>
          <a:srcRect/>
          <a:stretch>
            <a:fillRect/>
          </a:stretch>
        </p:blipFill>
        <p:spPr bwMode="auto">
          <a:xfrm>
            <a:off x="3886200" y="381000"/>
            <a:ext cx="5133975" cy="129096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button</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72000"/>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ysClr val="windowText" lastClr="000000"/>
              </a:solidFill>
            </a:endParaRPr>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262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905000" y="3352800"/>
            <a:ext cx="5748527" cy="1905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6" name="Picture 6"/>
          <p:cNvPicPr>
            <a:picLocks noChangeAspect="1" noChangeArrowheads="1"/>
          </p:cNvPicPr>
          <p:nvPr/>
        </p:nvPicPr>
        <p:blipFill>
          <a:blip r:embed="rId6" cstate="print"/>
          <a:srcRect/>
          <a:stretch>
            <a:fillRect/>
          </a:stretch>
        </p:blipFill>
        <p:spPr bwMode="auto">
          <a:xfrm>
            <a:off x="5334000" y="2743200"/>
            <a:ext cx="1714500" cy="366889"/>
          </a:xfrm>
          <a:prstGeom prst="rect">
            <a:avLst/>
          </a:prstGeom>
          <a:noFill/>
          <a:ln w="9525">
            <a:noFill/>
            <a:miter lim="800000"/>
            <a:headEnd/>
            <a:tailEnd/>
          </a:ln>
        </p:spPr>
      </p:pic>
      <p:pic>
        <p:nvPicPr>
          <p:cNvPr id="20487" name="Picture 7"/>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2057400" y="3429000"/>
            <a:ext cx="1295400" cy="406098"/>
          </a:xfrm>
          <a:prstGeom prst="rect">
            <a:avLst/>
          </a:prstGeom>
          <a:noFill/>
          <a:ln w="9525">
            <a:noFill/>
            <a:miter lim="800000"/>
            <a:headEnd/>
            <a:tailEnd/>
          </a:ln>
        </p:spPr>
      </p:pic>
      <p:pic>
        <p:nvPicPr>
          <p:cNvPr id="20490" name="Picture 10"/>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2057400" y="4343400"/>
            <a:ext cx="1295400" cy="399373"/>
          </a:xfrm>
          <a:prstGeom prst="rect">
            <a:avLst/>
          </a:prstGeom>
          <a:noFill/>
          <a:ln w="9525">
            <a:noFill/>
            <a:miter lim="800000"/>
            <a:headEnd/>
            <a:tailEnd/>
          </a:ln>
        </p:spPr>
      </p:pic>
      <p:pic>
        <p:nvPicPr>
          <p:cNvPr id="20491" name="Picture 11"/>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2057400" y="3886200"/>
            <a:ext cx="1295400" cy="389132"/>
          </a:xfrm>
          <a:prstGeom prst="rect">
            <a:avLst/>
          </a:prstGeom>
          <a:noFill/>
          <a:ln w="9525">
            <a:noFill/>
            <a:miter lim="800000"/>
            <a:headEnd/>
            <a:tailEnd/>
          </a:ln>
        </p:spPr>
      </p:pic>
      <p:pic>
        <p:nvPicPr>
          <p:cNvPr id="20492" name="Picture 12"/>
          <p:cNvPicPr>
            <a:picLocks noChangeAspect="1" noChangeArrowheads="1"/>
          </p:cNvPicPr>
          <p:nvPr/>
        </p:nvPicPr>
        <p:blipFill>
          <a:blip r:embed="rId10" cstate="print"/>
          <a:srcRect/>
          <a:stretch>
            <a:fillRect/>
          </a:stretch>
        </p:blipFill>
        <p:spPr bwMode="auto">
          <a:xfrm>
            <a:off x="2057400" y="4800600"/>
            <a:ext cx="1295400" cy="397393"/>
          </a:xfrm>
          <a:prstGeom prst="rect">
            <a:avLst/>
          </a:prstGeom>
          <a:noFill/>
          <a:ln w="9525">
            <a:noFill/>
            <a:miter lim="800000"/>
            <a:headEnd/>
            <a:tailEnd/>
          </a:ln>
        </p:spPr>
      </p:pic>
      <p:sp>
        <p:nvSpPr>
          <p:cNvPr id="18" name="Rectangle 17"/>
          <p:cNvSpPr/>
          <p:nvPr/>
        </p:nvSpPr>
        <p:spPr>
          <a:xfrm>
            <a:off x="5105400" y="3429000"/>
            <a:ext cx="2057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Management  of Applications</a:t>
            </a:r>
          </a:p>
          <a:p>
            <a:pPr algn="ctr"/>
            <a:r>
              <a:rPr lang="en-US" sz="1100" dirty="0" smtClean="0">
                <a:solidFill>
                  <a:sysClr val="windowText" lastClr="000000"/>
                </a:solidFill>
              </a:rPr>
              <a:t>&amp; Notifications</a:t>
            </a:r>
            <a:endParaRPr lang="en-US" sz="1100" dirty="0">
              <a:solidFill>
                <a:sysClr val="windowText" lastClr="000000"/>
              </a:solidFill>
            </a:endParaRPr>
          </a:p>
        </p:txBody>
      </p:sp>
      <p:pic>
        <p:nvPicPr>
          <p:cNvPr id="44035" name="Picture 3"/>
          <p:cNvPicPr>
            <a:picLocks noChangeAspect="1" noChangeArrowheads="1"/>
          </p:cNvPicPr>
          <p:nvPr/>
        </p:nvPicPr>
        <p:blipFill>
          <a:blip r:embed="rId11" cstate="print"/>
          <a:srcRect/>
          <a:stretch>
            <a:fillRect/>
          </a:stretch>
        </p:blipFill>
        <p:spPr bwMode="auto">
          <a:xfrm>
            <a:off x="4724400" y="3810000"/>
            <a:ext cx="2837793"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normAutofit/>
          </a:bodyPr>
          <a:lstStyle/>
          <a:p>
            <a:r>
              <a:rPr lang="en-US" dirty="0" smtClean="0"/>
              <a:t>“Maintenance” </a:t>
            </a:r>
            <a:r>
              <a:rPr lang="en-US" dirty="0" smtClean="0"/>
              <a:t>button - Page</a:t>
            </a:r>
            <a:endParaRPr lang="en-US" dirty="0"/>
          </a:p>
        </p:txBody>
      </p:sp>
      <p:sp>
        <p:nvSpPr>
          <p:cNvPr id="5" name="Content Placeholder 4"/>
          <p:cNvSpPr>
            <a:spLocks noGrp="1"/>
          </p:cNvSpPr>
          <p:nvPr>
            <p:ph idx="1"/>
          </p:nvPr>
        </p:nvSpPr>
        <p:spPr>
          <a:xfrm>
            <a:off x="914400" y="1447800"/>
            <a:ext cx="7772400" cy="4572000"/>
          </a:xfrm>
        </p:spPr>
        <p:txBody>
          <a:bodyPr>
            <a:normAutofit lnSpcReduction="10000"/>
          </a:bodyPr>
          <a:lstStyle/>
          <a:p>
            <a:r>
              <a:rPr lang="en-US" sz="4800" dirty="0" smtClean="0"/>
              <a:t>Inbox</a:t>
            </a:r>
          </a:p>
          <a:p>
            <a:pPr lvl="1"/>
            <a:r>
              <a:rPr lang="en-US" sz="4400" dirty="0" smtClean="0"/>
              <a:t>Manage notices</a:t>
            </a:r>
          </a:p>
          <a:p>
            <a:r>
              <a:rPr lang="en-US" sz="4800" dirty="0" smtClean="0"/>
              <a:t>Enhancement</a:t>
            </a:r>
            <a:r>
              <a:rPr lang="en-US" sz="4400" dirty="0" smtClean="0"/>
              <a:t> </a:t>
            </a:r>
            <a:r>
              <a:rPr lang="en-US" sz="4400" dirty="0" smtClean="0"/>
              <a:t>to view </a:t>
            </a:r>
          </a:p>
          <a:p>
            <a:pPr lvl="1">
              <a:buNone/>
            </a:pPr>
            <a:r>
              <a:rPr lang="en-US" sz="4400" dirty="0" smtClean="0"/>
              <a:t>current clients in current code</a:t>
            </a:r>
          </a:p>
          <a:p>
            <a:pPr lvl="1">
              <a:buNone/>
            </a:pPr>
            <a:r>
              <a:rPr lang="en-US" sz="4400" dirty="0" smtClean="0"/>
              <a:t>associated to them in </a:t>
            </a:r>
          </a:p>
          <a:p>
            <a:pPr lvl="1">
              <a:buNone/>
            </a:pPr>
            <a:r>
              <a:rPr lang="en-US" sz="4400" dirty="0" smtClean="0"/>
              <a:t>the BCIS</a:t>
            </a:r>
          </a:p>
          <a:p>
            <a:pPr lvl="1"/>
            <a:endParaRPr lang="en-US" sz="4400" dirty="0"/>
          </a:p>
        </p:txBody>
      </p:sp>
      <p:pic>
        <p:nvPicPr>
          <p:cNvPr id="28676" name="Picture 4" descr="http://bp1.blogger.com/_LJvUULi51sI/SIARK8WYlGI/AAAAAAAAD_I/6vHhdiqe6VE/s400/Inbox.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990600"/>
            <a:ext cx="2161478" cy="1772413"/>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intenance_entity_inbox_edited-2.jpg"/>
          <p:cNvPicPr>
            <a:picLocks noGrp="1" noChangeAspect="1"/>
          </p:cNvPicPr>
          <p:nvPr>
            <p:ph idx="1"/>
          </p:nvPr>
        </p:nvPicPr>
        <p:blipFill>
          <a:blip r:embed="rId2" cstate="print"/>
          <a:stretch>
            <a:fillRect/>
          </a:stretch>
        </p:blipFill>
        <p:spPr>
          <a:xfrm>
            <a:off x="0" y="0"/>
            <a:ext cx="9144000" cy="6850856"/>
          </a:xfrm>
        </p:spPr>
      </p:pic>
      <p:sp>
        <p:nvSpPr>
          <p:cNvPr id="9" name="Rectangle 8"/>
          <p:cNvSpPr/>
          <p:nvPr/>
        </p:nvSpPr>
        <p:spPr>
          <a:xfrm>
            <a:off x="381000" y="3429000"/>
            <a:ext cx="7239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429000"/>
            <a:ext cx="1524000" cy="381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Manage Clients</a:t>
            </a:r>
            <a:endParaRPr lang="en-US" sz="1400" dirty="0"/>
          </a:p>
        </p:txBody>
      </p:sp>
      <p:sp>
        <p:nvSpPr>
          <p:cNvPr id="7" name="Rounded Rectangle 6"/>
          <p:cNvSpPr/>
          <p:nvPr/>
        </p:nvSpPr>
        <p:spPr>
          <a:xfrm>
            <a:off x="1905000" y="3429000"/>
            <a:ext cx="1143000" cy="381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Inbox</a:t>
            </a:r>
            <a:endParaRPr lang="en-US" sz="1400" b="1" dirty="0">
              <a:solidFill>
                <a:schemeClr val="bg1"/>
              </a:solidFill>
            </a:endParaRPr>
          </a:p>
        </p:txBody>
      </p:sp>
      <p:sp>
        <p:nvSpPr>
          <p:cNvPr id="8" name="Rounded Rectangle 7"/>
          <p:cNvSpPr/>
          <p:nvPr/>
        </p:nvSpPr>
        <p:spPr>
          <a:xfrm>
            <a:off x="457200" y="3429000"/>
            <a:ext cx="1295400" cy="3810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solidFill>
              </a:rPr>
              <a:t>Registration</a:t>
            </a:r>
            <a:endParaRPr lang="en-US" sz="1400" b="1" dirty="0">
              <a:solidFill>
                <a:schemeClr val="tx1"/>
              </a:solidFill>
            </a:endParaRPr>
          </a:p>
        </p:txBody>
      </p:sp>
      <p:cxnSp>
        <p:nvCxnSpPr>
          <p:cNvPr id="13" name="Straight Connector 12"/>
          <p:cNvCxnSpPr/>
          <p:nvPr/>
        </p:nvCxnSpPr>
        <p:spPr>
          <a:xfrm rot="10800000">
            <a:off x="457200" y="3810000"/>
            <a:ext cx="8382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8800"/>
          </a:xfrm>
        </p:spPr>
        <p:txBody>
          <a:bodyPr>
            <a:normAutofit/>
          </a:bodyPr>
          <a:lstStyle/>
          <a:p>
            <a:pPr lvl="1">
              <a:buNone/>
            </a:pPr>
            <a:r>
              <a:rPr lang="en-US" sz="6600" b="1" dirty="0" smtClean="0">
                <a:solidFill>
                  <a:schemeClr val="accent1">
                    <a:lumMod val="20000"/>
                    <a:lumOff val="80000"/>
                  </a:schemeClr>
                </a:solidFill>
              </a:rPr>
              <a:t>2.</a:t>
            </a:r>
            <a:r>
              <a:rPr lang="en-US" sz="6600" dirty="0" smtClean="0">
                <a:solidFill>
                  <a:schemeClr val="accent2">
                    <a:lumMod val="75000"/>
                  </a:schemeClr>
                </a:solidFill>
              </a:rPr>
              <a:t> </a:t>
            </a:r>
            <a:r>
              <a:rPr lang="en-US" sz="6600" dirty="0" smtClean="0"/>
              <a:t>Entities</a:t>
            </a:r>
            <a:endParaRPr lang="en-US" sz="6600" dirty="0" smtClean="0"/>
          </a:p>
          <a:p>
            <a:pPr lvl="2"/>
            <a:r>
              <a:rPr lang="en-US" sz="3600" dirty="0" smtClean="0"/>
              <a:t>Overhaul the business functions of the entities application process</a:t>
            </a:r>
          </a:p>
          <a:p>
            <a:pPr lvl="3"/>
            <a:r>
              <a:rPr lang="en-US" sz="3200" dirty="0" smtClean="0"/>
              <a:t>Separation of New, Renew, and Revision Menu Options</a:t>
            </a:r>
          </a:p>
          <a:p>
            <a:pPr lvl="3"/>
            <a:r>
              <a:rPr lang="en-US" sz="3200" dirty="0" smtClean="0"/>
              <a:t>Change the status to be consistent with other application processes</a:t>
            </a:r>
          </a:p>
          <a:p>
            <a:pPr lvl="3"/>
            <a:r>
              <a:rPr lang="en-US" sz="3200" dirty="0" smtClean="0"/>
              <a:t>Accreditation Entities – ability to upload proof of compliance</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intenance_entity_inbox_edited-2.jpg"/>
          <p:cNvPicPr>
            <a:picLocks noGrp="1" noChangeAspect="1"/>
          </p:cNvPicPr>
          <p:nvPr>
            <p:ph idx="1"/>
          </p:nvPr>
        </p:nvPicPr>
        <p:blipFill>
          <a:blip r:embed="rId2" cstate="print"/>
          <a:stretch>
            <a:fillRect/>
          </a:stretch>
        </p:blipFill>
        <p:spPr>
          <a:xfrm>
            <a:off x="0" y="0"/>
            <a:ext cx="9144000" cy="6850856"/>
          </a:xfrm>
        </p:spPr>
      </p:pic>
      <p:sp>
        <p:nvSpPr>
          <p:cNvPr id="9" name="Rectangle 8"/>
          <p:cNvSpPr/>
          <p:nvPr/>
        </p:nvSpPr>
        <p:spPr>
          <a:xfrm>
            <a:off x="381000" y="3429000"/>
            <a:ext cx="7239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429000"/>
            <a:ext cx="1524000" cy="381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My Clients</a:t>
            </a:r>
            <a:endParaRPr lang="en-US" sz="1400" dirty="0"/>
          </a:p>
        </p:txBody>
      </p:sp>
      <p:sp>
        <p:nvSpPr>
          <p:cNvPr id="7" name="Rounded Rectangle 6"/>
          <p:cNvSpPr/>
          <p:nvPr/>
        </p:nvSpPr>
        <p:spPr>
          <a:xfrm>
            <a:off x="1905000" y="3429000"/>
            <a:ext cx="1143000" cy="3810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Inbox</a:t>
            </a:r>
            <a:endParaRPr lang="en-US" sz="1400" b="1" dirty="0">
              <a:solidFill>
                <a:schemeClr val="tx1"/>
              </a:solidFill>
            </a:endParaRPr>
          </a:p>
        </p:txBody>
      </p:sp>
      <p:sp>
        <p:nvSpPr>
          <p:cNvPr id="8" name="Rounded Rectangle 7"/>
          <p:cNvSpPr/>
          <p:nvPr/>
        </p:nvSpPr>
        <p:spPr>
          <a:xfrm>
            <a:off x="457200" y="3429000"/>
            <a:ext cx="1295400" cy="381000"/>
          </a:xfrm>
          <a:prstGeom prst="round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Registration</a:t>
            </a:r>
            <a:endParaRPr lang="en-US" sz="1400" b="1" dirty="0">
              <a:solidFill>
                <a:schemeClr val="bg1"/>
              </a:solidFill>
            </a:endParaRPr>
          </a:p>
        </p:txBody>
      </p:sp>
      <p:cxnSp>
        <p:nvCxnSpPr>
          <p:cNvPr id="13" name="Straight Connector 12"/>
          <p:cNvCxnSpPr/>
          <p:nvPr/>
        </p:nvCxnSpPr>
        <p:spPr>
          <a:xfrm rot="10800000">
            <a:off x="457200" y="3810000"/>
            <a:ext cx="8382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4425" y="2686050"/>
            <a:ext cx="541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58" name="Picture 2"/>
          <p:cNvPicPr>
            <a:picLocks noChangeAspect="1" noChangeArrowheads="1"/>
          </p:cNvPicPr>
          <p:nvPr/>
        </p:nvPicPr>
        <p:blipFill>
          <a:blip r:embed="rId3" cstate="print"/>
          <a:srcRect l="30879" t="60392" r="15439" b="9804"/>
          <a:stretch>
            <a:fillRect/>
          </a:stretch>
        </p:blipFill>
        <p:spPr bwMode="auto">
          <a:xfrm>
            <a:off x="381000" y="3962400"/>
            <a:ext cx="86106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intenance_entity_inbox_edited-2.jpg"/>
          <p:cNvPicPr>
            <a:picLocks noGrp="1" noChangeAspect="1"/>
          </p:cNvPicPr>
          <p:nvPr>
            <p:ph idx="1"/>
          </p:nvPr>
        </p:nvPicPr>
        <p:blipFill>
          <a:blip r:embed="rId2" cstate="print"/>
          <a:stretch>
            <a:fillRect/>
          </a:stretch>
        </p:blipFill>
        <p:spPr>
          <a:xfrm>
            <a:off x="0" y="0"/>
            <a:ext cx="9144000" cy="6850856"/>
          </a:xfrm>
        </p:spPr>
      </p:pic>
      <p:sp>
        <p:nvSpPr>
          <p:cNvPr id="9" name="Rectangle 8"/>
          <p:cNvSpPr/>
          <p:nvPr/>
        </p:nvSpPr>
        <p:spPr>
          <a:xfrm>
            <a:off x="381000" y="3429000"/>
            <a:ext cx="7239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429000"/>
            <a:ext cx="1524000" cy="381000"/>
          </a:xfrm>
          <a:prstGeom prst="round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My Clients</a:t>
            </a:r>
            <a:endParaRPr lang="en-US" sz="1400" dirty="0">
              <a:solidFill>
                <a:schemeClr val="tx1"/>
              </a:solidFill>
            </a:endParaRPr>
          </a:p>
        </p:txBody>
      </p:sp>
      <p:sp>
        <p:nvSpPr>
          <p:cNvPr id="7" name="Rounded Rectangle 6"/>
          <p:cNvSpPr/>
          <p:nvPr/>
        </p:nvSpPr>
        <p:spPr>
          <a:xfrm>
            <a:off x="1905000" y="3429000"/>
            <a:ext cx="1143000" cy="381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Inbox</a:t>
            </a:r>
            <a:endParaRPr lang="en-US" sz="1400" b="1" dirty="0">
              <a:solidFill>
                <a:schemeClr val="bg1"/>
              </a:solidFill>
            </a:endParaRPr>
          </a:p>
        </p:txBody>
      </p:sp>
      <p:sp>
        <p:nvSpPr>
          <p:cNvPr id="8" name="Rounded Rectangle 7"/>
          <p:cNvSpPr/>
          <p:nvPr/>
        </p:nvSpPr>
        <p:spPr>
          <a:xfrm>
            <a:off x="457200" y="3429000"/>
            <a:ext cx="1295400" cy="381000"/>
          </a:xfrm>
          <a:prstGeom prst="roundRect">
            <a:avLst/>
          </a:prstGeom>
          <a:solidFill>
            <a:schemeClr val="accent3">
              <a:lumMod val="75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Registration</a:t>
            </a:r>
            <a:endParaRPr lang="en-US" sz="1400" b="1" dirty="0">
              <a:solidFill>
                <a:schemeClr val="bg1"/>
              </a:solidFill>
            </a:endParaRPr>
          </a:p>
        </p:txBody>
      </p:sp>
      <p:cxnSp>
        <p:nvCxnSpPr>
          <p:cNvPr id="13" name="Straight Connector 12"/>
          <p:cNvCxnSpPr/>
          <p:nvPr/>
        </p:nvCxnSpPr>
        <p:spPr>
          <a:xfrm rot="10800000">
            <a:off x="457200" y="3810000"/>
            <a:ext cx="8382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srcRect l="12505" t="14060" r="16634" b="4394"/>
          <a:stretch>
            <a:fillRect/>
          </a:stretch>
        </p:blipFill>
        <p:spPr bwMode="auto">
          <a:xfrm>
            <a:off x="457200" y="4038599"/>
            <a:ext cx="8382000" cy="7149353"/>
          </a:xfrm>
          <a:prstGeom prst="rect">
            <a:avLst/>
          </a:prstGeom>
          <a:noFill/>
          <a:ln w="9525">
            <a:noFill/>
            <a:miter lim="800000"/>
            <a:headEnd/>
            <a:tailEnd/>
          </a:ln>
        </p:spPr>
      </p:pic>
      <p:sp>
        <p:nvSpPr>
          <p:cNvPr id="11" name="Rectangle 10"/>
          <p:cNvSpPr/>
          <p:nvPr/>
        </p:nvSpPr>
        <p:spPr>
          <a:xfrm>
            <a:off x="5819775" y="487680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2" name="Rectangle 11"/>
          <p:cNvSpPr/>
          <p:nvPr/>
        </p:nvSpPr>
        <p:spPr>
          <a:xfrm>
            <a:off x="5819775" y="5362575"/>
            <a:ext cx="2257425" cy="42862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4" name="Rectangle 13"/>
          <p:cNvSpPr/>
          <p:nvPr/>
        </p:nvSpPr>
        <p:spPr>
          <a:xfrm>
            <a:off x="5819775" y="6400800"/>
            <a:ext cx="2257425" cy="457200"/>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5" name="Rectangle 14"/>
          <p:cNvSpPr/>
          <p:nvPr/>
        </p:nvSpPr>
        <p:spPr>
          <a:xfrm>
            <a:off x="5867400" y="7467600"/>
            <a:ext cx="2209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7" name="Rectangle 16"/>
          <p:cNvSpPr/>
          <p:nvPr/>
        </p:nvSpPr>
        <p:spPr>
          <a:xfrm>
            <a:off x="2362200" y="485775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18" name="Rectangle 17"/>
          <p:cNvSpPr/>
          <p:nvPr/>
        </p:nvSpPr>
        <p:spPr>
          <a:xfrm>
            <a:off x="2362200" y="5362575"/>
            <a:ext cx="2209800" cy="1809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19" name="Rectangle 18"/>
          <p:cNvSpPr/>
          <p:nvPr/>
        </p:nvSpPr>
        <p:spPr>
          <a:xfrm>
            <a:off x="2362200" y="586740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20" name="Rectangle 19"/>
          <p:cNvSpPr/>
          <p:nvPr/>
        </p:nvSpPr>
        <p:spPr>
          <a:xfrm>
            <a:off x="2371725" y="6400800"/>
            <a:ext cx="2276475" cy="1428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21" name="Rectangle 20"/>
          <p:cNvSpPr/>
          <p:nvPr/>
        </p:nvSpPr>
        <p:spPr>
          <a:xfrm>
            <a:off x="5715000" y="586740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800" b="1" dirty="0" smtClean="0">
                <a:effectLst>
                  <a:outerShdw blurRad="38100" dist="38100" dir="2700000" algn="tl">
                    <a:srgbClr val="000000">
                      <a:alpha val="43137"/>
                    </a:srgbClr>
                  </a:outerShdw>
                </a:effectLst>
              </a:rPr>
              <a:t>Part 3: Manufacturers</a:t>
            </a:r>
            <a:endParaRPr lang="en-US" sz="8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“What do you want to do next”</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048000"/>
            <a:ext cx="3276600" cy="304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905000" y="3352800"/>
            <a:ext cx="5748527" cy="1981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6" name="Picture 6"/>
          <p:cNvPicPr>
            <a:picLocks noChangeAspect="1" noChangeArrowheads="1"/>
          </p:cNvPicPr>
          <p:nvPr/>
        </p:nvPicPr>
        <p:blipFill>
          <a:blip r:embed="rId6" cstate="print"/>
          <a:srcRect/>
          <a:stretch>
            <a:fillRect/>
          </a:stretch>
        </p:blipFill>
        <p:spPr bwMode="auto">
          <a:xfrm>
            <a:off x="5334000" y="2743200"/>
            <a:ext cx="1714500" cy="366889"/>
          </a:xfrm>
          <a:prstGeom prst="rect">
            <a:avLst/>
          </a:prstGeom>
          <a:noFill/>
          <a:ln w="9525">
            <a:noFill/>
            <a:miter lim="800000"/>
            <a:headEnd/>
            <a:tailEnd/>
          </a:ln>
        </p:spPr>
      </p:pic>
      <p:sp>
        <p:nvSpPr>
          <p:cNvPr id="20" name="TextBox 19"/>
          <p:cNvSpPr txBox="1"/>
          <p:nvPr/>
        </p:nvSpPr>
        <p:spPr>
          <a:xfrm>
            <a:off x="4495800" y="3563779"/>
            <a:ext cx="2362200" cy="246221"/>
          </a:xfrm>
          <a:prstGeom prst="rect">
            <a:avLst/>
          </a:prstGeom>
          <a:solidFill>
            <a:schemeClr val="tx1"/>
          </a:solidFill>
        </p:spPr>
        <p:txBody>
          <a:bodyPr wrap="square" rtlCol="0">
            <a:spAutoFit/>
          </a:bodyPr>
          <a:lstStyle/>
          <a:p>
            <a:pPr algn="ctr"/>
            <a:r>
              <a:rPr lang="en-US" sz="1000" dirty="0" smtClean="0">
                <a:solidFill>
                  <a:sysClr val="windowText" lastClr="000000"/>
                </a:solidFill>
              </a:rPr>
              <a:t>Submit a new Product</a:t>
            </a:r>
            <a:endParaRPr lang="en-US" sz="1000" dirty="0">
              <a:solidFill>
                <a:sysClr val="windowText" lastClr="000000"/>
              </a:solidFill>
            </a:endParaRPr>
          </a:p>
        </p:txBody>
      </p:sp>
      <p:pic>
        <p:nvPicPr>
          <p:cNvPr id="15" name="Picture 2"/>
          <p:cNvPicPr>
            <a:picLocks noChangeAspect="1" noChangeArrowheads="1"/>
          </p:cNvPicPr>
          <p:nvPr/>
        </p:nvPicPr>
        <p:blipFill>
          <a:blip r:embed="rId7" cstate="print"/>
          <a:srcRect t="14286" r="28312" b="2597"/>
          <a:stretch>
            <a:fillRect/>
          </a:stretch>
        </p:blipFill>
        <p:spPr bwMode="auto">
          <a:xfrm>
            <a:off x="4495800" y="4038600"/>
            <a:ext cx="2438400" cy="1161672"/>
          </a:xfrm>
          <a:prstGeom prst="rect">
            <a:avLst/>
          </a:prstGeom>
          <a:noFill/>
          <a:ln w="9525">
            <a:noFill/>
            <a:miter lim="800000"/>
            <a:headEnd/>
            <a:tailEnd/>
          </a:ln>
        </p:spPr>
      </p:pic>
      <p:sp>
        <p:nvSpPr>
          <p:cNvPr id="18" name="Rounded Rectangle 17"/>
          <p:cNvSpPr/>
          <p:nvPr/>
        </p:nvSpPr>
        <p:spPr>
          <a:xfrm>
            <a:off x="2133600" y="3505200"/>
            <a:ext cx="1524000" cy="457200"/>
          </a:xfrm>
          <a:prstGeom prst="roundRect">
            <a:avLst/>
          </a:prstGeom>
          <a:solidFill>
            <a:srgbClr val="243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Product</a:t>
            </a:r>
            <a:endParaRPr lang="en-US" dirty="0"/>
          </a:p>
        </p:txBody>
      </p:sp>
      <p:sp>
        <p:nvSpPr>
          <p:cNvPr id="19" name="Rounded Rectangle 18"/>
          <p:cNvSpPr/>
          <p:nvPr/>
        </p:nvSpPr>
        <p:spPr>
          <a:xfrm>
            <a:off x="2133600" y="4038600"/>
            <a:ext cx="152400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Maintenance</a:t>
            </a:r>
            <a:endParaRPr lang="en-US" dirty="0"/>
          </a:p>
        </p:txBody>
      </p:sp>
      <p:pic>
        <p:nvPicPr>
          <p:cNvPr id="81922" name="Picture 2"/>
          <p:cNvPicPr>
            <a:picLocks noChangeAspect="1" noChangeArrowheads="1"/>
          </p:cNvPicPr>
          <p:nvPr/>
        </p:nvPicPr>
        <p:blipFill>
          <a:blip r:embed="rId8" cstate="print"/>
          <a:srcRect/>
          <a:stretch>
            <a:fillRect/>
          </a:stretch>
        </p:blipFill>
        <p:spPr bwMode="auto">
          <a:xfrm>
            <a:off x="4267200" y="3886200"/>
            <a:ext cx="2971800" cy="136364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772400" cy="914400"/>
          </a:xfrm>
        </p:spPr>
        <p:txBody>
          <a:bodyPr>
            <a:normAutofit fontScale="90000"/>
          </a:bodyPr>
          <a:lstStyle/>
          <a:p>
            <a:r>
              <a:rPr lang="en-US" dirty="0" smtClean="0"/>
              <a:t>New Screen for Manufacturers General Users</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990600" y="1676400"/>
            <a:ext cx="7241541" cy="4525963"/>
          </a:xfrm>
          <a:prstGeom prst="rect">
            <a:avLst/>
          </a:prstGeom>
          <a:noFill/>
          <a:ln w="9525">
            <a:noFill/>
            <a:miter lim="800000"/>
            <a:headEnd/>
            <a:tailEnd/>
          </a:ln>
        </p:spPr>
      </p:pic>
      <p:sp>
        <p:nvSpPr>
          <p:cNvPr id="17" name="Rounded Rectangle 16"/>
          <p:cNvSpPr/>
          <p:nvPr/>
        </p:nvSpPr>
        <p:spPr>
          <a:xfrm>
            <a:off x="5105400" y="2590800"/>
            <a:ext cx="2743200" cy="838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pic>
        <p:nvPicPr>
          <p:cNvPr id="4098" name="Picture 2"/>
          <p:cNvPicPr>
            <a:picLocks noChangeAspect="1" noChangeArrowheads="1"/>
          </p:cNvPicPr>
          <p:nvPr/>
        </p:nvPicPr>
        <p:blipFill>
          <a:blip r:embed="rId4" cstate="print"/>
          <a:srcRect b="72308"/>
          <a:stretch>
            <a:fillRect/>
          </a:stretch>
        </p:blipFill>
        <p:spPr bwMode="auto">
          <a:xfrm>
            <a:off x="-2819400" y="2286000"/>
            <a:ext cx="2286000" cy="951399"/>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t="14109" r="29535" b="73193"/>
          <a:stretch>
            <a:fillRect/>
          </a:stretch>
        </p:blipFill>
        <p:spPr bwMode="auto">
          <a:xfrm>
            <a:off x="-6400800" y="4038600"/>
            <a:ext cx="6400800" cy="685800"/>
          </a:xfrm>
          <a:prstGeom prst="rect">
            <a:avLst/>
          </a:prstGeom>
          <a:noFill/>
          <a:ln w="9525">
            <a:noFill/>
            <a:miter lim="800000"/>
            <a:headEnd/>
            <a:tailEnd/>
          </a:ln>
        </p:spPr>
      </p:pic>
      <p:sp>
        <p:nvSpPr>
          <p:cNvPr id="16" name="Rounded Rectangle 15"/>
          <p:cNvSpPr/>
          <p:nvPr/>
        </p:nvSpPr>
        <p:spPr>
          <a:xfrm>
            <a:off x="1905000" y="3124200"/>
            <a:ext cx="3200400" cy="304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What do you want to do next?</a:t>
            </a:r>
            <a:endParaRPr lang="en-US" dirty="0">
              <a:solidFill>
                <a:sysClr val="windowText" lastClr="000000"/>
              </a:solidFill>
            </a:endParaRPr>
          </a:p>
        </p:txBody>
      </p:sp>
      <p:sp>
        <p:nvSpPr>
          <p:cNvPr id="11" name="Rectangle 10"/>
          <p:cNvSpPr/>
          <p:nvPr/>
        </p:nvSpPr>
        <p:spPr>
          <a:xfrm>
            <a:off x="1905000" y="3429000"/>
            <a:ext cx="5748527" cy="1905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a:endParaRPr>
          </a:p>
        </p:txBody>
      </p:sp>
      <p:pic>
        <p:nvPicPr>
          <p:cNvPr id="20486" name="Picture 6"/>
          <p:cNvPicPr>
            <a:picLocks noChangeAspect="1" noChangeArrowheads="1"/>
          </p:cNvPicPr>
          <p:nvPr/>
        </p:nvPicPr>
        <p:blipFill>
          <a:blip r:embed="rId6" cstate="print"/>
          <a:srcRect/>
          <a:stretch>
            <a:fillRect/>
          </a:stretch>
        </p:blipFill>
        <p:spPr bwMode="auto">
          <a:xfrm>
            <a:off x="5334000" y="2743200"/>
            <a:ext cx="1714500" cy="366889"/>
          </a:xfrm>
          <a:prstGeom prst="rect">
            <a:avLst/>
          </a:prstGeom>
          <a:noFill/>
          <a:ln w="9525">
            <a:noFill/>
            <a:miter lim="800000"/>
            <a:headEnd/>
            <a:tailEnd/>
          </a:ln>
        </p:spPr>
      </p:pic>
      <p:sp>
        <p:nvSpPr>
          <p:cNvPr id="20" name="TextBox 19"/>
          <p:cNvSpPr txBox="1"/>
          <p:nvPr/>
        </p:nvSpPr>
        <p:spPr>
          <a:xfrm>
            <a:off x="4495800" y="3563779"/>
            <a:ext cx="2362200" cy="246221"/>
          </a:xfrm>
          <a:prstGeom prst="rect">
            <a:avLst/>
          </a:prstGeom>
          <a:solidFill>
            <a:schemeClr val="tx1"/>
          </a:solidFill>
        </p:spPr>
        <p:txBody>
          <a:bodyPr wrap="square" rtlCol="0">
            <a:spAutoFit/>
          </a:bodyPr>
          <a:lstStyle/>
          <a:p>
            <a:pPr algn="ctr"/>
            <a:r>
              <a:rPr lang="en-US" sz="1000" dirty="0" smtClean="0">
                <a:solidFill>
                  <a:sysClr val="windowText" lastClr="000000"/>
                </a:solidFill>
              </a:rPr>
              <a:t>A New Look </a:t>
            </a:r>
            <a:endParaRPr lang="en-US" sz="1000" dirty="0">
              <a:solidFill>
                <a:sysClr val="windowText" lastClr="000000"/>
              </a:solidFill>
            </a:endParaRPr>
          </a:p>
        </p:txBody>
      </p:sp>
      <p:pic>
        <p:nvPicPr>
          <p:cNvPr id="15" name="Picture 2"/>
          <p:cNvPicPr>
            <a:picLocks noChangeAspect="1" noChangeArrowheads="1"/>
          </p:cNvPicPr>
          <p:nvPr/>
        </p:nvPicPr>
        <p:blipFill>
          <a:blip r:embed="rId7" cstate="print"/>
          <a:srcRect t="14286" r="28312" b="2597"/>
          <a:stretch>
            <a:fillRect/>
          </a:stretch>
        </p:blipFill>
        <p:spPr bwMode="auto">
          <a:xfrm>
            <a:off x="4495800" y="3886200"/>
            <a:ext cx="2438400" cy="1314072"/>
          </a:xfrm>
          <a:prstGeom prst="rect">
            <a:avLst/>
          </a:prstGeom>
          <a:noFill/>
          <a:ln w="9525">
            <a:noFill/>
            <a:miter lim="800000"/>
            <a:headEnd/>
            <a:tailEnd/>
          </a:ln>
        </p:spPr>
      </p:pic>
      <p:sp>
        <p:nvSpPr>
          <p:cNvPr id="18" name="Rounded Rectangle 17"/>
          <p:cNvSpPr/>
          <p:nvPr/>
        </p:nvSpPr>
        <p:spPr>
          <a:xfrm>
            <a:off x="2133600" y="3505200"/>
            <a:ext cx="152400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Product</a:t>
            </a:r>
            <a:endParaRPr lang="en-US" dirty="0"/>
          </a:p>
        </p:txBody>
      </p:sp>
      <p:sp>
        <p:nvSpPr>
          <p:cNvPr id="19" name="Rounded Rectangle 18"/>
          <p:cNvSpPr/>
          <p:nvPr/>
        </p:nvSpPr>
        <p:spPr>
          <a:xfrm>
            <a:off x="2133600" y="4038600"/>
            <a:ext cx="1524000" cy="457200"/>
          </a:xfrm>
          <a:prstGeom prst="roundRect">
            <a:avLst/>
          </a:prstGeom>
          <a:solidFill>
            <a:srgbClr val="223B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Maintenance</a:t>
            </a:r>
            <a:endParaRPr lang="en-US" dirty="0"/>
          </a:p>
        </p:txBody>
      </p:sp>
      <p:pic>
        <p:nvPicPr>
          <p:cNvPr id="21" name="Picture 3"/>
          <p:cNvPicPr>
            <a:picLocks noChangeAspect="1" noChangeArrowheads="1"/>
          </p:cNvPicPr>
          <p:nvPr/>
        </p:nvPicPr>
        <p:blipFill>
          <a:blip r:embed="rId8" cstate="print"/>
          <a:srcRect/>
          <a:stretch>
            <a:fillRect/>
          </a:stretch>
        </p:blipFill>
        <p:spPr bwMode="auto">
          <a:xfrm>
            <a:off x="4495800" y="3810000"/>
            <a:ext cx="3066393" cy="1371600"/>
          </a:xfrm>
          <a:prstGeom prst="rect">
            <a:avLst/>
          </a:prstGeom>
          <a:noFill/>
          <a:ln w="9525">
            <a:noFill/>
            <a:miter lim="800000"/>
            <a:headEnd/>
            <a:tailEnd/>
          </a:ln>
        </p:spPr>
      </p:pic>
      <p:sp>
        <p:nvSpPr>
          <p:cNvPr id="22" name="Flowchart: Process 21"/>
          <p:cNvSpPr/>
          <p:nvPr/>
        </p:nvSpPr>
        <p:spPr>
          <a:xfrm>
            <a:off x="457200" y="228600"/>
            <a:ext cx="990600" cy="1066800"/>
          </a:xfrm>
          <a:prstGeom prst="flowChartProcess">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1</a:t>
            </a:r>
            <a:endParaRPr lang="en-US" sz="8000" b="1"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intenance_entity_inbox_edited-2.jpg"/>
          <p:cNvPicPr>
            <a:picLocks noGrp="1" noChangeAspect="1"/>
          </p:cNvPicPr>
          <p:nvPr>
            <p:ph idx="1"/>
          </p:nvPr>
        </p:nvPicPr>
        <p:blipFill>
          <a:blip r:embed="rId2" cstate="print"/>
          <a:stretch>
            <a:fillRect/>
          </a:stretch>
        </p:blipFill>
        <p:spPr>
          <a:xfrm>
            <a:off x="0" y="0"/>
            <a:ext cx="9144000" cy="6850856"/>
          </a:xfrm>
        </p:spPr>
      </p:pic>
      <p:sp>
        <p:nvSpPr>
          <p:cNvPr id="9" name="Rectangle 8"/>
          <p:cNvSpPr/>
          <p:nvPr/>
        </p:nvSpPr>
        <p:spPr>
          <a:xfrm>
            <a:off x="381000" y="3429000"/>
            <a:ext cx="7239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4290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My  Products</a:t>
            </a:r>
            <a:endParaRPr lang="en-US" sz="1400" dirty="0"/>
          </a:p>
        </p:txBody>
      </p:sp>
      <p:sp>
        <p:nvSpPr>
          <p:cNvPr id="7" name="Rounded Rectangle 6"/>
          <p:cNvSpPr/>
          <p:nvPr/>
        </p:nvSpPr>
        <p:spPr>
          <a:xfrm>
            <a:off x="1905000" y="34290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Inbox</a:t>
            </a:r>
            <a:endParaRPr lang="en-US" sz="1400" b="1" dirty="0">
              <a:solidFill>
                <a:schemeClr val="bg1"/>
              </a:solidFill>
            </a:endParaRPr>
          </a:p>
        </p:txBody>
      </p:sp>
      <p:sp>
        <p:nvSpPr>
          <p:cNvPr id="8" name="Rounded Rectangle 7"/>
          <p:cNvSpPr/>
          <p:nvPr/>
        </p:nvSpPr>
        <p:spPr>
          <a:xfrm>
            <a:off x="457200" y="3429000"/>
            <a:ext cx="1295400" cy="381000"/>
          </a:xfrm>
          <a:prstGeom prst="round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solidFill>
              </a:rPr>
              <a:t>Registration</a:t>
            </a:r>
            <a:endParaRPr lang="en-US" sz="1400" b="1" dirty="0">
              <a:solidFill>
                <a:schemeClr val="tx1"/>
              </a:solidFill>
            </a:endParaRPr>
          </a:p>
        </p:txBody>
      </p:sp>
      <p:cxnSp>
        <p:nvCxnSpPr>
          <p:cNvPr id="13" name="Straight Connector 12"/>
          <p:cNvCxnSpPr/>
          <p:nvPr/>
        </p:nvCxnSpPr>
        <p:spPr>
          <a:xfrm rot="10800000">
            <a:off x="457200" y="3810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4425" y="2686050"/>
            <a:ext cx="541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intenance_entity_inbox_edited-2.jpg"/>
          <p:cNvPicPr>
            <a:picLocks noGrp="1" noChangeAspect="1"/>
          </p:cNvPicPr>
          <p:nvPr>
            <p:ph idx="1"/>
          </p:nvPr>
        </p:nvPicPr>
        <p:blipFill>
          <a:blip r:embed="rId2" cstate="print"/>
          <a:stretch>
            <a:fillRect/>
          </a:stretch>
        </p:blipFill>
        <p:spPr>
          <a:xfrm>
            <a:off x="0" y="0"/>
            <a:ext cx="9144000" cy="6850856"/>
          </a:xfrm>
        </p:spPr>
      </p:pic>
      <p:sp>
        <p:nvSpPr>
          <p:cNvPr id="9" name="Rectangle 8"/>
          <p:cNvSpPr/>
          <p:nvPr/>
        </p:nvSpPr>
        <p:spPr>
          <a:xfrm>
            <a:off x="381000" y="3429000"/>
            <a:ext cx="7239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429000"/>
            <a:ext cx="1600200" cy="381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My </a:t>
            </a:r>
            <a:r>
              <a:rPr lang="en-US" sz="1400" b="1" dirty="0" smtClean="0">
                <a:solidFill>
                  <a:schemeClr val="bg1"/>
                </a:solidFill>
              </a:rPr>
              <a:t>Products</a:t>
            </a:r>
            <a:endParaRPr lang="en-US" sz="1400" dirty="0"/>
          </a:p>
        </p:txBody>
      </p:sp>
      <p:sp>
        <p:nvSpPr>
          <p:cNvPr id="7" name="Rounded Rectangle 6"/>
          <p:cNvSpPr/>
          <p:nvPr/>
        </p:nvSpPr>
        <p:spPr>
          <a:xfrm>
            <a:off x="1905000" y="3429000"/>
            <a:ext cx="1143000" cy="381000"/>
          </a:xfrm>
          <a:prstGeom prst="roundRect">
            <a:avLst/>
          </a:prstGeom>
          <a:solidFill>
            <a:srgbClr val="223B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Inbox</a:t>
            </a:r>
            <a:endParaRPr lang="en-US" sz="1400" b="1" dirty="0">
              <a:solidFill>
                <a:schemeClr val="tx1"/>
              </a:solidFill>
            </a:endParaRPr>
          </a:p>
        </p:txBody>
      </p:sp>
      <p:sp>
        <p:nvSpPr>
          <p:cNvPr id="8" name="Rounded Rectangle 7"/>
          <p:cNvSpPr/>
          <p:nvPr/>
        </p:nvSpPr>
        <p:spPr>
          <a:xfrm>
            <a:off x="457200" y="3429000"/>
            <a:ext cx="1295400" cy="381000"/>
          </a:xfrm>
          <a:prstGeom prst="round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Registration</a:t>
            </a:r>
            <a:endParaRPr lang="en-US" sz="1400" b="1" dirty="0">
              <a:solidFill>
                <a:schemeClr val="bg1"/>
              </a:solidFill>
            </a:endParaRPr>
          </a:p>
        </p:txBody>
      </p:sp>
      <p:cxnSp>
        <p:nvCxnSpPr>
          <p:cNvPr id="13" name="Straight Connector 12"/>
          <p:cNvCxnSpPr/>
          <p:nvPr/>
        </p:nvCxnSpPr>
        <p:spPr>
          <a:xfrm rot="10800000">
            <a:off x="457200" y="3810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4425" y="2686050"/>
            <a:ext cx="541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58" name="Picture 2"/>
          <p:cNvPicPr>
            <a:picLocks noChangeAspect="1" noChangeArrowheads="1"/>
          </p:cNvPicPr>
          <p:nvPr/>
        </p:nvPicPr>
        <p:blipFill>
          <a:blip r:embed="rId3" cstate="print"/>
          <a:srcRect l="30879" t="60392" r="15439" b="9804"/>
          <a:stretch>
            <a:fillRect/>
          </a:stretch>
        </p:blipFill>
        <p:spPr bwMode="auto">
          <a:xfrm>
            <a:off x="381000" y="3962400"/>
            <a:ext cx="86106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06680" y="381000"/>
            <a:ext cx="9314181" cy="5821363"/>
          </a:xfrm>
          <a:prstGeom prst="rect">
            <a:avLst/>
          </a:prstGeom>
          <a:noFill/>
          <a:ln w="9525">
            <a:noFill/>
            <a:miter lim="800000"/>
            <a:headEnd/>
            <a:tailEnd/>
          </a:ln>
        </p:spPr>
      </p:pic>
      <p:sp>
        <p:nvSpPr>
          <p:cNvPr id="22" name="Rectangle 21"/>
          <p:cNvSpPr/>
          <p:nvPr/>
        </p:nvSpPr>
        <p:spPr>
          <a:xfrm>
            <a:off x="-152400" y="5257800"/>
            <a:ext cx="79248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10" name="Rectangle 9"/>
          <p:cNvSpPr/>
          <p:nvPr/>
        </p:nvSpPr>
        <p:spPr>
          <a:xfrm>
            <a:off x="1066800" y="1974273"/>
            <a:ext cx="7924800" cy="4045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86200" y="2209800"/>
            <a:ext cx="1524000" cy="381000"/>
          </a:xfrm>
          <a:prstGeom prst="roundRect">
            <a:avLst/>
          </a:prstGeom>
          <a:solidFill>
            <a:srgbClr val="243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My Products</a:t>
            </a:r>
            <a:endParaRPr lang="en-US" sz="1200" dirty="0">
              <a:solidFill>
                <a:schemeClr val="tx1"/>
              </a:solidFill>
            </a:endParaRPr>
          </a:p>
        </p:txBody>
      </p:sp>
      <p:sp>
        <p:nvSpPr>
          <p:cNvPr id="5" name="Rounded Rectangle 4"/>
          <p:cNvSpPr/>
          <p:nvPr/>
        </p:nvSpPr>
        <p:spPr>
          <a:xfrm>
            <a:off x="2590800" y="2209800"/>
            <a:ext cx="1143000" cy="381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Inbox</a:t>
            </a:r>
            <a:endParaRPr lang="en-US" sz="1400" b="1" dirty="0">
              <a:solidFill>
                <a:schemeClr val="bg1"/>
              </a:solidFill>
            </a:endParaRPr>
          </a:p>
        </p:txBody>
      </p:sp>
      <p:sp>
        <p:nvSpPr>
          <p:cNvPr id="6" name="Rounded Rectangle 5"/>
          <p:cNvSpPr/>
          <p:nvPr/>
        </p:nvSpPr>
        <p:spPr>
          <a:xfrm>
            <a:off x="1143000" y="2209800"/>
            <a:ext cx="1295400" cy="381000"/>
          </a:xfrm>
          <a:prstGeom prst="round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rPr>
              <a:t>Registration</a:t>
            </a:r>
            <a:endParaRPr lang="en-US" sz="1400" b="1" dirty="0">
              <a:solidFill>
                <a:schemeClr val="bg1"/>
              </a:solidFill>
            </a:endParaRPr>
          </a:p>
        </p:txBody>
      </p:sp>
      <p:pic>
        <p:nvPicPr>
          <p:cNvPr id="8" name="Picture 2"/>
          <p:cNvPicPr>
            <a:picLocks noChangeAspect="1" noChangeArrowheads="1"/>
          </p:cNvPicPr>
          <p:nvPr/>
        </p:nvPicPr>
        <p:blipFill>
          <a:blip r:embed="rId3" cstate="print"/>
          <a:srcRect l="12505" t="14060" r="16634" b="4394"/>
          <a:stretch>
            <a:fillRect/>
          </a:stretch>
        </p:blipFill>
        <p:spPr bwMode="auto">
          <a:xfrm>
            <a:off x="1030014" y="2667000"/>
            <a:ext cx="8113986" cy="6920753"/>
          </a:xfrm>
          <a:prstGeom prst="rect">
            <a:avLst/>
          </a:prstGeom>
          <a:noFill/>
          <a:ln w="9525">
            <a:noFill/>
            <a:miter lim="800000"/>
            <a:headEnd/>
            <a:tailEnd/>
          </a:ln>
        </p:spPr>
      </p:pic>
      <p:cxnSp>
        <p:nvCxnSpPr>
          <p:cNvPr id="11" name="Straight Connector 10"/>
          <p:cNvCxnSpPr/>
          <p:nvPr/>
        </p:nvCxnSpPr>
        <p:spPr>
          <a:xfrm rot="10800000">
            <a:off x="1066800" y="25908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76975" y="344805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3" name="Rectangle 12"/>
          <p:cNvSpPr/>
          <p:nvPr/>
        </p:nvSpPr>
        <p:spPr>
          <a:xfrm>
            <a:off x="6276975" y="3933825"/>
            <a:ext cx="2105025" cy="42862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4" name="Rectangle 13"/>
          <p:cNvSpPr/>
          <p:nvPr/>
        </p:nvSpPr>
        <p:spPr>
          <a:xfrm>
            <a:off x="6276975" y="4972050"/>
            <a:ext cx="2105025" cy="457200"/>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16" name="Rectangle 15"/>
          <p:cNvSpPr/>
          <p:nvPr/>
        </p:nvSpPr>
        <p:spPr>
          <a:xfrm>
            <a:off x="2819400" y="342900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17" name="Rectangle 16"/>
          <p:cNvSpPr/>
          <p:nvPr/>
        </p:nvSpPr>
        <p:spPr>
          <a:xfrm>
            <a:off x="2819400" y="3933825"/>
            <a:ext cx="2209800" cy="1809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18" name="Rectangle 17"/>
          <p:cNvSpPr/>
          <p:nvPr/>
        </p:nvSpPr>
        <p:spPr>
          <a:xfrm>
            <a:off x="2819400" y="443865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19" name="Rectangle 18"/>
          <p:cNvSpPr/>
          <p:nvPr/>
        </p:nvSpPr>
        <p:spPr>
          <a:xfrm>
            <a:off x="2828925" y="4972050"/>
            <a:ext cx="2276475" cy="1428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20" name="Rectangle 19"/>
          <p:cNvSpPr/>
          <p:nvPr/>
        </p:nvSpPr>
        <p:spPr>
          <a:xfrm>
            <a:off x="6172200" y="443865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21" name="Rectangle 20"/>
          <p:cNvSpPr/>
          <p:nvPr/>
        </p:nvSpPr>
        <p:spPr>
          <a:xfrm>
            <a:off x="1447800" y="1628775"/>
            <a:ext cx="533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48400" y="548640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24" name="Rectangle 23"/>
          <p:cNvSpPr/>
          <p:nvPr/>
        </p:nvSpPr>
        <p:spPr>
          <a:xfrm>
            <a:off x="6172200" y="6477000"/>
            <a:ext cx="2257425"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25" name="Rectangle 24"/>
          <p:cNvSpPr/>
          <p:nvPr/>
        </p:nvSpPr>
        <p:spPr>
          <a:xfrm>
            <a:off x="6238875" y="5981700"/>
            <a:ext cx="2133602" cy="457200"/>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26" name="Rectangle 25"/>
          <p:cNvSpPr/>
          <p:nvPr/>
        </p:nvSpPr>
        <p:spPr>
          <a:xfrm>
            <a:off x="6248400" y="7010400"/>
            <a:ext cx="2257425" cy="457200"/>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Joe </a:t>
            </a:r>
            <a:r>
              <a:rPr lang="en-US" sz="1400" dirty="0" err="1" smtClean="0">
                <a:solidFill>
                  <a:schemeClr val="bg1"/>
                </a:solidFill>
              </a:rPr>
              <a:t>Validator</a:t>
            </a:r>
            <a:endParaRPr lang="en-US" sz="1400" dirty="0" smtClean="0">
              <a:solidFill>
                <a:schemeClr val="bg1"/>
              </a:solidFill>
            </a:endParaRPr>
          </a:p>
          <a:p>
            <a:r>
              <a:rPr lang="en-US" sz="1400" dirty="0" smtClean="0">
                <a:solidFill>
                  <a:schemeClr val="bg1"/>
                </a:solidFill>
              </a:rPr>
              <a:t>555-255-2555</a:t>
            </a:r>
            <a:endParaRPr lang="en-US" sz="1400" dirty="0">
              <a:solidFill>
                <a:schemeClr val="bg1"/>
              </a:solidFill>
            </a:endParaRPr>
          </a:p>
        </p:txBody>
      </p:sp>
      <p:sp>
        <p:nvSpPr>
          <p:cNvPr id="27" name="Rectangle 26"/>
          <p:cNvSpPr/>
          <p:nvPr/>
        </p:nvSpPr>
        <p:spPr>
          <a:xfrm>
            <a:off x="2819400" y="5943600"/>
            <a:ext cx="2276475" cy="1428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28" name="Rectangle 27"/>
          <p:cNvSpPr/>
          <p:nvPr/>
        </p:nvSpPr>
        <p:spPr>
          <a:xfrm>
            <a:off x="2819400" y="7010400"/>
            <a:ext cx="2276475" cy="142875"/>
          </a:xfrm>
          <a:prstGeom prst="rect">
            <a:avLst/>
          </a:prstGeom>
          <a:solidFill>
            <a:srgbClr val="E2D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29" name="Rectangle 28"/>
          <p:cNvSpPr/>
          <p:nvPr/>
        </p:nvSpPr>
        <p:spPr>
          <a:xfrm>
            <a:off x="2819400" y="548640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
        <p:nvSpPr>
          <p:cNvPr id="30" name="Rectangle 29"/>
          <p:cNvSpPr/>
          <p:nvPr/>
        </p:nvSpPr>
        <p:spPr>
          <a:xfrm>
            <a:off x="2895600" y="6477000"/>
            <a:ext cx="22098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ABC Roofing</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772400" cy="914400"/>
          </a:xfrm>
        </p:spPr>
        <p:txBody>
          <a:bodyPr/>
          <a:lstStyle/>
          <a:p>
            <a:pPr lvl="1"/>
            <a:r>
              <a:rPr lang="en-US" sz="2800" dirty="0" smtClean="0">
                <a:solidFill>
                  <a:schemeClr val="tx1"/>
                </a:solidFill>
                <a:latin typeface="+mj-lt"/>
              </a:rPr>
              <a:t>Quality Assurance Contract proof upload</a:t>
            </a:r>
          </a:p>
        </p:txBody>
      </p:sp>
      <p:sp>
        <p:nvSpPr>
          <p:cNvPr id="3" name="Content Placeholder 2"/>
          <p:cNvSpPr>
            <a:spLocks noGrp="1"/>
          </p:cNvSpPr>
          <p:nvPr>
            <p:ph idx="1"/>
          </p:nvPr>
        </p:nvSpPr>
        <p:spPr/>
        <p:txBody>
          <a:bodyPr/>
          <a:lstStyle/>
          <a:p>
            <a:r>
              <a:rPr lang="en-US" dirty="0" smtClean="0"/>
              <a:t>Sent to PA Administrator currently</a:t>
            </a:r>
          </a:p>
          <a:p>
            <a:r>
              <a:rPr lang="en-US" dirty="0" smtClean="0"/>
              <a:t>Needs to be uploaded by manufacturer under maintenance as no charge</a:t>
            </a:r>
          </a:p>
          <a:p>
            <a:r>
              <a:rPr lang="en-US" dirty="0" smtClean="0"/>
              <a:t>Verified by PA Administrator</a:t>
            </a:r>
            <a:endParaRPr lang="en-US" dirty="0"/>
          </a:p>
        </p:txBody>
      </p:sp>
      <p:pic>
        <p:nvPicPr>
          <p:cNvPr id="4" name="Picture 3" descr="pdf_icon.gif"/>
          <p:cNvPicPr>
            <a:picLocks noChangeAspect="1"/>
          </p:cNvPicPr>
          <p:nvPr/>
        </p:nvPicPr>
        <p:blipFill>
          <a:blip r:embed="rId2" cstate="print">
            <a:clrChange>
              <a:clrFrom>
                <a:srgbClr val="FFFFFF"/>
              </a:clrFrom>
              <a:clrTo>
                <a:srgbClr val="FFFFFF">
                  <a:alpha val="0"/>
                </a:srgbClr>
              </a:clrTo>
            </a:clrChange>
          </a:blip>
          <a:stretch>
            <a:fillRect/>
          </a:stretch>
        </p:blipFill>
        <p:spPr>
          <a:xfrm>
            <a:off x="8229600" y="228600"/>
            <a:ext cx="914400" cy="914400"/>
          </a:xfrm>
          <a:prstGeom prst="rect">
            <a:avLst/>
          </a:prstGeom>
        </p:spPr>
      </p:pic>
      <p:sp>
        <p:nvSpPr>
          <p:cNvPr id="5" name="Flowchart: Process 4"/>
          <p:cNvSpPr/>
          <p:nvPr/>
        </p:nvSpPr>
        <p:spPr>
          <a:xfrm>
            <a:off x="457200" y="228600"/>
            <a:ext cx="990600" cy="1066800"/>
          </a:xfrm>
          <a:prstGeom prst="flowChartProcess">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1</a:t>
            </a:r>
            <a:endParaRPr lang="en-US" sz="8000" b="1"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7200" b="1" dirty="0" smtClean="0"/>
              <a:t>Part 4 – </a:t>
            </a:r>
          </a:p>
          <a:p>
            <a:pPr algn="ctr">
              <a:buNone/>
            </a:pPr>
            <a:r>
              <a:rPr lang="en-US" sz="7200" b="1" dirty="0" smtClean="0"/>
              <a:t>Administrator</a:t>
            </a:r>
            <a:endParaRPr lang="en-US" sz="7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6600" dirty="0" smtClean="0">
                <a:solidFill>
                  <a:schemeClr val="tx1"/>
                </a:solidFill>
              </a:rPr>
              <a:t>Entities Continued</a:t>
            </a:r>
          </a:p>
        </p:txBody>
      </p:sp>
      <p:sp>
        <p:nvSpPr>
          <p:cNvPr id="3" name="Content Placeholder 2"/>
          <p:cNvSpPr>
            <a:spLocks noGrp="1"/>
          </p:cNvSpPr>
          <p:nvPr>
            <p:ph idx="1"/>
          </p:nvPr>
        </p:nvSpPr>
        <p:spPr/>
        <p:txBody>
          <a:bodyPr>
            <a:normAutofit/>
          </a:bodyPr>
          <a:lstStyle/>
          <a:p>
            <a:pPr lvl="3"/>
            <a:r>
              <a:rPr lang="en-US" sz="3200" dirty="0" smtClean="0"/>
              <a:t>Notification email to include both DCA &amp; TBA with amounts shown</a:t>
            </a:r>
          </a:p>
          <a:p>
            <a:pPr lvl="3"/>
            <a:r>
              <a:rPr lang="en-US" sz="3200" dirty="0" smtClean="0"/>
              <a:t>Ability to print/save receipts</a:t>
            </a:r>
          </a:p>
          <a:p>
            <a:pPr lvl="3"/>
            <a:r>
              <a:rPr lang="en-US" sz="3200" dirty="0" smtClean="0"/>
              <a:t>Create a verification function for QA agency’s audit of manufacturers</a:t>
            </a:r>
          </a:p>
          <a:p>
            <a:pPr lvl="3"/>
            <a:r>
              <a:rPr lang="en-US" sz="3200" dirty="0" smtClean="0"/>
              <a:t>Fix the 12 month extension </a:t>
            </a:r>
            <a:r>
              <a:rPr lang="en-US" sz="3200" dirty="0" smtClean="0"/>
              <a:t>glitch</a:t>
            </a:r>
            <a:endParaRPr lang="en-US"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772400" cy="914400"/>
          </a:xfrm>
        </p:spPr>
        <p:txBody>
          <a:bodyPr/>
          <a:lstStyle/>
          <a:p>
            <a:r>
              <a:rPr lang="en-US" sz="2400" dirty="0" smtClean="0"/>
              <a:t>Administrator checklist Example – Cert Method </a:t>
            </a:r>
            <a:br>
              <a:rPr lang="en-US" sz="2400" dirty="0" smtClean="0"/>
            </a:br>
            <a:r>
              <a:rPr lang="en-US" sz="2400" dirty="0" smtClean="0"/>
              <a:t>Will look different for other compliance methods</a:t>
            </a:r>
            <a:endParaRPr lang="en-US" sz="2400" dirty="0"/>
          </a:p>
        </p:txBody>
      </p:sp>
      <p:sp>
        <p:nvSpPr>
          <p:cNvPr id="3" name="Content Placeholder 2"/>
          <p:cNvSpPr>
            <a:spLocks noGrp="1"/>
          </p:cNvSpPr>
          <p:nvPr>
            <p:ph idx="1"/>
          </p:nvPr>
        </p:nvSpPr>
        <p:spPr>
          <a:xfrm>
            <a:off x="457200" y="1371600"/>
            <a:ext cx="8686800" cy="4983960"/>
          </a:xfrm>
        </p:spPr>
        <p:txBody>
          <a:bodyPr>
            <a:noAutofit/>
          </a:bodyPr>
          <a:lstStyle/>
          <a:p>
            <a:pPr>
              <a:buNone/>
            </a:pPr>
            <a:r>
              <a:rPr lang="en-US" sz="1100" b="1" dirty="0" smtClean="0"/>
              <a:t>REVIEW PROCEDURES BY PRODUCT APPROVAL SYSTEM </a:t>
            </a:r>
            <a:r>
              <a:rPr lang="en-US" sz="1100" b="1" dirty="0" smtClean="0"/>
              <a:t>ADMINISTRATOR.</a:t>
            </a:r>
          </a:p>
          <a:p>
            <a:pPr>
              <a:buNone/>
            </a:pPr>
            <a:r>
              <a:rPr lang="en-US" sz="1100" b="1" dirty="0" smtClean="0"/>
              <a:t>Certification </a:t>
            </a:r>
            <a:r>
              <a:rPr lang="en-US" sz="1100" b="1" dirty="0" smtClean="0"/>
              <a:t>Method.</a:t>
            </a:r>
          </a:p>
          <a:p>
            <a:pPr>
              <a:buFont typeface="Wingdings" pitchFamily="2" charset="2"/>
              <a:buChar char="q"/>
            </a:pPr>
            <a:r>
              <a:rPr lang="en-US" sz="1100" dirty="0" smtClean="0"/>
              <a:t>1. Verify that Certification Agency Certificate (CAC) is issued to the </a:t>
            </a:r>
            <a:r>
              <a:rPr lang="en-US" sz="1100" dirty="0" smtClean="0"/>
              <a:t>Product Manufacturer’s </a:t>
            </a:r>
            <a:r>
              <a:rPr lang="en-US" sz="1100" dirty="0" smtClean="0"/>
              <a:t>name on the application, for the product described on </a:t>
            </a:r>
            <a:r>
              <a:rPr lang="en-US" sz="1100" dirty="0" smtClean="0"/>
              <a:t>application and </a:t>
            </a:r>
            <a:r>
              <a:rPr lang="en-US" sz="1100" dirty="0" smtClean="0"/>
              <a:t>for the testing standards on application.</a:t>
            </a:r>
          </a:p>
          <a:p>
            <a:pPr>
              <a:buFont typeface="Wingdings" pitchFamily="2" charset="2"/>
              <a:buChar char="q"/>
            </a:pPr>
            <a:r>
              <a:rPr lang="en-US" sz="1100" dirty="0" smtClean="0"/>
              <a:t>2. Verify that testing standards on application are as adopted on the building </a:t>
            </a:r>
            <a:r>
              <a:rPr lang="en-US" sz="1100" dirty="0" smtClean="0"/>
              <a:t>code.  If </a:t>
            </a:r>
            <a:r>
              <a:rPr lang="en-US" sz="1100" dirty="0" smtClean="0"/>
              <a:t>not as adopted (year of standard) an equivalency of standards shall </a:t>
            </a:r>
            <a:r>
              <a:rPr lang="en-US" sz="1100" dirty="0" smtClean="0"/>
              <a:t>be uploaded </a:t>
            </a:r>
            <a:r>
              <a:rPr lang="en-US" sz="1100" dirty="0" smtClean="0"/>
              <a:t>on proper location of application.</a:t>
            </a:r>
          </a:p>
          <a:p>
            <a:pPr>
              <a:buFont typeface="Wingdings" pitchFamily="2" charset="2"/>
              <a:buChar char="q"/>
            </a:pPr>
            <a:r>
              <a:rPr lang="en-US" sz="1100" dirty="0" smtClean="0"/>
              <a:t>3. Verify that the application lists the proper category and subcategory of product.</a:t>
            </a:r>
          </a:p>
          <a:p>
            <a:pPr>
              <a:buFont typeface="Wingdings" pitchFamily="2" charset="2"/>
              <a:buChar char="q"/>
            </a:pPr>
            <a:r>
              <a:rPr lang="en-US" sz="1100" dirty="0" smtClean="0"/>
              <a:t>4. Verify that the testing standards on CAC and application are the building </a:t>
            </a:r>
            <a:r>
              <a:rPr lang="en-US" sz="1100" dirty="0" smtClean="0"/>
              <a:t>code required </a:t>
            </a:r>
            <a:r>
              <a:rPr lang="en-US" sz="1100" dirty="0" smtClean="0"/>
              <a:t>by the building code for this category/subcategory.</a:t>
            </a:r>
          </a:p>
          <a:p>
            <a:pPr>
              <a:buFont typeface="Wingdings" pitchFamily="2" charset="2"/>
              <a:buChar char="q"/>
            </a:pPr>
            <a:r>
              <a:rPr lang="en-US" sz="1100" dirty="0" smtClean="0"/>
              <a:t>5. Verify that limits of use on CAC are same as on application or that </a:t>
            </a:r>
            <a:r>
              <a:rPr lang="en-US" sz="1100" dirty="0" smtClean="0"/>
              <a:t>proper references </a:t>
            </a:r>
            <a:r>
              <a:rPr lang="en-US" sz="1100" dirty="0" smtClean="0"/>
              <a:t>are indicated to documents showing those limits of use.</a:t>
            </a:r>
          </a:p>
          <a:p>
            <a:pPr>
              <a:buFont typeface="Wingdings" pitchFamily="2" charset="2"/>
              <a:buChar char="q"/>
            </a:pPr>
            <a:r>
              <a:rPr lang="en-US" sz="1100" dirty="0" smtClean="0"/>
              <a:t>6. Verify that the product is properly described on application and as described </a:t>
            </a:r>
            <a:r>
              <a:rPr lang="en-US" sz="1100" dirty="0" smtClean="0"/>
              <a:t>on CAC</a:t>
            </a:r>
            <a:r>
              <a:rPr lang="en-US" sz="1100" dirty="0" smtClean="0"/>
              <a:t>.</a:t>
            </a:r>
          </a:p>
          <a:p>
            <a:pPr>
              <a:buFont typeface="Wingdings" pitchFamily="2" charset="2"/>
              <a:buChar char="q"/>
            </a:pPr>
            <a:r>
              <a:rPr lang="en-US" sz="1100" dirty="0" smtClean="0"/>
              <a:t>7. Verify that proper installation instructions are included and in accordance </a:t>
            </a:r>
            <a:r>
              <a:rPr lang="en-US" sz="1100" dirty="0" smtClean="0"/>
              <a:t>with Rule </a:t>
            </a:r>
            <a:r>
              <a:rPr lang="en-US" sz="1100" dirty="0" smtClean="0"/>
              <a:t>9B-72.070(5) FAC.</a:t>
            </a:r>
          </a:p>
          <a:p>
            <a:pPr>
              <a:buFont typeface="Wingdings" pitchFamily="2" charset="2"/>
              <a:buChar char="q"/>
            </a:pPr>
            <a:r>
              <a:rPr lang="en-US" sz="1100" dirty="0" smtClean="0"/>
              <a:t>8. Verify that installation instructions are as tested. If rational analysis </a:t>
            </a:r>
            <a:r>
              <a:rPr lang="en-US" sz="1100" dirty="0" smtClean="0"/>
              <a:t>was performed </a:t>
            </a:r>
            <a:r>
              <a:rPr lang="en-US" sz="1100" dirty="0" smtClean="0"/>
              <a:t>to develop installation instructions an evaluation report shall </a:t>
            </a:r>
            <a:r>
              <a:rPr lang="en-US" sz="1100" dirty="0" smtClean="0"/>
              <a:t>be required</a:t>
            </a:r>
            <a:r>
              <a:rPr lang="en-US" sz="1100" dirty="0" smtClean="0"/>
              <a:t>.</a:t>
            </a:r>
          </a:p>
          <a:p>
            <a:pPr>
              <a:buFont typeface="Wingdings" pitchFamily="2" charset="2"/>
              <a:buChar char="q"/>
            </a:pPr>
            <a:r>
              <a:rPr lang="en-US" sz="1100" dirty="0" smtClean="0"/>
              <a:t>9. Verify that structural components are properly specified. (Type, </a:t>
            </a:r>
            <a:r>
              <a:rPr lang="en-US" sz="1100" dirty="0" smtClean="0"/>
              <a:t>grade, properties</a:t>
            </a:r>
            <a:r>
              <a:rPr lang="en-US" sz="1100" dirty="0" smtClean="0"/>
              <a:t>, etc.)</a:t>
            </a:r>
          </a:p>
          <a:p>
            <a:pPr>
              <a:buFont typeface="Wingdings" pitchFamily="2" charset="2"/>
              <a:buChar char="q"/>
            </a:pPr>
            <a:r>
              <a:rPr lang="en-US" sz="1100" dirty="0" smtClean="0"/>
              <a:t>10. Verify that no rational analysis was used to develop the CAC. If </a:t>
            </a:r>
            <a:r>
              <a:rPr lang="en-US" sz="1100" dirty="0" smtClean="0"/>
              <a:t>used recommend </a:t>
            </a:r>
            <a:r>
              <a:rPr lang="en-US" sz="1100" dirty="0" smtClean="0"/>
              <a:t>to applicant to change method to evaluation report by FL PE.</a:t>
            </a:r>
          </a:p>
          <a:p>
            <a:pPr>
              <a:buFont typeface="Wingdings" pitchFamily="2" charset="2"/>
              <a:buChar char="q"/>
            </a:pPr>
            <a:r>
              <a:rPr lang="en-US" sz="1100" dirty="0" smtClean="0"/>
              <a:t>11. Verify that application was validated by an approved validation entity. </a:t>
            </a:r>
            <a:r>
              <a:rPr lang="en-US" sz="1100" dirty="0" smtClean="0"/>
              <a:t>If validation was done by a Florida licensed professional verify that proper validation </a:t>
            </a:r>
            <a:r>
              <a:rPr lang="en-US" sz="1100" dirty="0" smtClean="0"/>
              <a:t>checklist was submitted signed and sealed by </a:t>
            </a:r>
            <a:r>
              <a:rPr lang="en-US" sz="1100" dirty="0" err="1" smtClean="0"/>
              <a:t>validator</a:t>
            </a:r>
            <a:r>
              <a:rPr lang="en-US" sz="1100" dirty="0" smtClean="0"/>
              <a:t>.</a:t>
            </a:r>
          </a:p>
          <a:p>
            <a:pPr>
              <a:buFont typeface="Wingdings" pitchFamily="2" charset="2"/>
              <a:buChar char="q"/>
            </a:pPr>
            <a:r>
              <a:rPr lang="en-US" sz="1100" dirty="0" smtClean="0"/>
              <a:t>12. If installations instruction are done by a licensed professional not </a:t>
            </a:r>
            <a:r>
              <a:rPr lang="en-US" sz="1100" dirty="0" smtClean="0"/>
              <a:t>independent from </a:t>
            </a:r>
            <a:r>
              <a:rPr lang="en-US" sz="1100" dirty="0" smtClean="0"/>
              <a:t>manufacturer, that the application is validated by an independent </a:t>
            </a:r>
            <a:r>
              <a:rPr lang="en-US" sz="1100" dirty="0" err="1" smtClean="0"/>
              <a:t>validator</a:t>
            </a:r>
            <a:r>
              <a:rPr lang="en-US" sz="1100" dirty="0" smtClean="0"/>
              <a:t> that </a:t>
            </a:r>
            <a:r>
              <a:rPr lang="en-US" sz="1100" dirty="0" smtClean="0"/>
              <a:t>will perform a technical validation.</a:t>
            </a:r>
          </a:p>
          <a:p>
            <a:pPr>
              <a:buFont typeface="Wingdings" pitchFamily="2" charset="2"/>
              <a:buChar char="q"/>
            </a:pPr>
            <a:r>
              <a:rPr lang="en-US" sz="1100" dirty="0" smtClean="0"/>
              <a:t>13. Verify that proper QA Contract date is entered on application and that it </a:t>
            </a:r>
            <a:r>
              <a:rPr lang="en-US" sz="1100" dirty="0" smtClean="0"/>
              <a:t>is current</a:t>
            </a:r>
            <a:r>
              <a:rPr lang="en-US" sz="1100" dirty="0" smtClean="0"/>
              <a:t>.</a:t>
            </a:r>
          </a:p>
          <a:p>
            <a:pPr>
              <a:buFont typeface="Wingdings" pitchFamily="2" charset="2"/>
              <a:buChar char="q"/>
            </a:pPr>
            <a:r>
              <a:rPr lang="en-US" sz="1100" dirty="0" smtClean="0"/>
              <a:t>14. Send proper comments on deficiencies to applicant, or if complete </a:t>
            </a:r>
            <a:r>
              <a:rPr lang="en-US" sz="1100" dirty="0" smtClean="0"/>
              <a:t>indicate application </a:t>
            </a:r>
            <a:r>
              <a:rPr lang="en-US" sz="1100" dirty="0" smtClean="0"/>
              <a:t>has been reviewed and placed as “Pending FBC Approval”.</a:t>
            </a:r>
            <a:endParaRPr lang="en-US" sz="1100" dirty="0"/>
          </a:p>
        </p:txBody>
      </p:sp>
      <p:sp>
        <p:nvSpPr>
          <p:cNvPr id="4" name="Flowchart: Process 3"/>
          <p:cNvSpPr/>
          <p:nvPr/>
        </p:nvSpPr>
        <p:spPr>
          <a:xfrm>
            <a:off x="457200" y="228600"/>
            <a:ext cx="990600" cy="1066800"/>
          </a:xfrm>
          <a:prstGeom prst="flowChartProcess">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1</a:t>
            </a:r>
            <a:endParaRPr lang="en-US" sz="8000" b="1"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772400" cy="914400"/>
          </a:xfrm>
        </p:spPr>
        <p:txBody>
          <a:bodyPr/>
          <a:lstStyle/>
          <a:p>
            <a:pPr lvl="0"/>
            <a:r>
              <a:rPr lang="en-US" sz="3600" dirty="0" smtClean="0"/>
              <a:t>Needs More Information Box</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r>
              <a:rPr lang="en-US" sz="4000" dirty="0" smtClean="0"/>
              <a:t>Allows “</a:t>
            </a:r>
            <a:r>
              <a:rPr lang="en-US" sz="4000" i="1" dirty="0" smtClean="0"/>
              <a:t>back and forth” </a:t>
            </a:r>
            <a:r>
              <a:rPr lang="en-US" sz="4000" dirty="0" smtClean="0"/>
              <a:t>with administrator</a:t>
            </a:r>
          </a:p>
          <a:p>
            <a:r>
              <a:rPr lang="en-US" sz="4000" dirty="0" smtClean="0"/>
              <a:t>Handled in the application through administrator’s interface</a:t>
            </a:r>
          </a:p>
          <a:p>
            <a:r>
              <a:rPr lang="en-US" sz="4000" dirty="0" smtClean="0"/>
              <a:t>Similar in functionality to the Proposed Code Modification module </a:t>
            </a:r>
          </a:p>
          <a:p>
            <a:endParaRPr lang="en-US" sz="4000" dirty="0"/>
          </a:p>
        </p:txBody>
      </p:sp>
      <p:sp>
        <p:nvSpPr>
          <p:cNvPr id="4" name="Flowchart: Process 3"/>
          <p:cNvSpPr/>
          <p:nvPr/>
        </p:nvSpPr>
        <p:spPr>
          <a:xfrm>
            <a:off x="533400" y="304800"/>
            <a:ext cx="990600" cy="1066800"/>
          </a:xfrm>
          <a:prstGeom prst="flowChartProcess">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atin typeface="+mj-lt"/>
              </a:rPr>
              <a:t>2</a:t>
            </a:r>
            <a:endParaRPr lang="en-US" sz="8000" b="1" dirty="0">
              <a:latin typeface="+mj-lt"/>
            </a:endParaRPr>
          </a:p>
        </p:txBody>
      </p:sp>
      <p:sp>
        <p:nvSpPr>
          <p:cNvPr id="5" name="Title 1"/>
          <p:cNvSpPr txBox="1">
            <a:spLocks/>
          </p:cNvSpPr>
          <p:nvPr/>
        </p:nvSpPr>
        <p:spPr>
          <a:xfrm>
            <a:off x="1447800" y="381000"/>
            <a:ext cx="77724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txBox="1">
            <a:spLocks noGrp="1"/>
          </p:cNvSpPr>
          <p:nvPr>
            <p:ph idx="1"/>
          </p:nvPr>
        </p:nvSpPr>
        <p:spPr>
          <a:xfrm>
            <a:off x="914400" y="1783560"/>
            <a:ext cx="7772400" cy="3046988"/>
          </a:xfrm>
          <a:prstGeom prst="rect">
            <a:avLst/>
          </a:prstGeom>
          <a:noFill/>
        </p:spPr>
        <p:txBody>
          <a:bodyPr wrap="square" rtlCol="0">
            <a:spAutoFit/>
          </a:bodyPr>
          <a:lstStyle/>
          <a:p>
            <a:pPr algn="ctr">
              <a:buNone/>
            </a:pPr>
            <a:r>
              <a:rPr lang="en-US" sz="9600" b="1" dirty="0" smtClean="0">
                <a:effectLst>
                  <a:outerShdw blurRad="38100" dist="38100" dir="2700000" algn="tl">
                    <a:srgbClr val="000000">
                      <a:alpha val="43137"/>
                    </a:srgbClr>
                  </a:outerShdw>
                </a:effectLst>
              </a:rPr>
              <a:t>Part </a:t>
            </a:r>
            <a:r>
              <a:rPr lang="en-US" sz="9600" b="1" dirty="0" smtClean="0">
                <a:effectLst>
                  <a:outerShdw blurRad="38100" dist="38100" dir="2700000" algn="tl">
                    <a:srgbClr val="000000">
                      <a:alpha val="43137"/>
                    </a:srgbClr>
                  </a:outerShdw>
                </a:effectLst>
              </a:rPr>
              <a:t>5: Development</a:t>
            </a:r>
            <a:endParaRPr lang="en-US" sz="9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772400" cy="914400"/>
          </a:xfrm>
        </p:spPr>
        <p:txBody>
          <a:bodyPr>
            <a:normAutofit/>
          </a:bodyPr>
          <a:lstStyle/>
          <a:p>
            <a:r>
              <a:rPr lang="en-US" sz="4800" b="1" dirty="0" smtClean="0">
                <a:effectLst>
                  <a:outerShdw blurRad="38100" dist="38100" dir="2700000" algn="tl">
                    <a:srgbClr val="000000">
                      <a:alpha val="43137"/>
                    </a:srgbClr>
                  </a:outerShdw>
                </a:effectLst>
              </a:rPr>
              <a:t>Field Testing</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3505200"/>
            <a:ext cx="9067800" cy="5257800"/>
          </a:xfrm>
        </p:spPr>
        <p:txBody>
          <a:bodyPr>
            <a:normAutofit/>
          </a:bodyPr>
          <a:lstStyle/>
          <a:p>
            <a:pPr>
              <a:buNone/>
            </a:pPr>
            <a:endParaRPr lang="en-US" dirty="0" smtClean="0"/>
          </a:p>
          <a:p>
            <a:pPr lvl="1"/>
            <a:endParaRPr lang="en-US" dirty="0" smtClean="0"/>
          </a:p>
          <a:p>
            <a:endParaRPr lang="en-US" dirty="0"/>
          </a:p>
        </p:txBody>
      </p:sp>
      <p:pic>
        <p:nvPicPr>
          <p:cNvPr id="74754" name="Picture 2" descr="http://faroutshirts.com/images/geekBinary-preview-1.png"/>
          <p:cNvPicPr>
            <a:picLocks noChangeAspect="1" noChangeArrowheads="1"/>
          </p:cNvPicPr>
          <p:nvPr/>
        </p:nvPicPr>
        <p:blipFill>
          <a:blip r:embed="rId2" cstate="print"/>
          <a:srcRect/>
          <a:stretch>
            <a:fillRect/>
          </a:stretch>
        </p:blipFill>
        <p:spPr bwMode="auto">
          <a:xfrm>
            <a:off x="6172200" y="-685800"/>
            <a:ext cx="4000500" cy="3695701"/>
          </a:xfrm>
          <a:prstGeom prst="ellipse">
            <a:avLst/>
          </a:prstGeom>
          <a:ln>
            <a:noFill/>
          </a:ln>
          <a:effectLst>
            <a:softEdge rad="112500"/>
          </a:effectLst>
        </p:spPr>
      </p:pic>
      <p:sp>
        <p:nvSpPr>
          <p:cNvPr id="6" name="Rectangle 5"/>
          <p:cNvSpPr/>
          <p:nvPr/>
        </p:nvSpPr>
        <p:spPr>
          <a:xfrm>
            <a:off x="609600" y="2971800"/>
            <a:ext cx="8458200" cy="3539430"/>
          </a:xfrm>
          <a:prstGeom prst="rect">
            <a:avLst/>
          </a:prstGeom>
        </p:spPr>
        <p:txBody>
          <a:bodyPr wrap="square">
            <a:spAutoFit/>
          </a:bodyPr>
          <a:lstStyle/>
          <a:p>
            <a:pPr lvl="2"/>
            <a:endParaRPr lang="en-US" sz="2800" dirty="0" smtClean="0"/>
          </a:p>
          <a:p>
            <a:pPr lvl="1">
              <a:buFont typeface="Arial" pitchFamily="34" charset="0"/>
              <a:buChar char="•"/>
            </a:pPr>
            <a:r>
              <a:rPr lang="en-US" sz="2800" dirty="0" smtClean="0"/>
              <a:t> Create </a:t>
            </a:r>
            <a:r>
              <a:rPr lang="en-US" sz="2800" dirty="0" smtClean="0"/>
              <a:t>an Entity control group </a:t>
            </a:r>
          </a:p>
          <a:p>
            <a:pPr lvl="2">
              <a:buFont typeface="Arial" pitchFamily="34" charset="0"/>
              <a:buChar char="•"/>
            </a:pPr>
            <a:r>
              <a:rPr lang="en-US" sz="2800" dirty="0" smtClean="0"/>
              <a:t>Test </a:t>
            </a:r>
            <a:r>
              <a:rPr lang="en-US" sz="2800" dirty="0" smtClean="0"/>
              <a:t>functionality of New, Renew, &amp; Revision </a:t>
            </a:r>
            <a:r>
              <a:rPr lang="en-US" sz="2800" dirty="0" smtClean="0"/>
              <a:t>upgrades</a:t>
            </a:r>
          </a:p>
          <a:p>
            <a:pPr lvl="2">
              <a:buFont typeface="Arial" pitchFamily="34" charset="0"/>
              <a:buChar char="•"/>
            </a:pPr>
            <a:r>
              <a:rPr lang="en-US" sz="2800" dirty="0" smtClean="0"/>
              <a:t>Test </a:t>
            </a:r>
            <a:r>
              <a:rPr lang="en-US" sz="2800" dirty="0" smtClean="0"/>
              <a:t>functionality of Communications </a:t>
            </a:r>
            <a:r>
              <a:rPr lang="en-US" sz="2800" dirty="0" smtClean="0"/>
              <a:t>upgrades</a:t>
            </a:r>
          </a:p>
          <a:p>
            <a:pPr lvl="1">
              <a:buFont typeface="Arial" pitchFamily="34" charset="0"/>
              <a:buChar char="•"/>
            </a:pPr>
            <a:r>
              <a:rPr lang="en-US" sz="2800" dirty="0" smtClean="0"/>
              <a:t>Create </a:t>
            </a:r>
            <a:r>
              <a:rPr lang="en-US" sz="2800" dirty="0" smtClean="0"/>
              <a:t>a Manufacturer control group</a:t>
            </a:r>
          </a:p>
          <a:p>
            <a:pPr lvl="2"/>
            <a:r>
              <a:rPr lang="en-US" sz="2800" dirty="0" smtClean="0"/>
              <a:t>Test functionality of QA contract audit uploads</a:t>
            </a:r>
          </a:p>
          <a:p>
            <a:pPr lvl="2"/>
            <a:r>
              <a:rPr lang="en-US" sz="2800" dirty="0" smtClean="0"/>
              <a:t>Test functionality of communications upgrades</a:t>
            </a:r>
          </a:p>
        </p:txBody>
      </p:sp>
      <p:sp>
        <p:nvSpPr>
          <p:cNvPr id="7" name="Content Placeholder 2"/>
          <p:cNvSpPr txBox="1">
            <a:spLocks/>
          </p:cNvSpPr>
          <p:nvPr/>
        </p:nvSpPr>
        <p:spPr>
          <a:xfrm>
            <a:off x="533400" y="2743200"/>
            <a:ext cx="9067800" cy="52578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smtClean="0">
              <a:ln>
                <a:noFill/>
              </a:ln>
              <a:solidFill>
                <a:schemeClr val="tx1"/>
              </a:solidFill>
              <a:effectLst/>
              <a:uLnTx/>
              <a:uFillTx/>
              <a:latin typeface="+mn-lt"/>
              <a:ea typeface="+mn-ea"/>
              <a:cs typeface="+mn-cs"/>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533400" y="990600"/>
            <a:ext cx="7162800" cy="1815882"/>
          </a:xfrm>
          <a:prstGeom prst="rect">
            <a:avLst/>
          </a:prstGeom>
          <a:noFill/>
        </p:spPr>
        <p:txBody>
          <a:bodyPr wrap="square" rtlCol="0">
            <a:spAutoFit/>
          </a:bodyPr>
          <a:lstStyle/>
          <a:p>
            <a:r>
              <a:rPr lang="en-US" sz="4000" b="1" dirty="0" smtClean="0">
                <a:solidFill>
                  <a:schemeClr val="accent6">
                    <a:lumMod val="40000"/>
                    <a:lumOff val="60000"/>
                  </a:schemeClr>
                </a:solidFill>
                <a:latin typeface="+mj-lt"/>
              </a:rPr>
              <a:t>Stakeholder meetings</a:t>
            </a:r>
          </a:p>
          <a:p>
            <a:pPr>
              <a:buFont typeface="Arial" pitchFamily="34" charset="0"/>
              <a:buChar char="•"/>
            </a:pPr>
            <a:r>
              <a:rPr lang="en-US" sz="2400" dirty="0" smtClean="0"/>
              <a:t>To address specific areas of concern</a:t>
            </a:r>
          </a:p>
          <a:p>
            <a:pPr>
              <a:buFont typeface="Arial" pitchFamily="34" charset="0"/>
              <a:buChar char="•"/>
            </a:pPr>
            <a:r>
              <a:rPr lang="en-US" sz="2400" dirty="0" smtClean="0"/>
              <a:t>Can be conducted by webinar</a:t>
            </a:r>
          </a:p>
          <a:p>
            <a:pPr>
              <a:buFont typeface="Arial" pitchFamily="34" charset="0"/>
              <a:buChar char="•"/>
            </a:pPr>
            <a:r>
              <a:rPr lang="en-US" sz="2400" dirty="0" smtClean="0"/>
              <a:t>Meetings TBD</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6000" dirty="0" smtClean="0"/>
              <a:t>Thank you</a:t>
            </a:r>
          </a:p>
          <a:p>
            <a:r>
              <a:rPr lang="en-US" dirty="0" smtClean="0"/>
              <a:t>If you have any questions please contact our offices at 850-4870-1824</a:t>
            </a:r>
            <a:endParaRPr lang="en-US" dirty="0"/>
          </a:p>
        </p:txBody>
      </p:sp>
      <p:sp>
        <p:nvSpPr>
          <p:cNvPr id="4" name="Action Button: Help 3">
            <a:hlinkClick r:id="" action="ppaction://noaction" highlightClick="1"/>
          </p:cNvPr>
          <p:cNvSpPr/>
          <p:nvPr/>
        </p:nvSpPr>
        <p:spPr>
          <a:xfrm>
            <a:off x="2133600" y="3886200"/>
            <a:ext cx="4648200" cy="2743200"/>
          </a:xfrm>
          <a:prstGeom prst="actionButtonHelp">
            <a:avLst/>
          </a:prstGeom>
          <a:solidFill>
            <a:schemeClr val="tx1"/>
          </a:solidFill>
          <a:ln w="762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257800"/>
          </a:xfrm>
        </p:spPr>
        <p:txBody>
          <a:bodyPr>
            <a:normAutofit lnSpcReduction="10000"/>
          </a:bodyPr>
          <a:lstStyle/>
          <a:p>
            <a:pPr lvl="1"/>
            <a:endParaRPr lang="en-US" dirty="0" smtClean="0"/>
          </a:p>
          <a:p>
            <a:pPr lvl="2">
              <a:buNone/>
            </a:pPr>
            <a:r>
              <a:rPr lang="en-US" sz="6000" dirty="0" smtClean="0"/>
              <a:t>3. Manufacturers</a:t>
            </a:r>
            <a:endParaRPr lang="en-US" sz="6000" dirty="0" smtClean="0"/>
          </a:p>
          <a:p>
            <a:pPr lvl="3"/>
            <a:r>
              <a:rPr lang="en-US" sz="3200" dirty="0" smtClean="0"/>
              <a:t>Emails</a:t>
            </a:r>
            <a:r>
              <a:rPr lang="en-US" sz="3200" dirty="0" smtClean="0"/>
              <a:t>: Keeping track of receipts, add a comprehensive inbox</a:t>
            </a:r>
          </a:p>
          <a:p>
            <a:pPr lvl="3"/>
            <a:r>
              <a:rPr lang="en-US" sz="3200" dirty="0" smtClean="0"/>
              <a:t>Add a “notes” box for DCA access only</a:t>
            </a:r>
          </a:p>
          <a:p>
            <a:pPr lvl="3"/>
            <a:r>
              <a:rPr lang="en-US" sz="3200" dirty="0" smtClean="0"/>
              <a:t>Maintain history information through the inbox</a:t>
            </a:r>
          </a:p>
          <a:p>
            <a:pPr lvl="3"/>
            <a:r>
              <a:rPr lang="en-US" sz="3200" dirty="0" smtClean="0"/>
              <a:t>Allow for upload of QA audit, QA Contract, &amp; Validation Checklist</a:t>
            </a:r>
          </a:p>
          <a:p>
            <a:pPr lvl="3">
              <a:buNone/>
            </a:pPr>
            <a:endParaRPr lang="en-US" dirty="0" smtClean="0"/>
          </a:p>
          <a:p>
            <a:pPr lvl="3"/>
            <a:endParaRPr lang="en-US" dirty="0" smtClean="0"/>
          </a:p>
          <a:p>
            <a:pPr lvl="3"/>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5400" dirty="0" smtClean="0"/>
              <a:t>4. Administrator</a:t>
            </a:r>
          </a:p>
          <a:p>
            <a:pPr marL="411480" lvl="3" indent="-342900">
              <a:spcBef>
                <a:spcPts val="700"/>
              </a:spcBef>
              <a:buClr>
                <a:schemeClr val="tx2"/>
              </a:buClr>
              <a:buSzPct val="95000"/>
              <a:buFont typeface="Wingdings"/>
              <a:buChar char=""/>
            </a:pPr>
            <a:r>
              <a:rPr lang="en-US" sz="3200" dirty="0" smtClean="0"/>
              <a:t>Establish Standard Procedures for reviewing applications by the Administrator (TB&amp;A</a:t>
            </a:r>
            <a:r>
              <a:rPr lang="en-US" sz="3200" dirty="0" smtClean="0"/>
              <a:t>)</a:t>
            </a:r>
          </a:p>
          <a:p>
            <a:pPr marL="411480" lvl="3" indent="-342900">
              <a:spcBef>
                <a:spcPts val="700"/>
              </a:spcBef>
              <a:buClr>
                <a:schemeClr val="tx2"/>
              </a:buClr>
              <a:buSzPct val="95000"/>
              <a:buFont typeface="Wingdings"/>
              <a:buChar char=""/>
            </a:pPr>
            <a:r>
              <a:rPr lang="en-US" sz="3200" dirty="0" smtClean="0"/>
              <a:t>Need more information box </a:t>
            </a:r>
            <a:endParaRPr lang="en-US" sz="32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600" dirty="0" smtClean="0"/>
              <a:t>5. Development</a:t>
            </a:r>
          </a:p>
          <a:p>
            <a:pPr lvl="1"/>
            <a:r>
              <a:rPr lang="en-US" sz="6200" dirty="0" smtClean="0"/>
              <a:t>Stakeholders</a:t>
            </a:r>
          </a:p>
          <a:p>
            <a:pPr lvl="1"/>
            <a:r>
              <a:rPr lang="en-US" sz="6200" dirty="0" smtClean="0"/>
              <a:t>Trials</a:t>
            </a:r>
            <a:endParaRPr lang="en-US" sz="6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304800" y="1143000"/>
            <a:ext cx="8534400" cy="4983163"/>
          </a:xfrm>
        </p:spPr>
        <p:txBody>
          <a:bodyPr>
            <a:normAutofit/>
          </a:bodyPr>
          <a:lstStyle/>
          <a:p>
            <a:pPr algn="ctr">
              <a:buNone/>
            </a:pPr>
            <a:r>
              <a:rPr lang="en-US" sz="8500" b="1" dirty="0" smtClean="0"/>
              <a:t>Part I:</a:t>
            </a:r>
          </a:p>
          <a:p>
            <a:pPr algn="ctr">
              <a:buNone/>
            </a:pPr>
            <a:r>
              <a:rPr lang="en-US" sz="9500" dirty="0" smtClean="0"/>
              <a:t>Homepage Menu Options</a:t>
            </a:r>
            <a:endParaRPr lang="en-US" sz="9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415468"/>
            <a:ext cx="7772400" cy="1470025"/>
          </a:xfrm>
        </p:spPr>
        <p:txBody>
          <a:bodyPr/>
          <a:lstStyle/>
          <a:p>
            <a:endParaRPr lang="en-US" dirty="0"/>
          </a:p>
        </p:txBody>
      </p:sp>
      <p:sp>
        <p:nvSpPr>
          <p:cNvPr id="3" name="Subtitle 2"/>
          <p:cNvSpPr>
            <a:spLocks noGrp="1"/>
          </p:cNvSpPr>
          <p:nvPr>
            <p:ph type="subTitle" idx="1"/>
          </p:nvPr>
        </p:nvSpPr>
        <p:spPr>
          <a:xfrm>
            <a:off x="1371600" y="5638800"/>
            <a:ext cx="6400800" cy="1752600"/>
          </a:xfrm>
        </p:spPr>
        <p:txBody>
          <a:bodyPr/>
          <a:lstStyle/>
          <a:p>
            <a:endParaRPr lang="en-US"/>
          </a:p>
        </p:txBody>
      </p:sp>
      <p:pic>
        <p:nvPicPr>
          <p:cNvPr id="1028" name="Picture 4"/>
          <p:cNvPicPr>
            <a:picLocks noChangeAspect="1" noChangeArrowheads="1"/>
          </p:cNvPicPr>
          <p:nvPr/>
        </p:nvPicPr>
        <p:blipFill>
          <a:blip r:embed="rId2" cstate="print">
            <a:duotone>
              <a:prstClr val="black"/>
              <a:srgbClr val="D9C3A5">
                <a:tint val="50000"/>
                <a:satMod val="180000"/>
              </a:srgbClr>
            </a:duotone>
          </a:blip>
          <a:srcRect r="350" b="1322"/>
          <a:stretch>
            <a:fillRect/>
          </a:stretch>
        </p:blipFill>
        <p:spPr bwMode="auto">
          <a:xfrm>
            <a:off x="609600" y="2656643"/>
            <a:ext cx="3796683" cy="3058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3" cstate="print"/>
          <a:srcRect b="17331"/>
          <a:stretch>
            <a:fillRect/>
          </a:stretch>
        </p:blipFill>
        <p:spPr bwMode="auto">
          <a:xfrm>
            <a:off x="4800600" y="2656643"/>
            <a:ext cx="3931543"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371600" y="1589843"/>
            <a:ext cx="2514600" cy="1323439"/>
          </a:xfrm>
          <a:prstGeom prst="rect">
            <a:avLst/>
          </a:prstGeom>
          <a:noFill/>
        </p:spPr>
        <p:txBody>
          <a:bodyPr wrap="square" rtlCol="0">
            <a:spAutoFit/>
          </a:bodyPr>
          <a:lstStyle/>
          <a:p>
            <a:r>
              <a:rPr lang="en-US" sz="8000" dirty="0" smtClean="0"/>
              <a:t>Old </a:t>
            </a:r>
            <a:endParaRPr lang="en-US" sz="8000" dirty="0"/>
          </a:p>
        </p:txBody>
      </p:sp>
      <p:sp>
        <p:nvSpPr>
          <p:cNvPr id="9" name="TextBox 8"/>
          <p:cNvSpPr txBox="1"/>
          <p:nvPr/>
        </p:nvSpPr>
        <p:spPr>
          <a:xfrm>
            <a:off x="5029200" y="1513643"/>
            <a:ext cx="2514600" cy="1323439"/>
          </a:xfrm>
          <a:prstGeom prst="rect">
            <a:avLst/>
          </a:prstGeom>
          <a:noFill/>
        </p:spPr>
        <p:txBody>
          <a:bodyPr wrap="square" rtlCol="0">
            <a:spAutoFit/>
          </a:bodyPr>
          <a:lstStyle/>
          <a:p>
            <a:r>
              <a:rPr lang="en-US" sz="8000" dirty="0" smtClean="0"/>
              <a:t>New</a:t>
            </a:r>
            <a:endParaRPr lang="en-US" sz="8000" dirty="0"/>
          </a:p>
        </p:txBody>
      </p:sp>
      <p:sp>
        <p:nvSpPr>
          <p:cNvPr id="11" name="Oval 10"/>
          <p:cNvSpPr/>
          <p:nvPr/>
        </p:nvSpPr>
        <p:spPr>
          <a:xfrm>
            <a:off x="4724400" y="5247443"/>
            <a:ext cx="4038600" cy="304800"/>
          </a:xfrm>
          <a:prstGeom prst="ellipse">
            <a:avLst/>
          </a:prstGeom>
          <a:noFill/>
          <a:ln w="76200">
            <a:solidFill>
              <a:srgbClr val="5FE8D6">
                <a:alpha val="1176"/>
              </a:srgb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381000"/>
            <a:ext cx="4572000" cy="1077218"/>
          </a:xfrm>
          <a:prstGeom prst="rect">
            <a:avLst/>
          </a:prstGeom>
        </p:spPr>
        <p:txBody>
          <a:bodyPr>
            <a:spAutoFit/>
          </a:bodyPr>
          <a:lstStyle/>
          <a:p>
            <a:pPr algn="ctr"/>
            <a:r>
              <a:rPr lang="en-US" sz="3200" dirty="0" smtClean="0">
                <a:solidFill>
                  <a:schemeClr val="accent4">
                    <a:lumMod val="20000"/>
                    <a:lumOff val="80000"/>
                  </a:schemeClr>
                </a:solidFill>
              </a:rPr>
              <a:t>Streamline homepage – no loss in functionality</a:t>
            </a:r>
            <a:endParaRPr lang="en-US" sz="32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4031</TotalTime>
  <Words>1626</Words>
  <Application>Microsoft Office PowerPoint</Application>
  <PresentationFormat>On-screen Show (4:3)</PresentationFormat>
  <Paragraphs>271</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Metro</vt:lpstr>
      <vt:lpstr>BCIS Product Approval Enhancements 2011</vt:lpstr>
      <vt:lpstr>Proposed Improvements</vt:lpstr>
      <vt:lpstr>Slide 3</vt:lpstr>
      <vt:lpstr>Entities Continued</vt:lpstr>
      <vt:lpstr>Slide 5</vt:lpstr>
      <vt:lpstr>Slide 6</vt:lpstr>
      <vt:lpstr>Slide 7</vt:lpstr>
      <vt:lpstr>Slide 8</vt:lpstr>
      <vt:lpstr>Slide 9</vt:lpstr>
      <vt:lpstr>Slide 10</vt:lpstr>
      <vt:lpstr>Slide 11</vt:lpstr>
      <vt:lpstr>Accreditation Entities – ability to upload proof of compliance   </vt:lpstr>
      <vt:lpstr>Quality Assurance Entities: QA verification</vt:lpstr>
      <vt:lpstr>Quality Assurance Entities: QA verification -Continued</vt:lpstr>
      <vt:lpstr>Entity Status Consistency</vt:lpstr>
      <vt:lpstr>Entity Status Consistency - Continued</vt:lpstr>
      <vt:lpstr>Old Entities Screen</vt:lpstr>
      <vt:lpstr>New Screen for Entities</vt:lpstr>
      <vt:lpstr>Rule 9N-3 Update</vt:lpstr>
      <vt:lpstr>New Button</vt:lpstr>
      <vt:lpstr>New Button - Page</vt:lpstr>
      <vt:lpstr>Renewal button</vt:lpstr>
      <vt:lpstr>Entity renewal - Page</vt:lpstr>
      <vt:lpstr>Entity Renewal Bug-fixes</vt:lpstr>
      <vt:lpstr>Revision button</vt:lpstr>
      <vt:lpstr>Revision</vt:lpstr>
      <vt:lpstr>Maintenance button</vt:lpstr>
      <vt:lpstr>“Maintenance” button - Page</vt:lpstr>
      <vt:lpstr>Slide 29</vt:lpstr>
      <vt:lpstr>Slide 30</vt:lpstr>
      <vt:lpstr>Slide 31</vt:lpstr>
      <vt:lpstr>Slide 32</vt:lpstr>
      <vt:lpstr>“What do you want to do next”</vt:lpstr>
      <vt:lpstr>New Screen for Manufacturers General Users</vt:lpstr>
      <vt:lpstr>Slide 35</vt:lpstr>
      <vt:lpstr>Slide 36</vt:lpstr>
      <vt:lpstr>Slide 37</vt:lpstr>
      <vt:lpstr>Quality Assurance Contract proof upload</vt:lpstr>
      <vt:lpstr>Slide 39</vt:lpstr>
      <vt:lpstr>Administrator checklist Example – Cert Method  Will look different for other compliance methods</vt:lpstr>
      <vt:lpstr>Needs More Information Box </vt:lpstr>
      <vt:lpstr>Slide 42</vt:lpstr>
      <vt:lpstr>Field Testing</vt:lpstr>
      <vt:lpstr>Slide 44</vt:lpstr>
    </vt:vector>
  </TitlesOfParts>
  <Company>DCA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JoeBi</dc:creator>
  <cp:lastModifiedBy>JoeBi</cp:lastModifiedBy>
  <cp:revision>352</cp:revision>
  <dcterms:created xsi:type="dcterms:W3CDTF">2011-02-18T18:41:06Z</dcterms:created>
  <dcterms:modified xsi:type="dcterms:W3CDTF">2011-03-18T18:44:04Z</dcterms:modified>
</cp:coreProperties>
</file>