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1" r:id="rId5"/>
    <p:sldId id="258" r:id="rId6"/>
    <p:sldId id="270" r:id="rId7"/>
    <p:sldId id="271" r:id="rId8"/>
    <p:sldId id="272" r:id="rId9"/>
    <p:sldId id="260" r:id="rId10"/>
    <p:sldId id="263" r:id="rId11"/>
    <p:sldId id="259" r:id="rId12"/>
    <p:sldId id="265" r:id="rId13"/>
    <p:sldId id="264" r:id="rId14"/>
    <p:sldId id="267" r:id="rId15"/>
    <p:sldId id="266"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425CC0-86C7-4625-93F4-1C4EA36E330B}"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383B5B-A17B-44BF-AFD0-9783C1D02C02}" type="slidenum">
              <a:rPr lang="en-US" smtClean="0"/>
              <a:t>‹#›</a:t>
            </a:fld>
            <a:endParaRPr lang="en-US" dirty="0"/>
          </a:p>
        </p:txBody>
      </p:sp>
    </p:spTree>
    <p:extLst>
      <p:ext uri="{BB962C8B-B14F-4D97-AF65-F5344CB8AC3E}">
        <p14:creationId xmlns:p14="http://schemas.microsoft.com/office/powerpoint/2010/main" val="90049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25CC0-86C7-4625-93F4-1C4EA36E330B}"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383B5B-A17B-44BF-AFD0-9783C1D02C02}" type="slidenum">
              <a:rPr lang="en-US" smtClean="0"/>
              <a:t>‹#›</a:t>
            </a:fld>
            <a:endParaRPr lang="en-US" dirty="0"/>
          </a:p>
        </p:txBody>
      </p:sp>
    </p:spTree>
    <p:extLst>
      <p:ext uri="{BB962C8B-B14F-4D97-AF65-F5344CB8AC3E}">
        <p14:creationId xmlns:p14="http://schemas.microsoft.com/office/powerpoint/2010/main" val="319282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25CC0-86C7-4625-93F4-1C4EA36E330B}"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383B5B-A17B-44BF-AFD0-9783C1D02C02}" type="slidenum">
              <a:rPr lang="en-US" smtClean="0"/>
              <a:t>‹#›</a:t>
            </a:fld>
            <a:endParaRPr lang="en-US" dirty="0"/>
          </a:p>
        </p:txBody>
      </p:sp>
    </p:spTree>
    <p:extLst>
      <p:ext uri="{BB962C8B-B14F-4D97-AF65-F5344CB8AC3E}">
        <p14:creationId xmlns:p14="http://schemas.microsoft.com/office/powerpoint/2010/main" val="338622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25CC0-86C7-4625-93F4-1C4EA36E330B}"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383B5B-A17B-44BF-AFD0-9783C1D02C02}" type="slidenum">
              <a:rPr lang="en-US" smtClean="0"/>
              <a:t>‹#›</a:t>
            </a:fld>
            <a:endParaRPr lang="en-US" dirty="0"/>
          </a:p>
        </p:txBody>
      </p:sp>
    </p:spTree>
    <p:extLst>
      <p:ext uri="{BB962C8B-B14F-4D97-AF65-F5344CB8AC3E}">
        <p14:creationId xmlns:p14="http://schemas.microsoft.com/office/powerpoint/2010/main" val="208175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25CC0-86C7-4625-93F4-1C4EA36E330B}"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383B5B-A17B-44BF-AFD0-9783C1D02C02}" type="slidenum">
              <a:rPr lang="en-US" smtClean="0"/>
              <a:t>‹#›</a:t>
            </a:fld>
            <a:endParaRPr lang="en-US" dirty="0"/>
          </a:p>
        </p:txBody>
      </p:sp>
    </p:spTree>
    <p:extLst>
      <p:ext uri="{BB962C8B-B14F-4D97-AF65-F5344CB8AC3E}">
        <p14:creationId xmlns:p14="http://schemas.microsoft.com/office/powerpoint/2010/main" val="388513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425CC0-86C7-4625-93F4-1C4EA36E330B}"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383B5B-A17B-44BF-AFD0-9783C1D02C02}" type="slidenum">
              <a:rPr lang="en-US" smtClean="0"/>
              <a:t>‹#›</a:t>
            </a:fld>
            <a:endParaRPr lang="en-US" dirty="0"/>
          </a:p>
        </p:txBody>
      </p:sp>
    </p:spTree>
    <p:extLst>
      <p:ext uri="{BB962C8B-B14F-4D97-AF65-F5344CB8AC3E}">
        <p14:creationId xmlns:p14="http://schemas.microsoft.com/office/powerpoint/2010/main" val="376764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425CC0-86C7-4625-93F4-1C4EA36E330B}" type="datetimeFigureOut">
              <a:rPr lang="en-US" smtClean="0"/>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383B5B-A17B-44BF-AFD0-9783C1D02C02}" type="slidenum">
              <a:rPr lang="en-US" smtClean="0"/>
              <a:t>‹#›</a:t>
            </a:fld>
            <a:endParaRPr lang="en-US" dirty="0"/>
          </a:p>
        </p:txBody>
      </p:sp>
    </p:spTree>
    <p:extLst>
      <p:ext uri="{BB962C8B-B14F-4D97-AF65-F5344CB8AC3E}">
        <p14:creationId xmlns:p14="http://schemas.microsoft.com/office/powerpoint/2010/main" val="240762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425CC0-86C7-4625-93F4-1C4EA36E330B}" type="datetimeFigureOut">
              <a:rPr lang="en-US" smtClean="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383B5B-A17B-44BF-AFD0-9783C1D02C02}" type="slidenum">
              <a:rPr lang="en-US" smtClean="0"/>
              <a:t>‹#›</a:t>
            </a:fld>
            <a:endParaRPr lang="en-US" dirty="0"/>
          </a:p>
        </p:txBody>
      </p:sp>
    </p:spTree>
    <p:extLst>
      <p:ext uri="{BB962C8B-B14F-4D97-AF65-F5344CB8AC3E}">
        <p14:creationId xmlns:p14="http://schemas.microsoft.com/office/powerpoint/2010/main" val="367930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25CC0-86C7-4625-93F4-1C4EA36E330B}" type="datetimeFigureOut">
              <a:rPr lang="en-US" smtClean="0"/>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383B5B-A17B-44BF-AFD0-9783C1D02C02}" type="slidenum">
              <a:rPr lang="en-US" smtClean="0"/>
              <a:t>‹#›</a:t>
            </a:fld>
            <a:endParaRPr lang="en-US" dirty="0"/>
          </a:p>
        </p:txBody>
      </p:sp>
    </p:spTree>
    <p:extLst>
      <p:ext uri="{BB962C8B-B14F-4D97-AF65-F5344CB8AC3E}">
        <p14:creationId xmlns:p14="http://schemas.microsoft.com/office/powerpoint/2010/main" val="100850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25CC0-86C7-4625-93F4-1C4EA36E330B}"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383B5B-A17B-44BF-AFD0-9783C1D02C02}" type="slidenum">
              <a:rPr lang="en-US" smtClean="0"/>
              <a:t>‹#›</a:t>
            </a:fld>
            <a:endParaRPr lang="en-US" dirty="0"/>
          </a:p>
        </p:txBody>
      </p:sp>
    </p:spTree>
    <p:extLst>
      <p:ext uri="{BB962C8B-B14F-4D97-AF65-F5344CB8AC3E}">
        <p14:creationId xmlns:p14="http://schemas.microsoft.com/office/powerpoint/2010/main" val="100049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25CC0-86C7-4625-93F4-1C4EA36E330B}"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383B5B-A17B-44BF-AFD0-9783C1D02C02}" type="slidenum">
              <a:rPr lang="en-US" smtClean="0"/>
              <a:t>‹#›</a:t>
            </a:fld>
            <a:endParaRPr lang="en-US" dirty="0"/>
          </a:p>
        </p:txBody>
      </p:sp>
    </p:spTree>
    <p:extLst>
      <p:ext uri="{BB962C8B-B14F-4D97-AF65-F5344CB8AC3E}">
        <p14:creationId xmlns:p14="http://schemas.microsoft.com/office/powerpoint/2010/main" val="287553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25CC0-86C7-4625-93F4-1C4EA36E330B}" type="datetimeFigureOut">
              <a:rPr lang="en-US" smtClean="0"/>
              <a:t>1/24/2018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83B5B-A17B-44BF-AFD0-9783C1D02C02}" type="slidenum">
              <a:rPr lang="en-US" smtClean="0"/>
              <a:t>‹#›</a:t>
            </a:fld>
            <a:endParaRPr lang="en-US" dirty="0"/>
          </a:p>
        </p:txBody>
      </p:sp>
    </p:spTree>
    <p:extLst>
      <p:ext uri="{BB962C8B-B14F-4D97-AF65-F5344CB8AC3E}">
        <p14:creationId xmlns:p14="http://schemas.microsoft.com/office/powerpoint/2010/main" val="2284015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0"/>
            <a:ext cx="9144000" cy="1470025"/>
          </a:xfrm>
        </p:spPr>
        <p:txBody>
          <a:bodyPr/>
          <a:lstStyle/>
          <a:p>
            <a:r>
              <a:rPr lang="en-US" dirty="0" smtClean="0"/>
              <a:t>Florida Building Commission </a:t>
            </a:r>
            <a:br>
              <a:rPr lang="en-US" dirty="0" smtClean="0"/>
            </a:br>
            <a:r>
              <a:rPr lang="en-US" dirty="0" smtClean="0"/>
              <a:t>Lightning Protection Workgroup</a:t>
            </a:r>
            <a:endParaRPr lang="en-US" dirty="0"/>
          </a:p>
        </p:txBody>
      </p:sp>
      <p:sp>
        <p:nvSpPr>
          <p:cNvPr id="3" name="Subtitle 2"/>
          <p:cNvSpPr>
            <a:spLocks noGrp="1"/>
          </p:cNvSpPr>
          <p:nvPr>
            <p:ph type="subTitle" idx="1"/>
          </p:nvPr>
        </p:nvSpPr>
        <p:spPr/>
        <p:txBody>
          <a:bodyPr/>
          <a:lstStyle/>
          <a:p>
            <a:r>
              <a:rPr lang="en-US" dirty="0" smtClean="0">
                <a:solidFill>
                  <a:schemeClr val="tx1"/>
                </a:solidFill>
              </a:rPr>
              <a:t>February 12, 2018</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678803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dirty="0" smtClean="0"/>
              <a:t>Selecting a Standard for Lightning Protection</a:t>
            </a:r>
            <a:endParaRPr lang="en-US" sz="3600" dirty="0"/>
          </a:p>
        </p:txBody>
      </p:sp>
      <p:sp>
        <p:nvSpPr>
          <p:cNvPr id="3" name="Content Placeholder 2"/>
          <p:cNvSpPr>
            <a:spLocks noGrp="1"/>
          </p:cNvSpPr>
          <p:nvPr>
            <p:ph idx="1"/>
          </p:nvPr>
        </p:nvSpPr>
        <p:spPr>
          <a:xfrm>
            <a:off x="228600" y="1600200"/>
            <a:ext cx="8686800" cy="4953000"/>
          </a:xfrm>
        </p:spPr>
        <p:txBody>
          <a:bodyPr>
            <a:normAutofit lnSpcReduction="10000"/>
          </a:bodyPr>
          <a:lstStyle/>
          <a:p>
            <a:r>
              <a:rPr lang="en-US" b="1" dirty="0" smtClean="0"/>
              <a:t>Precedents:</a:t>
            </a:r>
            <a:r>
              <a:rPr lang="en-US" dirty="0" smtClean="0"/>
              <a:t> NFPA standards have been adopted in Florida prior to and ever since the first FBC</a:t>
            </a:r>
          </a:p>
          <a:p>
            <a:pPr marL="0" indent="0">
              <a:buNone/>
            </a:pPr>
            <a:endParaRPr lang="en-US" dirty="0" smtClean="0"/>
          </a:p>
          <a:p>
            <a:r>
              <a:rPr lang="en-US" b="1" dirty="0" smtClean="0"/>
              <a:t>Certification:</a:t>
            </a:r>
            <a:r>
              <a:rPr lang="en-US" dirty="0" smtClean="0"/>
              <a:t> Product safety standards are harmonized to correlate with recognized safety standards</a:t>
            </a:r>
          </a:p>
          <a:p>
            <a:pPr marL="0" indent="0">
              <a:buNone/>
            </a:pPr>
            <a:endParaRPr lang="en-US" dirty="0" smtClean="0"/>
          </a:p>
          <a:p>
            <a:r>
              <a:rPr lang="en-US" b="1" dirty="0" smtClean="0"/>
              <a:t>Traceable: </a:t>
            </a:r>
            <a:r>
              <a:rPr lang="en-US" dirty="0" smtClean="0"/>
              <a:t>Developed by and inclusive of all stakeholders, open consensus process, published archives, public access, etc.</a:t>
            </a:r>
            <a:endParaRPr lang="en-US" b="1" dirty="0" smtClean="0"/>
          </a:p>
          <a:p>
            <a:endParaRPr lang="en-US" dirty="0"/>
          </a:p>
        </p:txBody>
      </p:sp>
    </p:spTree>
    <p:extLst>
      <p:ext uri="{BB962C8B-B14F-4D97-AF65-F5344CB8AC3E}">
        <p14:creationId xmlns:p14="http://schemas.microsoft.com/office/powerpoint/2010/main" val="382567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104.11 Alternative materials, design and methods of construction and equipment.</a:t>
            </a:r>
            <a:endParaRPr lang="en-US" sz="3600" dirty="0"/>
          </a:p>
        </p:txBody>
      </p:sp>
      <p:sp>
        <p:nvSpPr>
          <p:cNvPr id="3" name="Content Placeholder 2"/>
          <p:cNvSpPr>
            <a:spLocks noGrp="1"/>
          </p:cNvSpPr>
          <p:nvPr>
            <p:ph idx="1"/>
          </p:nvPr>
        </p:nvSpPr>
        <p:spPr>
          <a:xfrm>
            <a:off x="152400" y="1600200"/>
            <a:ext cx="8915400" cy="5029200"/>
          </a:xfrm>
        </p:spPr>
        <p:txBody>
          <a:bodyPr>
            <a:noAutofit/>
          </a:bodyPr>
          <a:lstStyle/>
          <a:p>
            <a:pPr marL="0" indent="0">
              <a:buNone/>
            </a:pPr>
            <a:r>
              <a:rPr lang="en-US" sz="2800" dirty="0" smtClean="0"/>
              <a:t>The provisions of this code are not intended to prevent the installation of any material or to prohibit any design or method of construction not specifically prescribed by this code, provided that any such alternative has been </a:t>
            </a:r>
            <a:r>
              <a:rPr lang="en-US" sz="2800" i="1" dirty="0" smtClean="0"/>
              <a:t>approved</a:t>
            </a:r>
            <a:r>
              <a:rPr lang="en-US" sz="2800" dirty="0" smtClean="0"/>
              <a:t>. An alternative material, design or method of construction shall be </a:t>
            </a:r>
            <a:r>
              <a:rPr lang="en-US" sz="2800" i="1" dirty="0" smtClean="0"/>
              <a:t>approved</a:t>
            </a:r>
            <a:r>
              <a:rPr lang="en-US" sz="2800" dirty="0" smtClean="0"/>
              <a:t> where the </a:t>
            </a:r>
            <a:r>
              <a:rPr lang="en-US" sz="2800" i="1" dirty="0" smtClean="0"/>
              <a:t>building official </a:t>
            </a:r>
            <a:r>
              <a:rPr lang="en-US" sz="2800" dirty="0" smtClean="0"/>
              <a:t>finds that the proposed design is satisfactory and complies with the intent of the provisions of this code, and that the material, method or work offered is, for the purpose intended, not less than the equivalent of that prescribed in this code in quality, strength, effectiveness, </a:t>
            </a:r>
            <a:r>
              <a:rPr lang="en-US" sz="2800" i="1" dirty="0" smtClean="0"/>
              <a:t>fire resistance</a:t>
            </a:r>
            <a:r>
              <a:rPr lang="en-US" sz="2800" dirty="0" smtClean="0"/>
              <a:t>, durability and safety. </a:t>
            </a:r>
            <a:endParaRPr lang="en-US" sz="2800" dirty="0"/>
          </a:p>
        </p:txBody>
      </p:sp>
    </p:spTree>
    <p:extLst>
      <p:ext uri="{BB962C8B-B14F-4D97-AF65-F5344CB8AC3E}">
        <p14:creationId xmlns:p14="http://schemas.microsoft.com/office/powerpoint/2010/main" val="4085058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Lightning Protection Recommendations</a:t>
            </a:r>
            <a:endParaRPr lang="en-US" dirty="0"/>
          </a:p>
        </p:txBody>
      </p:sp>
      <p:sp>
        <p:nvSpPr>
          <p:cNvPr id="3" name="Content Placeholder 2"/>
          <p:cNvSpPr>
            <a:spLocks noGrp="1"/>
          </p:cNvSpPr>
          <p:nvPr>
            <p:ph idx="1"/>
          </p:nvPr>
        </p:nvSpPr>
        <p:spPr>
          <a:xfrm>
            <a:off x="228600" y="1600200"/>
            <a:ext cx="8686800" cy="5029200"/>
          </a:xfrm>
        </p:spPr>
        <p:txBody>
          <a:bodyPr>
            <a:normAutofit fontScale="77500" lnSpcReduction="20000"/>
          </a:bodyPr>
          <a:lstStyle/>
          <a:p>
            <a:pPr lvl="0">
              <a:lnSpc>
                <a:spcPct val="115000"/>
              </a:lnSpc>
              <a:spcBef>
                <a:spcPts val="0"/>
              </a:spcBef>
              <a:buFont typeface="Wingdings"/>
              <a:buChar char=""/>
            </a:pPr>
            <a:r>
              <a:rPr lang="en-US" b="1" dirty="0" smtClean="0">
                <a:effectLst/>
                <a:latin typeface="Times New Roman"/>
                <a:ea typeface="Calibri"/>
                <a:cs typeface="Times New Roman"/>
              </a:rPr>
              <a:t>Option #1</a:t>
            </a:r>
            <a:r>
              <a:rPr lang="en-US" dirty="0" smtClean="0">
                <a:effectLst/>
                <a:latin typeface="Times New Roman"/>
                <a:ea typeface="Calibri"/>
                <a:cs typeface="Times New Roman"/>
              </a:rPr>
              <a:t> – Chapter 27 requirement for all occupancies of the FBC-B (Modification 6460 with minor revisions)</a:t>
            </a:r>
            <a:endParaRPr lang="en-US" sz="2400" dirty="0">
              <a:ea typeface="Calibri"/>
              <a:cs typeface="Times New Roman"/>
            </a:endParaRPr>
          </a:p>
          <a:p>
            <a:pPr marL="114300" marR="0" indent="0">
              <a:lnSpc>
                <a:spcPct val="115000"/>
              </a:lnSpc>
              <a:spcBef>
                <a:spcPts val="0"/>
              </a:spcBef>
              <a:spcAft>
                <a:spcPts val="0"/>
              </a:spcAft>
              <a:buNone/>
            </a:pPr>
            <a:r>
              <a:rPr lang="en-US" dirty="0" smtClean="0">
                <a:effectLst/>
                <a:latin typeface="Times New Roman"/>
                <a:ea typeface="Calibri"/>
                <a:cs typeface="Times New Roman"/>
              </a:rPr>
              <a:t> </a:t>
            </a:r>
            <a:endParaRPr lang="en-US" sz="2400" dirty="0">
              <a:ea typeface="Calibri"/>
              <a:cs typeface="Times New Roman"/>
            </a:endParaRPr>
          </a:p>
          <a:p>
            <a:pPr lvl="0">
              <a:lnSpc>
                <a:spcPct val="115000"/>
              </a:lnSpc>
              <a:spcBef>
                <a:spcPts val="0"/>
              </a:spcBef>
              <a:buFont typeface="Wingdings"/>
              <a:buChar char=""/>
            </a:pPr>
            <a:r>
              <a:rPr lang="en-US" b="1" dirty="0" smtClean="0">
                <a:effectLst/>
                <a:latin typeface="Times New Roman"/>
                <a:ea typeface="Calibri"/>
                <a:cs typeface="Times New Roman"/>
              </a:rPr>
              <a:t>Option #2</a:t>
            </a:r>
            <a:r>
              <a:rPr lang="en-US" dirty="0" smtClean="0">
                <a:effectLst/>
                <a:latin typeface="Times New Roman"/>
                <a:ea typeface="Calibri"/>
                <a:cs typeface="Times New Roman"/>
              </a:rPr>
              <a:t> – Chapter 27 requirement for the uses and occupancies detailed in Chapter 4 of the FBC-B, with 10 exceptions</a:t>
            </a:r>
            <a:endParaRPr lang="en-US" sz="2400" dirty="0">
              <a:ea typeface="Calibri"/>
              <a:cs typeface="Times New Roman"/>
            </a:endParaRPr>
          </a:p>
          <a:p>
            <a:pPr marL="114300" marR="0" indent="0">
              <a:lnSpc>
                <a:spcPct val="115000"/>
              </a:lnSpc>
              <a:spcBef>
                <a:spcPts val="0"/>
              </a:spcBef>
              <a:spcAft>
                <a:spcPts val="0"/>
              </a:spcAft>
              <a:buNone/>
            </a:pPr>
            <a:r>
              <a:rPr lang="en-US" dirty="0" smtClean="0">
                <a:effectLst/>
                <a:latin typeface="Times New Roman"/>
                <a:ea typeface="Calibri"/>
                <a:cs typeface="Times New Roman"/>
              </a:rPr>
              <a:t> </a:t>
            </a:r>
            <a:endParaRPr lang="en-US" sz="2400" dirty="0">
              <a:ea typeface="Calibri"/>
              <a:cs typeface="Times New Roman"/>
            </a:endParaRPr>
          </a:p>
          <a:p>
            <a:pPr lvl="0">
              <a:lnSpc>
                <a:spcPct val="115000"/>
              </a:lnSpc>
              <a:spcBef>
                <a:spcPts val="0"/>
              </a:spcBef>
              <a:buFont typeface="Wingdings"/>
              <a:buChar char=""/>
            </a:pPr>
            <a:r>
              <a:rPr lang="en-US" b="1" dirty="0" smtClean="0">
                <a:effectLst/>
                <a:latin typeface="Times New Roman"/>
                <a:ea typeface="Calibri"/>
                <a:cs typeface="Times New Roman"/>
              </a:rPr>
              <a:t>Option #3</a:t>
            </a:r>
            <a:r>
              <a:rPr lang="en-US" dirty="0" smtClean="0">
                <a:effectLst/>
                <a:latin typeface="Times New Roman"/>
                <a:ea typeface="Calibri"/>
                <a:cs typeface="Times New Roman"/>
              </a:rPr>
              <a:t> – Chapter 4 requirement for the uses and occupancies detailed in the Chapter, with 10 exceptions</a:t>
            </a:r>
            <a:endParaRPr lang="en-US" sz="2400" dirty="0">
              <a:ea typeface="Calibri"/>
              <a:cs typeface="Times New Roman"/>
            </a:endParaRPr>
          </a:p>
          <a:p>
            <a:pPr marL="114300" marR="0" indent="0">
              <a:lnSpc>
                <a:spcPct val="115000"/>
              </a:lnSpc>
              <a:spcBef>
                <a:spcPts val="0"/>
              </a:spcBef>
              <a:spcAft>
                <a:spcPts val="0"/>
              </a:spcAft>
              <a:buNone/>
            </a:pPr>
            <a:r>
              <a:rPr lang="en-US" dirty="0" smtClean="0">
                <a:effectLst/>
                <a:latin typeface="Times New Roman"/>
                <a:ea typeface="Calibri"/>
                <a:cs typeface="Times New Roman"/>
              </a:rPr>
              <a:t> </a:t>
            </a:r>
            <a:endParaRPr lang="en-US" sz="2400" dirty="0">
              <a:ea typeface="Calibri"/>
              <a:cs typeface="Times New Roman"/>
            </a:endParaRPr>
          </a:p>
          <a:p>
            <a:pPr lvl="0">
              <a:lnSpc>
                <a:spcPct val="115000"/>
              </a:lnSpc>
              <a:spcBef>
                <a:spcPts val="0"/>
              </a:spcBef>
              <a:spcAft>
                <a:spcPts val="1000"/>
              </a:spcAft>
              <a:buFont typeface="Wingdings"/>
              <a:buChar char=""/>
            </a:pPr>
            <a:r>
              <a:rPr lang="en-US" b="1" dirty="0" smtClean="0">
                <a:effectLst/>
                <a:latin typeface="Times New Roman"/>
                <a:ea typeface="Calibri"/>
                <a:cs typeface="Times New Roman"/>
              </a:rPr>
              <a:t>Option #4</a:t>
            </a:r>
            <a:r>
              <a:rPr lang="en-US" dirty="0" smtClean="0">
                <a:effectLst/>
                <a:latin typeface="Times New Roman"/>
                <a:ea typeface="Calibri"/>
                <a:cs typeface="Times New Roman"/>
              </a:rPr>
              <a:t> – Chapter 4 requirement applying to the (9) medical-type uses and occupancies only (Section 449, 450, 451, 452, 457, 463, 464, 467, and 469)</a:t>
            </a:r>
            <a:endParaRPr lang="en-US" sz="2400" dirty="0">
              <a:ea typeface="Calibri"/>
              <a:cs typeface="Times New Roman"/>
            </a:endParaRPr>
          </a:p>
          <a:p>
            <a:endParaRPr lang="en-US" dirty="0"/>
          </a:p>
        </p:txBody>
      </p:sp>
    </p:spTree>
    <p:extLst>
      <p:ext uri="{BB962C8B-B14F-4D97-AF65-F5344CB8AC3E}">
        <p14:creationId xmlns:p14="http://schemas.microsoft.com/office/powerpoint/2010/main" val="394668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7693"/>
            <a:ext cx="9067800" cy="6740307"/>
          </a:xfrm>
          <a:prstGeom prst="rect">
            <a:avLst/>
          </a:prstGeom>
        </p:spPr>
        <p:txBody>
          <a:bodyPr wrap="square">
            <a:spAutoFit/>
          </a:bodyPr>
          <a:lstStyle/>
          <a:p>
            <a:endParaRPr lang="en-US" dirty="0"/>
          </a:p>
          <a:p>
            <a:r>
              <a:rPr lang="en-US" b="1" dirty="0"/>
              <a:t>NEW – Section 2703 Lightning Protection</a:t>
            </a:r>
            <a:endParaRPr lang="en-US" dirty="0"/>
          </a:p>
          <a:p>
            <a:r>
              <a:rPr lang="en-US" dirty="0"/>
              <a:t> </a:t>
            </a:r>
          </a:p>
          <a:p>
            <a:r>
              <a:rPr lang="en-US" b="1" dirty="0"/>
              <a:t>2703.1 Lightning Protection</a:t>
            </a:r>
            <a:r>
              <a:rPr lang="en-US" dirty="0"/>
              <a:t>. A lightning protection system shall be provided for all new buildings and additions in accordance with NFPA 780, </a:t>
            </a:r>
            <a:r>
              <a:rPr lang="en-US" i="1" dirty="0"/>
              <a:t>Standard for the Installation of Lightning Protection Systems. </a:t>
            </a:r>
            <a:endParaRPr lang="en-US" dirty="0"/>
          </a:p>
          <a:p>
            <a:r>
              <a:rPr lang="en-US" b="1" dirty="0"/>
              <a:t> </a:t>
            </a:r>
            <a:endParaRPr lang="en-US" dirty="0"/>
          </a:p>
          <a:p>
            <a:r>
              <a:rPr lang="en-US" b="1" dirty="0"/>
              <a:t>2703.2 </a:t>
            </a:r>
            <a:r>
              <a:rPr lang="en-US" dirty="0"/>
              <a:t>Where additions are constructed to existing buildings, the existing building’s lightning protection system, if present, shall be interconnected to the new lightning protection system. </a:t>
            </a:r>
          </a:p>
          <a:p>
            <a:r>
              <a:rPr lang="en-US" b="1" dirty="0"/>
              <a:t> </a:t>
            </a:r>
            <a:endParaRPr lang="en-US" dirty="0"/>
          </a:p>
          <a:p>
            <a:r>
              <a:rPr lang="en-US" b="1" dirty="0"/>
              <a:t>2703.3 </a:t>
            </a:r>
            <a:r>
              <a:rPr lang="en-US" dirty="0"/>
              <a:t>Surge-protective devices (SPDs) shall be installed in accordance with NFPA 70, </a:t>
            </a:r>
            <a:r>
              <a:rPr lang="en-US" i="1" dirty="0"/>
              <a:t>National Electrical Code, </a:t>
            </a:r>
            <a:r>
              <a:rPr lang="en-US" dirty="0"/>
              <a:t>as required by NFPA 780, </a:t>
            </a:r>
            <a:r>
              <a:rPr lang="en-US" i="1" dirty="0"/>
              <a:t>Standard for the Installation of Lightning Protection Systems. </a:t>
            </a:r>
            <a:endParaRPr lang="en-US" dirty="0"/>
          </a:p>
          <a:p>
            <a:r>
              <a:rPr lang="en-US" dirty="0"/>
              <a:t> </a:t>
            </a:r>
          </a:p>
          <a:p>
            <a:r>
              <a:rPr lang="en-US" b="1" dirty="0"/>
              <a:t>Exceptions: </a:t>
            </a:r>
            <a:endParaRPr lang="en-US" dirty="0"/>
          </a:p>
          <a:p>
            <a:r>
              <a:rPr lang="en-US" dirty="0"/>
              <a:t> </a:t>
            </a:r>
          </a:p>
          <a:p>
            <a:r>
              <a:rPr lang="en-US" dirty="0"/>
              <a:t>1. One- and two-family dwellings </a:t>
            </a:r>
          </a:p>
          <a:p>
            <a:r>
              <a:rPr lang="en-US" dirty="0"/>
              <a:t> </a:t>
            </a:r>
          </a:p>
          <a:p>
            <a:r>
              <a:rPr lang="en-US" dirty="0"/>
              <a:t>2. Lightning protection shall not be required for any building or addition where determined to be unnecessary by evaluation using the </a:t>
            </a:r>
            <a:r>
              <a:rPr lang="en-US" i="1" dirty="0"/>
              <a:t>Risk Assessment Guide </a:t>
            </a:r>
            <a:r>
              <a:rPr lang="en-US" dirty="0"/>
              <a:t>in NFPA 780, </a:t>
            </a:r>
            <a:r>
              <a:rPr lang="en-US" i="1" dirty="0"/>
              <a:t>Standard for the Installation of Lightning Protection Systems </a:t>
            </a:r>
            <a:r>
              <a:rPr lang="en-US" dirty="0"/>
              <a:t>or an alternative method approved by the authority having jurisdiction. </a:t>
            </a:r>
          </a:p>
          <a:p>
            <a:r>
              <a:rPr lang="en-US" i="1" dirty="0"/>
              <a:t> </a:t>
            </a:r>
            <a:endParaRPr lang="en-US" dirty="0"/>
          </a:p>
          <a:p>
            <a:r>
              <a:rPr lang="en-US" dirty="0"/>
              <a:t> </a:t>
            </a:r>
          </a:p>
        </p:txBody>
      </p:sp>
    </p:spTree>
    <p:extLst>
      <p:ext uri="{BB962C8B-B14F-4D97-AF65-F5344CB8AC3E}">
        <p14:creationId xmlns:p14="http://schemas.microsoft.com/office/powerpoint/2010/main" val="1953608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56" y="0"/>
            <a:ext cx="9157855" cy="7294305"/>
          </a:xfrm>
          <a:prstGeom prst="rect">
            <a:avLst/>
          </a:prstGeom>
          <a:noFill/>
          <a:ln>
            <a:solidFill>
              <a:schemeClr val="accent1"/>
            </a:solidFill>
          </a:ln>
        </p:spPr>
        <p:txBody>
          <a:bodyPr wrap="square">
            <a:spAutoFit/>
          </a:bodyPr>
          <a:lstStyle/>
          <a:p>
            <a:r>
              <a:rPr lang="en-US" sz="1500" b="1" dirty="0" smtClean="0"/>
              <a:t>NEW </a:t>
            </a:r>
            <a:r>
              <a:rPr lang="en-US" sz="1500" b="1" dirty="0"/>
              <a:t>– Section 2703 Lightning Protection</a:t>
            </a:r>
            <a:endParaRPr lang="en-US" sz="1500" dirty="0"/>
          </a:p>
          <a:p>
            <a:r>
              <a:rPr lang="en-US" sz="1500" dirty="0"/>
              <a:t> </a:t>
            </a:r>
          </a:p>
          <a:p>
            <a:r>
              <a:rPr lang="en-US" sz="1500" b="1" dirty="0"/>
              <a:t>2703.1 Lightning Protection</a:t>
            </a:r>
            <a:r>
              <a:rPr lang="en-US" sz="1500" dirty="0"/>
              <a:t>. A lightning protection system shall be provided for all new buildings and additions in accordance with NFPA 780, </a:t>
            </a:r>
            <a:r>
              <a:rPr lang="en-US" sz="1500" i="1" dirty="0"/>
              <a:t>Standard for the Installation of Lightning Protection Systems. </a:t>
            </a:r>
            <a:r>
              <a:rPr lang="en-US" sz="1500" b="1" dirty="0">
                <a:solidFill>
                  <a:srgbClr val="FF0000"/>
                </a:solidFill>
              </a:rPr>
              <a:t>The requirements of this section apply to the special uses and occupancies detailed in Chapter 4 of this code</a:t>
            </a:r>
            <a:r>
              <a:rPr lang="en-US" sz="1500" b="1" i="1" dirty="0">
                <a:solidFill>
                  <a:srgbClr val="FF0000"/>
                </a:solidFill>
              </a:rPr>
              <a:t>.</a:t>
            </a:r>
            <a:endParaRPr lang="en-US" sz="1500" b="1" dirty="0">
              <a:solidFill>
                <a:srgbClr val="FF0000"/>
              </a:solidFill>
            </a:endParaRPr>
          </a:p>
          <a:p>
            <a:r>
              <a:rPr lang="en-US" sz="1500" b="1" dirty="0"/>
              <a:t> </a:t>
            </a:r>
            <a:endParaRPr lang="en-US" sz="1500" dirty="0"/>
          </a:p>
          <a:p>
            <a:r>
              <a:rPr lang="en-US" sz="1500" b="1" dirty="0"/>
              <a:t>2703.2 </a:t>
            </a:r>
            <a:r>
              <a:rPr lang="en-US" sz="1500" dirty="0"/>
              <a:t>Where additions are constructed to existing buildings, the existing building’s lightning protection system, if present, shall be interconnected to the new lightning protection system. </a:t>
            </a:r>
          </a:p>
          <a:p>
            <a:r>
              <a:rPr lang="en-US" sz="1500" b="1" dirty="0"/>
              <a:t> </a:t>
            </a:r>
            <a:endParaRPr lang="en-US" sz="1500" dirty="0"/>
          </a:p>
          <a:p>
            <a:r>
              <a:rPr lang="en-US" sz="1500" b="1" dirty="0"/>
              <a:t>2703.3 </a:t>
            </a:r>
            <a:r>
              <a:rPr lang="en-US" sz="1500" dirty="0"/>
              <a:t>Surge-protective devices (SPDs) shall be installed in accordance with NFPA 70, </a:t>
            </a:r>
            <a:r>
              <a:rPr lang="en-US" sz="1500" i="1" dirty="0"/>
              <a:t>National Electrical Code, </a:t>
            </a:r>
            <a:r>
              <a:rPr lang="en-US" sz="1500" dirty="0"/>
              <a:t>as required by NFPA 780, </a:t>
            </a:r>
            <a:r>
              <a:rPr lang="en-US" sz="1500" i="1" dirty="0"/>
              <a:t>Standard for the Installation of Lightning Protection Systems. </a:t>
            </a:r>
            <a:endParaRPr lang="en-US" sz="1500" dirty="0"/>
          </a:p>
          <a:p>
            <a:r>
              <a:rPr lang="en-US" sz="1500" dirty="0"/>
              <a:t> </a:t>
            </a:r>
          </a:p>
          <a:p>
            <a:r>
              <a:rPr lang="en-US" sz="1500" b="1" dirty="0"/>
              <a:t>Exceptions: </a:t>
            </a:r>
            <a:endParaRPr lang="en-US" sz="1500" dirty="0"/>
          </a:p>
          <a:p>
            <a:r>
              <a:rPr lang="en-US" sz="1500" dirty="0"/>
              <a:t> </a:t>
            </a:r>
          </a:p>
          <a:p>
            <a:pPr lvl="0"/>
            <a:r>
              <a:rPr lang="en-US" sz="1500" dirty="0" smtClean="0"/>
              <a:t>1. </a:t>
            </a:r>
            <a:r>
              <a:rPr lang="en-US" sz="1500" b="1" dirty="0" smtClean="0">
                <a:solidFill>
                  <a:srgbClr val="FF0000"/>
                </a:solidFill>
              </a:rPr>
              <a:t>The </a:t>
            </a:r>
            <a:r>
              <a:rPr lang="en-US" sz="1500" b="1" dirty="0">
                <a:solidFill>
                  <a:srgbClr val="FF0000"/>
                </a:solidFill>
              </a:rPr>
              <a:t>following special uses and occupancies:</a:t>
            </a:r>
          </a:p>
          <a:p>
            <a:pPr lvl="1"/>
            <a:r>
              <a:rPr lang="en-US" sz="1500" b="1" dirty="0" smtClean="0">
                <a:solidFill>
                  <a:srgbClr val="FF0000"/>
                </a:solidFill>
              </a:rPr>
              <a:t>1.1. 	Section </a:t>
            </a:r>
            <a:r>
              <a:rPr lang="en-US" sz="1500" b="1" dirty="0">
                <a:solidFill>
                  <a:srgbClr val="FF0000"/>
                </a:solidFill>
              </a:rPr>
              <a:t>405: Underground buildings</a:t>
            </a:r>
          </a:p>
          <a:p>
            <a:pPr lvl="1"/>
            <a:r>
              <a:rPr lang="en-US" sz="1500" b="1" dirty="0" smtClean="0">
                <a:solidFill>
                  <a:srgbClr val="FF0000"/>
                </a:solidFill>
              </a:rPr>
              <a:t>1.2. 	Section </a:t>
            </a:r>
            <a:r>
              <a:rPr lang="en-US" sz="1500" b="1" dirty="0">
                <a:solidFill>
                  <a:srgbClr val="FF0000"/>
                </a:solidFill>
              </a:rPr>
              <a:t>409: Motion picture projection rooms</a:t>
            </a:r>
          </a:p>
          <a:p>
            <a:pPr lvl="1"/>
            <a:r>
              <a:rPr lang="en-US" sz="1500" b="1" dirty="0" smtClean="0">
                <a:solidFill>
                  <a:srgbClr val="FF0000"/>
                </a:solidFill>
              </a:rPr>
              <a:t>1.3. 	Section </a:t>
            </a:r>
            <a:r>
              <a:rPr lang="en-US" sz="1500" b="1" dirty="0">
                <a:solidFill>
                  <a:srgbClr val="FF0000"/>
                </a:solidFill>
              </a:rPr>
              <a:t>416: Drying rooms</a:t>
            </a:r>
          </a:p>
          <a:p>
            <a:pPr lvl="1"/>
            <a:r>
              <a:rPr lang="en-US" sz="1500" b="1" dirty="0" smtClean="0">
                <a:solidFill>
                  <a:srgbClr val="FF0000"/>
                </a:solidFill>
              </a:rPr>
              <a:t>1.4. 	Section </a:t>
            </a:r>
            <a:r>
              <a:rPr lang="en-US" sz="1500" b="1" dirty="0">
                <a:solidFill>
                  <a:srgbClr val="FF0000"/>
                </a:solidFill>
              </a:rPr>
              <a:t>418: Organic coatings</a:t>
            </a:r>
          </a:p>
          <a:p>
            <a:pPr lvl="1"/>
            <a:r>
              <a:rPr lang="en-US" sz="1500" b="1" dirty="0" smtClean="0">
                <a:solidFill>
                  <a:srgbClr val="FF0000"/>
                </a:solidFill>
              </a:rPr>
              <a:t>1.5. 	Section </a:t>
            </a:r>
            <a:r>
              <a:rPr lang="en-US" sz="1500" b="1" dirty="0">
                <a:solidFill>
                  <a:srgbClr val="FF0000"/>
                </a:solidFill>
              </a:rPr>
              <a:t>426: Hyperbaric facilities</a:t>
            </a:r>
          </a:p>
          <a:p>
            <a:pPr lvl="1"/>
            <a:r>
              <a:rPr lang="en-US" sz="1500" b="1" dirty="0" smtClean="0">
                <a:solidFill>
                  <a:srgbClr val="FF0000"/>
                </a:solidFill>
              </a:rPr>
              <a:t>1.6. 	Section </a:t>
            </a:r>
            <a:r>
              <a:rPr lang="en-US" sz="1500" b="1" dirty="0">
                <a:solidFill>
                  <a:srgbClr val="FF0000"/>
                </a:solidFill>
              </a:rPr>
              <a:t>454: Swimming pools and bathing places</a:t>
            </a:r>
          </a:p>
          <a:p>
            <a:pPr lvl="1"/>
            <a:r>
              <a:rPr lang="en-US" sz="1500" b="1" dirty="0" smtClean="0">
                <a:solidFill>
                  <a:srgbClr val="FF0000"/>
                </a:solidFill>
              </a:rPr>
              <a:t>1.7. 	Section </a:t>
            </a:r>
            <a:r>
              <a:rPr lang="en-US" sz="1500" b="1" dirty="0">
                <a:solidFill>
                  <a:srgbClr val="FF0000"/>
                </a:solidFill>
              </a:rPr>
              <a:t>458: Manufactured buildings</a:t>
            </a:r>
          </a:p>
          <a:p>
            <a:pPr lvl="1"/>
            <a:r>
              <a:rPr lang="en-US" sz="1500" b="1" dirty="0" smtClean="0">
                <a:solidFill>
                  <a:srgbClr val="FF0000"/>
                </a:solidFill>
              </a:rPr>
              <a:t>1.8. 	Section </a:t>
            </a:r>
            <a:r>
              <a:rPr lang="en-US" sz="1500" b="1" dirty="0">
                <a:solidFill>
                  <a:srgbClr val="FF0000"/>
                </a:solidFill>
              </a:rPr>
              <a:t>460: Mausoleums and columbariums</a:t>
            </a:r>
          </a:p>
          <a:p>
            <a:pPr lvl="1"/>
            <a:r>
              <a:rPr lang="en-US" sz="1500" b="1" dirty="0" smtClean="0">
                <a:solidFill>
                  <a:srgbClr val="FF0000"/>
                </a:solidFill>
              </a:rPr>
              <a:t>1.9. 	Section </a:t>
            </a:r>
            <a:r>
              <a:rPr lang="en-US" sz="1500" b="1" dirty="0">
                <a:solidFill>
                  <a:srgbClr val="FF0000"/>
                </a:solidFill>
              </a:rPr>
              <a:t>462: Use of asbestos in new public buildings or buildings newly </a:t>
            </a:r>
            <a:r>
              <a:rPr lang="en-US" sz="1500" b="1" dirty="0" smtClean="0">
                <a:solidFill>
                  <a:srgbClr val="FF0000"/>
                </a:solidFill>
              </a:rPr>
              <a:t>constructed for </a:t>
            </a:r>
            <a:r>
              <a:rPr lang="en-US" sz="1500" b="1" dirty="0">
                <a:solidFill>
                  <a:srgbClr val="FF0000"/>
                </a:solidFill>
              </a:rPr>
              <a:t>lease to </a:t>
            </a:r>
            <a:r>
              <a:rPr lang="en-US" sz="1500" b="1" dirty="0" smtClean="0">
                <a:solidFill>
                  <a:srgbClr val="FF0000"/>
                </a:solidFill>
              </a:rPr>
              <a:t>	government entities–prohibition</a:t>
            </a:r>
            <a:endParaRPr lang="en-US" sz="1500" b="1" dirty="0">
              <a:solidFill>
                <a:srgbClr val="FF0000"/>
              </a:solidFill>
            </a:endParaRPr>
          </a:p>
          <a:p>
            <a:pPr lvl="1"/>
            <a:r>
              <a:rPr lang="en-US" sz="1500" b="1" dirty="0" smtClean="0">
                <a:solidFill>
                  <a:srgbClr val="FF0000"/>
                </a:solidFill>
              </a:rPr>
              <a:t>1.10. 	Section </a:t>
            </a:r>
            <a:r>
              <a:rPr lang="en-US" sz="1500" b="1" dirty="0">
                <a:solidFill>
                  <a:srgbClr val="FF0000"/>
                </a:solidFill>
              </a:rPr>
              <a:t>465: Control of radiation hazards</a:t>
            </a:r>
          </a:p>
          <a:p>
            <a:r>
              <a:rPr lang="en-US" sz="1500" dirty="0"/>
              <a:t> </a:t>
            </a:r>
          </a:p>
          <a:p>
            <a:pPr lvl="0"/>
            <a:r>
              <a:rPr lang="en-US" sz="1500" dirty="0" smtClean="0"/>
              <a:t>2. Lightning </a:t>
            </a:r>
            <a:r>
              <a:rPr lang="en-US" sz="1500" dirty="0"/>
              <a:t>protection shall not be required for any building or addition where determined to be unnecessary by evaluation using the </a:t>
            </a:r>
            <a:r>
              <a:rPr lang="en-US" sz="1500" i="1" dirty="0"/>
              <a:t>Risk Assessment Guide </a:t>
            </a:r>
            <a:r>
              <a:rPr lang="en-US" sz="1500" dirty="0"/>
              <a:t>in NFPA 780, </a:t>
            </a:r>
            <a:r>
              <a:rPr lang="en-US" sz="1500" i="1" dirty="0"/>
              <a:t>Standard for the Installation of Lightning Protection Systems </a:t>
            </a:r>
            <a:r>
              <a:rPr lang="en-US" sz="1500" dirty="0"/>
              <a:t>or an alternative method approved by the authority having jurisdiction. </a:t>
            </a:r>
          </a:p>
          <a:p>
            <a:r>
              <a:rPr lang="en-US" dirty="0"/>
              <a:t> </a:t>
            </a:r>
          </a:p>
        </p:txBody>
      </p:sp>
    </p:spTree>
    <p:extLst>
      <p:ext uri="{BB962C8B-B14F-4D97-AF65-F5344CB8AC3E}">
        <p14:creationId xmlns:p14="http://schemas.microsoft.com/office/powerpoint/2010/main" val="3100364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5526"/>
            <a:ext cx="9144000" cy="7478970"/>
          </a:xfrm>
          <a:prstGeom prst="rect">
            <a:avLst/>
          </a:prstGeom>
        </p:spPr>
        <p:txBody>
          <a:bodyPr wrap="square">
            <a:spAutoFit/>
          </a:bodyPr>
          <a:lstStyle/>
          <a:p>
            <a:r>
              <a:rPr lang="en-US" sz="1500" dirty="0" smtClean="0"/>
              <a:t> </a:t>
            </a:r>
            <a:endParaRPr lang="en-US" sz="1500" dirty="0"/>
          </a:p>
          <a:p>
            <a:r>
              <a:rPr lang="en-US" sz="1500" b="1" dirty="0">
                <a:solidFill>
                  <a:srgbClr val="FF0000"/>
                </a:solidFill>
              </a:rPr>
              <a:t>401.3</a:t>
            </a:r>
            <a:r>
              <a:rPr lang="en-US" sz="1500" b="1" dirty="0"/>
              <a:t> Lightning Protection</a:t>
            </a:r>
            <a:r>
              <a:rPr lang="en-US" sz="1500" dirty="0"/>
              <a:t>. </a:t>
            </a:r>
          </a:p>
          <a:p>
            <a:r>
              <a:rPr lang="en-US" sz="1500" dirty="0"/>
              <a:t> </a:t>
            </a:r>
          </a:p>
          <a:p>
            <a:r>
              <a:rPr lang="en-US" sz="1500" b="1" dirty="0">
                <a:solidFill>
                  <a:srgbClr val="FF0000"/>
                </a:solidFill>
              </a:rPr>
              <a:t>401.3.1</a:t>
            </a:r>
            <a:r>
              <a:rPr lang="en-US" sz="1500" b="1" dirty="0"/>
              <a:t> </a:t>
            </a:r>
            <a:r>
              <a:rPr lang="en-US" sz="1500" dirty="0"/>
              <a:t>A lightning protection system shall be provided for all new buildings and additions in accordance with NFPA 780, </a:t>
            </a:r>
            <a:r>
              <a:rPr lang="en-US" sz="1500" i="1" dirty="0"/>
              <a:t>Standard for the Installation of Lightning Protection Systems. </a:t>
            </a:r>
            <a:r>
              <a:rPr lang="en-US" sz="1500" b="1" dirty="0">
                <a:solidFill>
                  <a:srgbClr val="FF0000"/>
                </a:solidFill>
              </a:rPr>
              <a:t>The requirements of this section apply to the special uses and occupancies described herein</a:t>
            </a:r>
            <a:r>
              <a:rPr lang="en-US" sz="1500" b="1" i="1" dirty="0">
                <a:solidFill>
                  <a:srgbClr val="FF0000"/>
                </a:solidFill>
              </a:rPr>
              <a:t>.</a:t>
            </a:r>
            <a:endParaRPr lang="en-US" sz="1500" b="1" dirty="0">
              <a:solidFill>
                <a:srgbClr val="FF0000"/>
              </a:solidFill>
            </a:endParaRPr>
          </a:p>
          <a:p>
            <a:r>
              <a:rPr lang="en-US" sz="1500" b="1" dirty="0"/>
              <a:t> </a:t>
            </a:r>
            <a:endParaRPr lang="en-US" sz="1500" dirty="0"/>
          </a:p>
          <a:p>
            <a:r>
              <a:rPr lang="en-US" sz="1500" b="1" dirty="0">
                <a:solidFill>
                  <a:srgbClr val="FF0000"/>
                </a:solidFill>
              </a:rPr>
              <a:t>401.3.2</a:t>
            </a:r>
            <a:r>
              <a:rPr lang="en-US" sz="1500" b="1" dirty="0"/>
              <a:t> </a:t>
            </a:r>
            <a:r>
              <a:rPr lang="en-US" sz="1500" dirty="0"/>
              <a:t>Where additions are constructed to existing buildings, the existing building’s lightning protection system, if present, shall be interconnected to the new lightning protection system. </a:t>
            </a:r>
          </a:p>
          <a:p>
            <a:r>
              <a:rPr lang="en-US" sz="1500" b="1" dirty="0"/>
              <a:t> </a:t>
            </a:r>
            <a:endParaRPr lang="en-US" sz="1500" dirty="0"/>
          </a:p>
          <a:p>
            <a:r>
              <a:rPr lang="en-US" sz="1500" b="1" dirty="0">
                <a:solidFill>
                  <a:srgbClr val="FF0000"/>
                </a:solidFill>
              </a:rPr>
              <a:t>401.3.3</a:t>
            </a:r>
            <a:r>
              <a:rPr lang="en-US" sz="1500" b="1" dirty="0"/>
              <a:t> </a:t>
            </a:r>
            <a:r>
              <a:rPr lang="en-US" sz="1500" dirty="0"/>
              <a:t>Surge-protective devices (SPDs) shall be installed in accordance with NFPA 70, </a:t>
            </a:r>
            <a:r>
              <a:rPr lang="en-US" sz="1500" i="1" dirty="0"/>
              <a:t>National Electrical Code, </a:t>
            </a:r>
            <a:r>
              <a:rPr lang="en-US" sz="1500" dirty="0"/>
              <a:t>as required by NFPA 780, </a:t>
            </a:r>
            <a:r>
              <a:rPr lang="en-US" sz="1500" i="1" dirty="0"/>
              <a:t>Standard for the Installation of Lightning Protection Systems. </a:t>
            </a:r>
            <a:endParaRPr lang="en-US" sz="1500" dirty="0"/>
          </a:p>
          <a:p>
            <a:r>
              <a:rPr lang="en-US" sz="1500" dirty="0"/>
              <a:t> </a:t>
            </a:r>
          </a:p>
          <a:p>
            <a:r>
              <a:rPr lang="en-US" sz="1500" b="1" dirty="0"/>
              <a:t>Exceptions: </a:t>
            </a:r>
            <a:endParaRPr lang="en-US" sz="1500" dirty="0"/>
          </a:p>
          <a:p>
            <a:r>
              <a:rPr lang="en-US" sz="1500" dirty="0"/>
              <a:t> </a:t>
            </a:r>
          </a:p>
          <a:p>
            <a:pPr lvl="0"/>
            <a:r>
              <a:rPr lang="en-US" sz="1500" dirty="0" smtClean="0"/>
              <a:t>1. The </a:t>
            </a:r>
            <a:r>
              <a:rPr lang="en-US" sz="1500" dirty="0"/>
              <a:t>following special uses and occupancies:</a:t>
            </a:r>
          </a:p>
          <a:p>
            <a:pPr lvl="1"/>
            <a:r>
              <a:rPr lang="en-US" sz="1500" dirty="0" smtClean="0"/>
              <a:t>1.1.	Section </a:t>
            </a:r>
            <a:r>
              <a:rPr lang="en-US" sz="1500" dirty="0"/>
              <a:t>405: Underground buildings</a:t>
            </a:r>
          </a:p>
          <a:p>
            <a:pPr lvl="1"/>
            <a:r>
              <a:rPr lang="en-US" sz="1500" dirty="0" smtClean="0"/>
              <a:t>1.2. 	Section </a:t>
            </a:r>
            <a:r>
              <a:rPr lang="en-US" sz="1500" dirty="0"/>
              <a:t>409: Motion picture projection rooms</a:t>
            </a:r>
          </a:p>
          <a:p>
            <a:pPr lvl="1"/>
            <a:r>
              <a:rPr lang="en-US" sz="1500" dirty="0" smtClean="0"/>
              <a:t>1.3.	Section </a:t>
            </a:r>
            <a:r>
              <a:rPr lang="en-US" sz="1500" dirty="0"/>
              <a:t>416: Drying rooms</a:t>
            </a:r>
          </a:p>
          <a:p>
            <a:pPr lvl="1"/>
            <a:r>
              <a:rPr lang="en-US" sz="1500" dirty="0" smtClean="0"/>
              <a:t>1.4.	Section </a:t>
            </a:r>
            <a:r>
              <a:rPr lang="en-US" sz="1500" dirty="0"/>
              <a:t>418: Organic coatings</a:t>
            </a:r>
          </a:p>
          <a:p>
            <a:pPr lvl="1"/>
            <a:r>
              <a:rPr lang="en-US" sz="1500" dirty="0" smtClean="0"/>
              <a:t>1.5.	Section </a:t>
            </a:r>
            <a:r>
              <a:rPr lang="en-US" sz="1500" dirty="0"/>
              <a:t>426: Hyperbaric facilities</a:t>
            </a:r>
          </a:p>
          <a:p>
            <a:pPr lvl="1"/>
            <a:r>
              <a:rPr lang="en-US" sz="1500" dirty="0" smtClean="0"/>
              <a:t>1.6.	Section </a:t>
            </a:r>
            <a:r>
              <a:rPr lang="en-US" sz="1500" dirty="0"/>
              <a:t>454: Swimming pools and bathing places</a:t>
            </a:r>
          </a:p>
          <a:p>
            <a:pPr lvl="1"/>
            <a:r>
              <a:rPr lang="en-US" sz="1500" dirty="0" smtClean="0"/>
              <a:t>1.7.	Section </a:t>
            </a:r>
            <a:r>
              <a:rPr lang="en-US" sz="1500" dirty="0"/>
              <a:t>458: Manufactured buildings</a:t>
            </a:r>
          </a:p>
          <a:p>
            <a:pPr lvl="1"/>
            <a:r>
              <a:rPr lang="en-US" sz="1500" dirty="0" smtClean="0"/>
              <a:t>1.8.	Section </a:t>
            </a:r>
            <a:r>
              <a:rPr lang="en-US" sz="1500" dirty="0"/>
              <a:t>460: Mausoleums and columbariums</a:t>
            </a:r>
          </a:p>
          <a:p>
            <a:pPr lvl="1"/>
            <a:r>
              <a:rPr lang="en-US" sz="1500" dirty="0" smtClean="0"/>
              <a:t>1.9.	Section </a:t>
            </a:r>
            <a:r>
              <a:rPr lang="en-US" sz="1500" dirty="0"/>
              <a:t>462: Use of asbestos in new public buildings or buildings newly constructed for lease to </a:t>
            </a:r>
            <a:r>
              <a:rPr lang="en-US" sz="1500" dirty="0" smtClean="0"/>
              <a:t>	government </a:t>
            </a:r>
            <a:r>
              <a:rPr lang="en-US" sz="1500" dirty="0"/>
              <a:t>entities–prohibition</a:t>
            </a:r>
          </a:p>
          <a:p>
            <a:pPr lvl="1"/>
            <a:r>
              <a:rPr lang="en-US" sz="1500" dirty="0" smtClean="0"/>
              <a:t>1.10.	Section </a:t>
            </a:r>
            <a:r>
              <a:rPr lang="en-US" sz="1500" dirty="0"/>
              <a:t>465: Control of radiation hazards</a:t>
            </a:r>
          </a:p>
          <a:p>
            <a:r>
              <a:rPr lang="en-US" sz="1500" dirty="0"/>
              <a:t> </a:t>
            </a:r>
          </a:p>
          <a:p>
            <a:pPr lvl="0"/>
            <a:r>
              <a:rPr lang="en-US" sz="1500" dirty="0" smtClean="0"/>
              <a:t>2. Lightning </a:t>
            </a:r>
            <a:r>
              <a:rPr lang="en-US" sz="1500" dirty="0"/>
              <a:t>protection shall not be required for any building or addition where determined to be unnecessary by evaluation using the </a:t>
            </a:r>
            <a:r>
              <a:rPr lang="en-US" sz="1500" i="1" dirty="0"/>
              <a:t>Risk Assessment Guide </a:t>
            </a:r>
            <a:r>
              <a:rPr lang="en-US" sz="1500" dirty="0"/>
              <a:t>in NFPA 780, </a:t>
            </a:r>
            <a:r>
              <a:rPr lang="en-US" sz="1500" i="1" dirty="0"/>
              <a:t>Standard for the Installation of Lightning Protection Systems </a:t>
            </a:r>
            <a:r>
              <a:rPr lang="en-US" sz="1500" dirty="0"/>
              <a:t>or an alternative method approved by the authority having jurisdiction. </a:t>
            </a:r>
          </a:p>
        </p:txBody>
      </p:sp>
    </p:spTree>
    <p:extLst>
      <p:ext uri="{BB962C8B-B14F-4D97-AF65-F5344CB8AC3E}">
        <p14:creationId xmlns:p14="http://schemas.microsoft.com/office/powerpoint/2010/main" val="1351687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 y="252692"/>
            <a:ext cx="8991600" cy="6001643"/>
          </a:xfrm>
          <a:prstGeom prst="rect">
            <a:avLst/>
          </a:prstGeom>
        </p:spPr>
        <p:txBody>
          <a:bodyPr wrap="square">
            <a:spAutoFit/>
          </a:bodyPr>
          <a:lstStyle/>
          <a:p>
            <a:r>
              <a:rPr lang="en-US" sz="2400" b="1" dirty="0"/>
              <a:t>MODIFIED &amp; NEW Sections – Lightning Protection</a:t>
            </a:r>
            <a:endParaRPr lang="en-US" sz="2400" dirty="0"/>
          </a:p>
          <a:p>
            <a:r>
              <a:rPr lang="en-US" sz="2400" dirty="0"/>
              <a:t> </a:t>
            </a:r>
          </a:p>
          <a:p>
            <a:r>
              <a:rPr lang="en-US" sz="2400" b="1" dirty="0">
                <a:solidFill>
                  <a:srgbClr val="FF0000"/>
                </a:solidFill>
              </a:rPr>
              <a:t>4xx.x</a:t>
            </a:r>
            <a:r>
              <a:rPr lang="en-US" sz="2400" b="1" dirty="0"/>
              <a:t> Lightning Protection</a:t>
            </a:r>
            <a:r>
              <a:rPr lang="en-US" sz="2400" dirty="0"/>
              <a:t>. </a:t>
            </a:r>
          </a:p>
          <a:p>
            <a:endParaRPr lang="en-US" sz="2400" b="1" dirty="0" smtClean="0"/>
          </a:p>
          <a:p>
            <a:r>
              <a:rPr lang="en-US" sz="2400" b="1" dirty="0" smtClean="0"/>
              <a:t>Applicable </a:t>
            </a:r>
            <a:r>
              <a:rPr lang="en-US" sz="2400" b="1" dirty="0"/>
              <a:t>Sections:</a:t>
            </a:r>
            <a:endParaRPr lang="en-US" sz="2400" dirty="0"/>
          </a:p>
          <a:p>
            <a:r>
              <a:rPr lang="en-US" sz="2400" b="1" dirty="0"/>
              <a:t> </a:t>
            </a:r>
            <a:endParaRPr lang="en-US" sz="2400" dirty="0"/>
          </a:p>
          <a:p>
            <a:pPr marL="285750" lvl="0" indent="-285750">
              <a:buFont typeface="Wingdings" panose="05000000000000000000" pitchFamily="2" charset="2"/>
              <a:buChar char="Ø"/>
            </a:pPr>
            <a:r>
              <a:rPr lang="en-US" sz="2400" b="1" dirty="0" smtClean="0"/>
              <a:t>Section </a:t>
            </a:r>
            <a:r>
              <a:rPr lang="en-US" sz="2400" b="1" dirty="0"/>
              <a:t>449: Hospitals </a:t>
            </a:r>
            <a:endParaRPr lang="en-US" sz="2400" dirty="0"/>
          </a:p>
          <a:p>
            <a:pPr marL="285750" lvl="0" indent="-285750">
              <a:buFont typeface="Wingdings" panose="05000000000000000000" pitchFamily="2" charset="2"/>
              <a:buChar char="Ø"/>
            </a:pPr>
            <a:r>
              <a:rPr lang="en-US" sz="2400" b="1" dirty="0"/>
              <a:t>Section 450: Nursing homes </a:t>
            </a:r>
            <a:endParaRPr lang="en-US" sz="2400" dirty="0"/>
          </a:p>
          <a:p>
            <a:pPr marL="285750" lvl="0" indent="-285750">
              <a:buFont typeface="Wingdings" panose="05000000000000000000" pitchFamily="2" charset="2"/>
              <a:buChar char="Ø"/>
            </a:pPr>
            <a:r>
              <a:rPr lang="en-US" sz="2400" b="1" dirty="0"/>
              <a:t>Section 451: Ambulatory surgical centers </a:t>
            </a:r>
            <a:endParaRPr lang="en-US" sz="2400" dirty="0"/>
          </a:p>
          <a:p>
            <a:pPr marL="285750" lvl="0" indent="-285750">
              <a:buFont typeface="Wingdings" panose="05000000000000000000" pitchFamily="2" charset="2"/>
              <a:buChar char="Ø"/>
            </a:pPr>
            <a:r>
              <a:rPr lang="en-US" sz="2400" b="1" dirty="0"/>
              <a:t>Section 452: Birthing centers</a:t>
            </a:r>
            <a:endParaRPr lang="en-US" sz="2400" dirty="0"/>
          </a:p>
          <a:p>
            <a:pPr marL="285750" lvl="0" indent="-285750">
              <a:buFont typeface="Wingdings" panose="05000000000000000000" pitchFamily="2" charset="2"/>
              <a:buChar char="Ø"/>
            </a:pPr>
            <a:r>
              <a:rPr lang="en-US" sz="2400" b="1" dirty="0"/>
              <a:t>Section 457: Mental health programs</a:t>
            </a:r>
            <a:endParaRPr lang="en-US" sz="2400" dirty="0"/>
          </a:p>
          <a:p>
            <a:pPr marL="285750" lvl="0" indent="-285750">
              <a:buFont typeface="Wingdings" panose="05000000000000000000" pitchFamily="2" charset="2"/>
              <a:buChar char="Ø"/>
            </a:pPr>
            <a:r>
              <a:rPr lang="en-US" sz="2400" b="1" dirty="0"/>
              <a:t>Section 463: Adult day care </a:t>
            </a:r>
            <a:endParaRPr lang="en-US" sz="2400" dirty="0"/>
          </a:p>
          <a:p>
            <a:pPr marL="285750" lvl="0" indent="-285750">
              <a:buFont typeface="Wingdings" panose="05000000000000000000" pitchFamily="2" charset="2"/>
              <a:buChar char="Ø"/>
            </a:pPr>
            <a:r>
              <a:rPr lang="en-US" sz="2400" b="1" dirty="0"/>
              <a:t>Section 464: Assisted living facilities</a:t>
            </a:r>
            <a:endParaRPr lang="en-US" sz="2400" dirty="0"/>
          </a:p>
          <a:p>
            <a:pPr marL="285750" lvl="0" indent="-285750">
              <a:buFont typeface="Wingdings" panose="05000000000000000000" pitchFamily="2" charset="2"/>
              <a:buChar char="Ø"/>
            </a:pPr>
            <a:r>
              <a:rPr lang="en-US" sz="2400" b="1" dirty="0"/>
              <a:t>Section 467: Hospice inpatient facilities and units and hospice residences.</a:t>
            </a:r>
            <a:endParaRPr lang="en-US" sz="2400" dirty="0"/>
          </a:p>
          <a:p>
            <a:pPr marL="285750" lvl="0" indent="-285750">
              <a:buFont typeface="Wingdings" panose="05000000000000000000" pitchFamily="2" charset="2"/>
              <a:buChar char="Ø"/>
            </a:pPr>
            <a:r>
              <a:rPr lang="en-US" sz="2400" b="1" dirty="0"/>
              <a:t>Section 469: Office surgery suite</a:t>
            </a:r>
            <a:endParaRPr lang="en-US" sz="2400" dirty="0"/>
          </a:p>
        </p:txBody>
      </p:sp>
    </p:spTree>
    <p:extLst>
      <p:ext uri="{BB962C8B-B14F-4D97-AF65-F5344CB8AC3E}">
        <p14:creationId xmlns:p14="http://schemas.microsoft.com/office/powerpoint/2010/main" val="2704470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1"/>
                </a:solidFill>
              </a:rPr>
              <a:t>THANK YOU FOR YOUR PARTICIPATION!</a:t>
            </a:r>
            <a:endParaRPr lang="en-US" dirty="0">
              <a:solidFill>
                <a:schemeClr val="tx1"/>
              </a:solidFill>
            </a:endParaRPr>
          </a:p>
        </p:txBody>
      </p:sp>
      <p:pic>
        <p:nvPicPr>
          <p:cNvPr id="79875" name="Picture 7" descr="http://www.mokarate.com/Images/questionsGu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47244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56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Florida’s Lightning Problem</a:t>
            </a:r>
          </a:p>
          <a:p>
            <a:pPr marL="0" indent="0">
              <a:buNone/>
            </a:pPr>
            <a:endParaRPr lang="en-US" dirty="0" smtClean="0"/>
          </a:p>
          <a:p>
            <a:r>
              <a:rPr lang="en-US" dirty="0" smtClean="0"/>
              <a:t>Selecting a Standard for Lightning Protection</a:t>
            </a:r>
          </a:p>
          <a:p>
            <a:pPr marL="0" indent="0">
              <a:buNone/>
            </a:pPr>
            <a:endParaRPr lang="en-US" dirty="0"/>
          </a:p>
          <a:p>
            <a:r>
              <a:rPr lang="en-US" dirty="0" smtClean="0"/>
              <a:t>Lightning Protection Recommendations</a:t>
            </a:r>
          </a:p>
        </p:txBody>
      </p:sp>
    </p:spTree>
    <p:extLst>
      <p:ext uri="{BB962C8B-B14F-4D97-AF65-F5344CB8AC3E}">
        <p14:creationId xmlns:p14="http://schemas.microsoft.com/office/powerpoint/2010/main" val="4059957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Protection Provided By the FBC</a:t>
            </a:r>
            <a:endParaRPr lang="en-US" dirty="0"/>
          </a:p>
        </p:txBody>
      </p:sp>
      <p:sp>
        <p:nvSpPr>
          <p:cNvPr id="4" name="TextBox 3"/>
          <p:cNvSpPr txBox="1"/>
          <p:nvPr/>
        </p:nvSpPr>
        <p:spPr>
          <a:xfrm>
            <a:off x="152400" y="2133600"/>
            <a:ext cx="4648200" cy="646331"/>
          </a:xfrm>
          <a:prstGeom prst="rect">
            <a:avLst/>
          </a:prstGeom>
          <a:noFill/>
        </p:spPr>
        <p:txBody>
          <a:bodyPr wrap="square" rtlCol="0">
            <a:spAutoFit/>
          </a:bodyPr>
          <a:lstStyle/>
          <a:p>
            <a:pPr algn="ctr"/>
            <a:endParaRPr lang="en-US" dirty="0" smtClean="0"/>
          </a:p>
          <a:p>
            <a:pPr algn="ctr"/>
            <a:endParaRPr lang="en-US" dirty="0"/>
          </a:p>
        </p:txBody>
      </p:sp>
      <p:sp>
        <p:nvSpPr>
          <p:cNvPr id="5" name="Rectangle 4"/>
          <p:cNvSpPr/>
          <p:nvPr/>
        </p:nvSpPr>
        <p:spPr>
          <a:xfrm>
            <a:off x="4800600" y="2438400"/>
            <a:ext cx="1582356" cy="369332"/>
          </a:xfrm>
          <a:prstGeom prst="rect">
            <a:avLst/>
          </a:prstGeom>
        </p:spPr>
        <p:txBody>
          <a:bodyPr wrap="none">
            <a:spAutoFit/>
          </a:bodyPr>
          <a:lstStyle/>
          <a:p>
            <a:pPr algn="ctr"/>
            <a:r>
              <a:rPr lang="en-US" dirty="0" smtClean="0"/>
              <a:t>WIND STORMS</a:t>
            </a:r>
          </a:p>
        </p:txBody>
      </p:sp>
      <p:sp>
        <p:nvSpPr>
          <p:cNvPr id="6" name="Rectangle 5"/>
          <p:cNvSpPr/>
          <p:nvPr/>
        </p:nvSpPr>
        <p:spPr>
          <a:xfrm>
            <a:off x="6670964" y="6084332"/>
            <a:ext cx="1405513" cy="369332"/>
          </a:xfrm>
          <a:prstGeom prst="rect">
            <a:avLst/>
          </a:prstGeom>
        </p:spPr>
        <p:txBody>
          <a:bodyPr wrap="none">
            <a:spAutoFit/>
          </a:bodyPr>
          <a:lstStyle/>
          <a:p>
            <a:pPr algn="ctr"/>
            <a:r>
              <a:rPr lang="en-US" dirty="0" smtClean="0"/>
              <a:t>HURRICANES</a:t>
            </a:r>
          </a:p>
        </p:txBody>
      </p:sp>
      <p:sp>
        <p:nvSpPr>
          <p:cNvPr id="7" name="Rectangle 6"/>
          <p:cNvSpPr/>
          <p:nvPr/>
        </p:nvSpPr>
        <p:spPr>
          <a:xfrm>
            <a:off x="531021" y="5029200"/>
            <a:ext cx="1910843" cy="369332"/>
          </a:xfrm>
          <a:prstGeom prst="rect">
            <a:avLst/>
          </a:prstGeom>
        </p:spPr>
        <p:txBody>
          <a:bodyPr wrap="none">
            <a:spAutoFit/>
          </a:bodyPr>
          <a:lstStyle/>
          <a:p>
            <a:pPr algn="ctr"/>
            <a:r>
              <a:rPr lang="en-US" dirty="0" smtClean="0"/>
              <a:t>RAIN &amp; FLOODING</a:t>
            </a:r>
          </a:p>
        </p:txBody>
      </p:sp>
      <p:sp>
        <p:nvSpPr>
          <p:cNvPr id="8" name="Rectangle 7"/>
          <p:cNvSpPr/>
          <p:nvPr/>
        </p:nvSpPr>
        <p:spPr>
          <a:xfrm>
            <a:off x="6705600" y="4257258"/>
            <a:ext cx="617477" cy="369332"/>
          </a:xfrm>
          <a:prstGeom prst="rect">
            <a:avLst/>
          </a:prstGeom>
        </p:spPr>
        <p:txBody>
          <a:bodyPr wrap="none">
            <a:spAutoFit/>
          </a:bodyPr>
          <a:lstStyle/>
          <a:p>
            <a:pPr algn="ctr"/>
            <a:r>
              <a:rPr lang="en-US" dirty="0" smtClean="0"/>
              <a:t>HAIL</a:t>
            </a:r>
          </a:p>
        </p:txBody>
      </p:sp>
      <p:sp>
        <p:nvSpPr>
          <p:cNvPr id="9" name="Rectangle 8"/>
          <p:cNvSpPr/>
          <p:nvPr/>
        </p:nvSpPr>
        <p:spPr>
          <a:xfrm>
            <a:off x="531021" y="3918005"/>
            <a:ext cx="1535998" cy="369332"/>
          </a:xfrm>
          <a:prstGeom prst="rect">
            <a:avLst/>
          </a:prstGeom>
        </p:spPr>
        <p:txBody>
          <a:bodyPr wrap="none">
            <a:spAutoFit/>
          </a:bodyPr>
          <a:lstStyle/>
          <a:p>
            <a:pPr algn="ctr"/>
            <a:r>
              <a:rPr lang="en-US" dirty="0" smtClean="0"/>
              <a:t>FIRE &amp; SMOKE</a:t>
            </a:r>
          </a:p>
        </p:txBody>
      </p:sp>
      <p:sp>
        <p:nvSpPr>
          <p:cNvPr id="10" name="Rectangle 9"/>
          <p:cNvSpPr/>
          <p:nvPr/>
        </p:nvSpPr>
        <p:spPr>
          <a:xfrm>
            <a:off x="6764591" y="1766638"/>
            <a:ext cx="1116972" cy="369332"/>
          </a:xfrm>
          <a:prstGeom prst="rect">
            <a:avLst/>
          </a:prstGeom>
        </p:spPr>
        <p:txBody>
          <a:bodyPr wrap="none">
            <a:spAutoFit/>
          </a:bodyPr>
          <a:lstStyle/>
          <a:p>
            <a:pPr algn="ctr"/>
            <a:r>
              <a:rPr lang="en-US" dirty="0" smtClean="0"/>
              <a:t>TERMITES</a:t>
            </a:r>
          </a:p>
        </p:txBody>
      </p:sp>
      <p:sp>
        <p:nvSpPr>
          <p:cNvPr id="11" name="Rectangle 10"/>
          <p:cNvSpPr/>
          <p:nvPr/>
        </p:nvSpPr>
        <p:spPr>
          <a:xfrm>
            <a:off x="1125040" y="6142121"/>
            <a:ext cx="2702919" cy="369332"/>
          </a:xfrm>
          <a:prstGeom prst="rect">
            <a:avLst/>
          </a:prstGeom>
        </p:spPr>
        <p:txBody>
          <a:bodyPr wrap="none">
            <a:spAutoFit/>
          </a:bodyPr>
          <a:lstStyle/>
          <a:p>
            <a:pPr algn="ctr"/>
            <a:r>
              <a:rPr lang="en-US" dirty="0" smtClean="0"/>
              <a:t>EXCESSIVE TEMPERATURES</a:t>
            </a:r>
          </a:p>
        </p:txBody>
      </p:sp>
      <p:sp>
        <p:nvSpPr>
          <p:cNvPr id="12" name="Rectangle 11"/>
          <p:cNvSpPr/>
          <p:nvPr/>
        </p:nvSpPr>
        <p:spPr>
          <a:xfrm>
            <a:off x="531021" y="1769008"/>
            <a:ext cx="3511089" cy="369332"/>
          </a:xfrm>
          <a:prstGeom prst="rect">
            <a:avLst/>
          </a:prstGeom>
        </p:spPr>
        <p:txBody>
          <a:bodyPr wrap="none">
            <a:spAutoFit/>
          </a:bodyPr>
          <a:lstStyle/>
          <a:p>
            <a:pPr algn="ctr"/>
            <a:r>
              <a:rPr lang="en-US" dirty="0" smtClean="0"/>
              <a:t>WASTEFUL ENERGY CONSUMPTION</a:t>
            </a:r>
          </a:p>
        </p:txBody>
      </p:sp>
      <p:sp>
        <p:nvSpPr>
          <p:cNvPr id="13" name="Rectangle 12"/>
          <p:cNvSpPr/>
          <p:nvPr/>
        </p:nvSpPr>
        <p:spPr>
          <a:xfrm>
            <a:off x="1299020" y="2782301"/>
            <a:ext cx="2684517" cy="369332"/>
          </a:xfrm>
          <a:prstGeom prst="rect">
            <a:avLst/>
          </a:prstGeom>
        </p:spPr>
        <p:txBody>
          <a:bodyPr wrap="none">
            <a:spAutoFit/>
          </a:bodyPr>
          <a:lstStyle/>
          <a:p>
            <a:pPr algn="ctr"/>
            <a:r>
              <a:rPr lang="en-US" dirty="0" smtClean="0"/>
              <a:t>ARCHITECTURAL BARRIERS</a:t>
            </a:r>
          </a:p>
        </p:txBody>
      </p:sp>
      <p:sp>
        <p:nvSpPr>
          <p:cNvPr id="14" name="Rectangle 13"/>
          <p:cNvSpPr/>
          <p:nvPr/>
        </p:nvSpPr>
        <p:spPr>
          <a:xfrm>
            <a:off x="3582197" y="3980259"/>
            <a:ext cx="2030363" cy="923330"/>
          </a:xfrm>
          <a:prstGeom prst="rect">
            <a:avLst/>
          </a:prstGeom>
        </p:spPr>
        <p:txBody>
          <a:bodyPr wrap="none">
            <a:spAutoFit/>
          </a:bodyPr>
          <a:lstStyle/>
          <a:p>
            <a:pPr algn="ctr"/>
            <a:r>
              <a:rPr lang="en-US" dirty="0" smtClean="0"/>
              <a:t>TOXINS &amp; POISIONS</a:t>
            </a:r>
          </a:p>
          <a:p>
            <a:pPr algn="ctr"/>
            <a:endParaRPr lang="en-US" dirty="0" smtClean="0"/>
          </a:p>
          <a:p>
            <a:pPr algn="ctr"/>
            <a:endParaRPr lang="en-US" dirty="0" smtClean="0"/>
          </a:p>
        </p:txBody>
      </p:sp>
      <p:sp>
        <p:nvSpPr>
          <p:cNvPr id="15" name="Rectangle 14"/>
          <p:cNvSpPr/>
          <p:nvPr/>
        </p:nvSpPr>
        <p:spPr>
          <a:xfrm>
            <a:off x="7239000" y="2905081"/>
            <a:ext cx="886781" cy="369332"/>
          </a:xfrm>
          <a:prstGeom prst="rect">
            <a:avLst/>
          </a:prstGeom>
        </p:spPr>
        <p:txBody>
          <a:bodyPr wrap="none">
            <a:spAutoFit/>
          </a:bodyPr>
          <a:lstStyle/>
          <a:p>
            <a:r>
              <a:rPr lang="en-US" dirty="0" smtClean="0"/>
              <a:t>RADON</a:t>
            </a:r>
            <a:endParaRPr lang="en-US" dirty="0"/>
          </a:p>
        </p:txBody>
      </p:sp>
      <p:sp>
        <p:nvSpPr>
          <p:cNvPr id="16" name="Rectangle 15"/>
          <p:cNvSpPr/>
          <p:nvPr/>
        </p:nvSpPr>
        <p:spPr>
          <a:xfrm>
            <a:off x="3772818" y="5213866"/>
            <a:ext cx="3637919" cy="369332"/>
          </a:xfrm>
          <a:prstGeom prst="rect">
            <a:avLst/>
          </a:prstGeom>
        </p:spPr>
        <p:txBody>
          <a:bodyPr wrap="none">
            <a:spAutoFit/>
          </a:bodyPr>
          <a:lstStyle/>
          <a:p>
            <a:pPr algn="ctr"/>
            <a:r>
              <a:rPr lang="en-US" dirty="0" smtClean="0"/>
              <a:t>SUBSTANDARD BUILDING PRODUCTS</a:t>
            </a:r>
          </a:p>
        </p:txBody>
      </p:sp>
    </p:spTree>
    <p:extLst>
      <p:ext uri="{BB962C8B-B14F-4D97-AF65-F5344CB8AC3E}">
        <p14:creationId xmlns:p14="http://schemas.microsoft.com/office/powerpoint/2010/main" val="1582218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8909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pitchFamily="34" charset="0"/>
              <a:buChar char="•"/>
              <a:defRPr sz="2000">
                <a:solidFill>
                  <a:schemeClr val="tx2"/>
                </a:solidFill>
                <a:latin typeface="Century Gothic" pitchFamily="34" charset="0"/>
              </a:defRPr>
            </a:lvl2pPr>
            <a:lvl3pPr marL="1143000" indent="-228600" eaLnBrk="0" hangingPunct="0">
              <a:spcBef>
                <a:spcPct val="20000"/>
              </a:spcBef>
              <a:buClr>
                <a:srgbClr val="B5AE53"/>
              </a:buClr>
              <a:buFont typeface="Arial" pitchFamily="34" charset="0"/>
              <a:buChar char="•"/>
              <a:defRPr>
                <a:solidFill>
                  <a:schemeClr val="tx2"/>
                </a:solidFill>
                <a:latin typeface="Century Gothic" pitchFamily="34" charset="0"/>
              </a:defRPr>
            </a:lvl3pPr>
            <a:lvl4pPr marL="1600200" indent="-228600" eaLnBrk="0" hangingPunct="0">
              <a:spcBef>
                <a:spcPct val="20000"/>
              </a:spcBef>
              <a:buClr>
                <a:srgbClr val="848058"/>
              </a:buClr>
              <a:buFont typeface="Arial" pitchFamily="34" charset="0"/>
              <a:buChar char="•"/>
              <a:defRPr sz="1600">
                <a:solidFill>
                  <a:schemeClr val="tx2"/>
                </a:solidFill>
                <a:latin typeface="Century Gothic" pitchFamily="34" charset="0"/>
              </a:defRPr>
            </a:lvl4pPr>
            <a:lvl5pPr marL="2057400" indent="-228600" eaLnBrk="0" hangingPunct="0">
              <a:spcBef>
                <a:spcPct val="20000"/>
              </a:spcBef>
              <a:buClr>
                <a:srgbClr val="E8B54D"/>
              </a:buClr>
              <a:buFont typeface="Arial" pitchFamily="34"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9pPr>
          </a:lstStyle>
          <a:p>
            <a:pPr eaLnBrk="1" hangingPunct="1">
              <a:spcBef>
                <a:spcPct val="0"/>
              </a:spcBef>
              <a:buClrTx/>
              <a:buFontTx/>
              <a:buNone/>
            </a:pPr>
            <a:r>
              <a:rPr lang="en-US" altLang="en-US" sz="1200" dirty="0" smtClean="0">
                <a:solidFill>
                  <a:srgbClr val="564B3C"/>
                </a:solidFill>
                <a:latin typeface="Verdana" pitchFamily="34" charset="0"/>
                <a:ea typeface="MS PGothic" pitchFamily="34" charset="-128"/>
                <a:cs typeface="Arial" pitchFamily="34" charset="0"/>
              </a:rPr>
              <a:t>www.nema.org</a:t>
            </a:r>
          </a:p>
        </p:txBody>
      </p:sp>
      <p:pic>
        <p:nvPicPr>
          <p:cNvPr id="89092" name="Picture 2" descr="Image result for vaisala light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067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9400" y="381000"/>
            <a:ext cx="2438400" cy="6324600"/>
          </a:xfrm>
        </p:spPr>
        <p:txBody>
          <a:bodyPr>
            <a:normAutofit lnSpcReduction="10000"/>
          </a:bodyPr>
          <a:lstStyle/>
          <a:p>
            <a:r>
              <a:rPr lang="en-US" sz="2400" dirty="0" smtClean="0"/>
              <a:t>Average of 100 thunderstorms per year</a:t>
            </a:r>
          </a:p>
          <a:p>
            <a:endParaRPr lang="en-US" sz="2400" dirty="0"/>
          </a:p>
          <a:p>
            <a:r>
              <a:rPr lang="en-US" sz="2400" dirty="0" smtClean="0"/>
              <a:t>1.5 million lightning strikes per year</a:t>
            </a:r>
          </a:p>
          <a:p>
            <a:endParaRPr lang="en-US" sz="2400" dirty="0"/>
          </a:p>
          <a:p>
            <a:r>
              <a:rPr lang="en-US" sz="2400" dirty="0" smtClean="0"/>
              <a:t>Florida leads the nation in:</a:t>
            </a:r>
          </a:p>
          <a:p>
            <a:pPr lvl="1"/>
            <a:r>
              <a:rPr lang="en-US" sz="2000" dirty="0" smtClean="0"/>
              <a:t>Lightning Deaths</a:t>
            </a:r>
          </a:p>
          <a:p>
            <a:pPr lvl="1"/>
            <a:r>
              <a:rPr lang="en-US" sz="2000" dirty="0" smtClean="0"/>
              <a:t>Total Number of Insurance Claims</a:t>
            </a:r>
          </a:p>
          <a:p>
            <a:pPr lvl="1"/>
            <a:r>
              <a:rPr lang="en-US" sz="2000" dirty="0" smtClean="0"/>
              <a:t>Total Losses per insurance Claim</a:t>
            </a:r>
          </a:p>
          <a:p>
            <a:pPr lvl="1"/>
            <a:endParaRPr lang="en-US" sz="2000" dirty="0" smtClean="0"/>
          </a:p>
          <a:p>
            <a:endParaRPr lang="en-US" sz="2400" dirty="0"/>
          </a:p>
          <a:p>
            <a:endParaRPr lang="en-US" sz="2400" dirty="0"/>
          </a:p>
        </p:txBody>
      </p:sp>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7764"/>
            <a:ext cx="65532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79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0" y="0"/>
            <a:ext cx="9144000" cy="1143000"/>
          </a:xfrm>
        </p:spPr>
        <p:txBody>
          <a:bodyPr/>
          <a:lstStyle/>
          <a:p>
            <a:pPr algn="ctr"/>
            <a:r>
              <a:rPr lang="en-US" altLang="en-US" dirty="0" smtClean="0"/>
              <a:t>Risk Assessment (Annex L)</a:t>
            </a:r>
          </a:p>
        </p:txBody>
      </p:sp>
      <p:sp>
        <p:nvSpPr>
          <p:cNvPr id="86019" name="TextBox 1"/>
          <p:cNvSpPr txBox="1">
            <a:spLocks noChangeArrowheads="1"/>
          </p:cNvSpPr>
          <p:nvPr/>
        </p:nvSpPr>
        <p:spPr bwMode="auto">
          <a:xfrm>
            <a:off x="152400" y="914400"/>
            <a:ext cx="8839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rgbClr val="008080"/>
                </a:solidFill>
                <a:latin typeface="Microsoft Sans Serif" pitchFamily="34" charset="0"/>
                <a:cs typeface="Microsoft Sans Serif" pitchFamily="34" charset="0"/>
              </a:defRPr>
            </a:lvl1pPr>
            <a:lvl2pPr marL="742950" indent="-285750" eaLnBrk="0" hangingPunct="0">
              <a:spcBef>
                <a:spcPct val="20000"/>
              </a:spcBef>
              <a:buFont typeface="Wingdings" pitchFamily="2" charset="2"/>
              <a:buChar char="§"/>
              <a:defRPr sz="2800">
                <a:solidFill>
                  <a:schemeClr val="tx1"/>
                </a:solidFill>
                <a:latin typeface="Microsoft Sans Serif" pitchFamily="34" charset="0"/>
                <a:cs typeface="Microsoft Sans Serif" pitchFamily="34" charset="0"/>
              </a:defRPr>
            </a:lvl2pPr>
            <a:lvl3pPr marL="1143000" indent="-228600" eaLnBrk="0" hangingPunct="0">
              <a:spcBef>
                <a:spcPct val="20000"/>
              </a:spcBef>
              <a:buFont typeface="Arial" pitchFamily="34" charset="0"/>
              <a:buChar char="•"/>
              <a:defRPr sz="2400">
                <a:solidFill>
                  <a:schemeClr val="tx1"/>
                </a:solidFill>
                <a:latin typeface="Microsoft Sans Serif" pitchFamily="34" charset="0"/>
                <a:cs typeface="Microsoft Sans Serif" pitchFamily="34" charset="0"/>
              </a:defRPr>
            </a:lvl3pPr>
            <a:lvl4pPr marL="1600200" indent="-228600" eaLnBrk="0" hangingPunct="0">
              <a:spcBef>
                <a:spcPct val="20000"/>
              </a:spcBef>
              <a:buFont typeface="Arial" pitchFamily="34" charset="0"/>
              <a:buChar char="–"/>
              <a:defRPr sz="2000">
                <a:solidFill>
                  <a:schemeClr val="tx1"/>
                </a:solidFill>
                <a:latin typeface="Microsoft Sans Serif" pitchFamily="34" charset="0"/>
                <a:cs typeface="Microsoft Sans Serif" pitchFamily="34" charset="0"/>
              </a:defRPr>
            </a:lvl4pPr>
            <a:lvl5pPr marL="2057400" indent="-228600" eaLnBrk="0" hangingPunct="0">
              <a:spcBef>
                <a:spcPct val="20000"/>
              </a:spcBef>
              <a:buFont typeface="Arial" pitchFamily="34" charset="0"/>
              <a:buChar char="»"/>
              <a:defRPr sz="2000">
                <a:solidFill>
                  <a:schemeClr val="tx1"/>
                </a:solidFill>
                <a:latin typeface="Microsoft Sans Serif" pitchFamily="34" charset="0"/>
                <a:cs typeface="Microsoft Sans Serif"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Microsoft Sans Serif" pitchFamily="34" charset="0"/>
                <a:cs typeface="Microsoft Sans Serif"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Microsoft Sans Serif" pitchFamily="34" charset="0"/>
                <a:cs typeface="Microsoft Sans Serif"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Microsoft Sans Serif" pitchFamily="34" charset="0"/>
                <a:cs typeface="Microsoft Sans Serif"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Microsoft Sans Serif" pitchFamily="34" charset="0"/>
                <a:cs typeface="Microsoft Sans Serif" pitchFamily="34" charset="0"/>
              </a:defRPr>
            </a:lvl9pPr>
          </a:lstStyle>
          <a:p>
            <a:pPr eaLnBrk="1" hangingPunct="1">
              <a:spcBef>
                <a:spcPct val="0"/>
              </a:spcBef>
              <a:buFontTx/>
              <a:buNone/>
            </a:pPr>
            <a:endParaRPr lang="en-US" altLang="en-US" sz="2800" dirty="0" smtClean="0">
              <a:solidFill>
                <a:schemeClr val="tx1"/>
              </a:solidFill>
              <a:latin typeface="Times New Roman" pitchFamily="18" charset="0"/>
              <a:cs typeface="Arial" pitchFamily="34" charset="0"/>
            </a:endParaRPr>
          </a:p>
          <a:p>
            <a:pPr eaLnBrk="1" hangingPunct="1">
              <a:spcBef>
                <a:spcPct val="0"/>
              </a:spcBef>
              <a:buFontTx/>
              <a:buNone/>
            </a:pPr>
            <a:r>
              <a:rPr lang="en-US" altLang="en-US" sz="2800" dirty="0" smtClean="0">
                <a:solidFill>
                  <a:schemeClr val="tx1"/>
                </a:solidFill>
                <a:latin typeface="Times New Roman" pitchFamily="18" charset="0"/>
                <a:cs typeface="Arial" pitchFamily="34" charset="0"/>
              </a:rPr>
              <a:t>A Risk Assessment is a comparison between the probability of the building being struck by lightning to the expected losses that would resulted from lightning damage.  </a:t>
            </a:r>
          </a:p>
          <a:p>
            <a:pPr eaLnBrk="1" hangingPunct="1">
              <a:spcBef>
                <a:spcPct val="0"/>
              </a:spcBef>
              <a:buFontTx/>
              <a:buNone/>
            </a:pPr>
            <a:endParaRPr lang="en-US" altLang="en-US" sz="2800" dirty="0">
              <a:solidFill>
                <a:schemeClr val="tx1"/>
              </a:solidFill>
              <a:latin typeface="Times New Roman" pitchFamily="18" charset="0"/>
              <a:cs typeface="Arial" pitchFamily="34" charset="0"/>
            </a:endParaRPr>
          </a:p>
          <a:p>
            <a:pPr marL="457200" indent="-457200" eaLnBrk="1" hangingPunct="1">
              <a:spcBef>
                <a:spcPct val="0"/>
              </a:spcBef>
              <a:buFont typeface="Wingdings" panose="05000000000000000000" pitchFamily="2" charset="2"/>
              <a:buChar char="Ø"/>
            </a:pPr>
            <a:r>
              <a:rPr lang="en-US" altLang="en-US" sz="2800" dirty="0" smtClean="0">
                <a:solidFill>
                  <a:schemeClr val="tx1"/>
                </a:solidFill>
                <a:latin typeface="Times New Roman" pitchFamily="18" charset="0"/>
                <a:cs typeface="Arial" pitchFamily="34" charset="0"/>
              </a:rPr>
              <a:t>If </a:t>
            </a:r>
            <a:r>
              <a:rPr lang="en-US" altLang="en-US" sz="2800" dirty="0">
                <a:solidFill>
                  <a:schemeClr val="tx1"/>
                </a:solidFill>
                <a:latin typeface="Times New Roman" pitchFamily="18" charset="0"/>
                <a:cs typeface="Arial" pitchFamily="34" charset="0"/>
              </a:rPr>
              <a:t>the “expected lightning strike frequency to the structure” is less than the “tolerable lightning strike frequency to the structure” – an LPS may not be needed.</a:t>
            </a:r>
          </a:p>
          <a:p>
            <a:pPr eaLnBrk="1" hangingPunct="1">
              <a:spcBef>
                <a:spcPct val="0"/>
              </a:spcBef>
              <a:buFontTx/>
              <a:buNone/>
            </a:pPr>
            <a:endParaRPr lang="en-US" altLang="en-US" sz="2800" dirty="0">
              <a:solidFill>
                <a:schemeClr val="tx1"/>
              </a:solidFill>
              <a:latin typeface="Times New Roman" pitchFamily="18" charset="0"/>
              <a:cs typeface="Arial" pitchFamily="34" charset="0"/>
            </a:endParaRPr>
          </a:p>
          <a:p>
            <a:pPr marL="457200" indent="-457200" eaLnBrk="1" hangingPunct="1">
              <a:spcBef>
                <a:spcPct val="0"/>
              </a:spcBef>
              <a:buFont typeface="Wingdings" panose="05000000000000000000" pitchFamily="2" charset="2"/>
              <a:buChar char="Ø"/>
            </a:pPr>
            <a:r>
              <a:rPr lang="en-US" altLang="en-US" sz="2800" dirty="0" smtClean="0">
                <a:solidFill>
                  <a:schemeClr val="tx1"/>
                </a:solidFill>
                <a:latin typeface="Times New Roman" pitchFamily="18" charset="0"/>
                <a:cs typeface="Arial" pitchFamily="34" charset="0"/>
              </a:rPr>
              <a:t>If </a:t>
            </a:r>
            <a:r>
              <a:rPr lang="en-US" altLang="en-US" sz="2800" dirty="0">
                <a:solidFill>
                  <a:schemeClr val="tx1"/>
                </a:solidFill>
                <a:latin typeface="Times New Roman" pitchFamily="18" charset="0"/>
                <a:cs typeface="Arial" pitchFamily="34" charset="0"/>
              </a:rPr>
              <a:t>the “tolerable lightning strike frequency to the structure” is less than the “expected lightning strike frequency to the structure” – an LPS recommended</a:t>
            </a:r>
            <a:r>
              <a:rPr lang="en-US" altLang="en-US" sz="2800" dirty="0" smtClean="0">
                <a:solidFill>
                  <a:schemeClr val="tx1"/>
                </a:solidFill>
                <a:latin typeface="Times New Roman" pitchFamily="18" charset="0"/>
                <a:cs typeface="Arial" pitchFamily="34" charset="0"/>
              </a:rPr>
              <a:t>.</a:t>
            </a:r>
          </a:p>
          <a:p>
            <a:pPr eaLnBrk="1" hangingPunct="1">
              <a:spcBef>
                <a:spcPct val="0"/>
              </a:spcBef>
              <a:buFontTx/>
              <a:buNone/>
            </a:pPr>
            <a:endParaRPr lang="en-US" altLang="en-US" sz="2800" dirty="0">
              <a:solidFill>
                <a:schemeClr val="tx1"/>
              </a:solidFill>
              <a:latin typeface="Times New Roman" pitchFamily="18" charset="0"/>
              <a:cs typeface="Arial" pitchFamily="34" charset="0"/>
            </a:endParaRPr>
          </a:p>
        </p:txBody>
      </p:sp>
    </p:spTree>
    <p:extLst>
      <p:ext uri="{BB962C8B-B14F-4D97-AF65-F5344CB8AC3E}">
        <p14:creationId xmlns:p14="http://schemas.microsoft.com/office/powerpoint/2010/main" val="2264786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9144000" cy="1219200"/>
          </a:xfrm>
        </p:spPr>
        <p:txBody>
          <a:bodyPr>
            <a:noAutofit/>
          </a:bodyPr>
          <a:lstStyle/>
          <a:p>
            <a:pPr algn="ctr"/>
            <a:r>
              <a:rPr lang="en-US" altLang="en-US" dirty="0" smtClean="0">
                <a:solidFill>
                  <a:schemeClr val="tx1"/>
                </a:solidFill>
              </a:rPr>
              <a:t>Risk Assessment (Annex L)</a:t>
            </a:r>
          </a:p>
        </p:txBody>
      </p:sp>
      <p:sp>
        <p:nvSpPr>
          <p:cNvPr id="21507" name="Rectangle 3"/>
          <p:cNvSpPr>
            <a:spLocks noGrp="1" noChangeArrowheads="1"/>
          </p:cNvSpPr>
          <p:nvPr>
            <p:ph type="body" idx="1"/>
          </p:nvPr>
        </p:nvSpPr>
        <p:spPr>
          <a:xfrm>
            <a:off x="228600" y="1676400"/>
            <a:ext cx="8686800" cy="4876800"/>
          </a:xfrm>
        </p:spPr>
        <p:txBody>
          <a:bodyPr>
            <a:normAutofit/>
          </a:bodyPr>
          <a:lstStyle/>
          <a:p>
            <a:pPr marL="0" indent="0" algn="ctr">
              <a:buFontTx/>
              <a:buNone/>
              <a:defRPr/>
            </a:pPr>
            <a:r>
              <a:rPr lang="en-US" sz="2800" b="1" u="sng" dirty="0" smtClean="0">
                <a:latin typeface="Times New Roman" panose="02020603050405020304" pitchFamily="18" charset="0"/>
                <a:cs typeface="Times New Roman" panose="02020603050405020304" pitchFamily="18" charset="0"/>
              </a:rPr>
              <a:t>Expected Lightning Strike Frequency</a:t>
            </a:r>
          </a:p>
          <a:p>
            <a:pPr marL="0" indent="0" algn="ctr">
              <a:buFontTx/>
              <a:buNone/>
              <a:defRPr/>
            </a:pPr>
            <a:endParaRPr lang="en-US" sz="2800" u="sng" dirty="0" smtClean="0">
              <a:latin typeface="Times New Roman" panose="02020603050405020304" pitchFamily="18" charset="0"/>
              <a:cs typeface="Times New Roman" panose="02020603050405020304" pitchFamily="18" charset="0"/>
            </a:endParaRPr>
          </a:p>
          <a:p>
            <a:pPr>
              <a:buFont typeface="Wingdings" pitchFamily="2" charset="2"/>
              <a:buChar char="Ø"/>
              <a:defRPr/>
            </a:pPr>
            <a:r>
              <a:rPr lang="en-US" sz="2800" dirty="0" smtClean="0">
                <a:latin typeface="Times New Roman" panose="02020603050405020304" pitchFamily="18" charset="0"/>
                <a:cs typeface="Times New Roman" panose="02020603050405020304" pitchFamily="18" charset="0"/>
              </a:rPr>
              <a:t>The yearly average flash density in the region where the structure is located</a:t>
            </a:r>
          </a:p>
          <a:p>
            <a:pPr marL="0" indent="0">
              <a:buNone/>
              <a:defRPr/>
            </a:pPr>
            <a:endParaRPr lang="en-US" sz="1400" dirty="0" smtClean="0">
              <a:latin typeface="Times New Roman" panose="02020603050405020304" pitchFamily="18" charset="0"/>
              <a:cs typeface="Times New Roman" panose="02020603050405020304" pitchFamily="18" charset="0"/>
            </a:endParaRPr>
          </a:p>
          <a:p>
            <a:pPr>
              <a:buFont typeface="Wingdings" pitchFamily="2" charset="2"/>
              <a:buChar char="Ø"/>
              <a:defRPr/>
            </a:pPr>
            <a:r>
              <a:rPr lang="en-US" sz="2800" dirty="0" smtClean="0">
                <a:latin typeface="Times New Roman" panose="02020603050405020304" pitchFamily="18" charset="0"/>
                <a:cs typeface="Times New Roman" panose="02020603050405020304" pitchFamily="18" charset="0"/>
              </a:rPr>
              <a:t>The equivalent collective area of the structure</a:t>
            </a:r>
          </a:p>
          <a:p>
            <a:pPr marL="0" indent="0">
              <a:buNone/>
              <a:defRPr/>
            </a:pPr>
            <a:endParaRPr lang="en-US" sz="1400" dirty="0" smtClean="0">
              <a:latin typeface="Times New Roman" panose="02020603050405020304" pitchFamily="18" charset="0"/>
              <a:cs typeface="Times New Roman" panose="02020603050405020304" pitchFamily="18" charset="0"/>
            </a:endParaRPr>
          </a:p>
          <a:p>
            <a:pPr>
              <a:buFont typeface="Wingdings" pitchFamily="2" charset="2"/>
              <a:buChar char="Ø"/>
              <a:defRPr/>
            </a:pPr>
            <a:r>
              <a:rPr lang="en-US" sz="2800" dirty="0" smtClean="0">
                <a:latin typeface="Times New Roman" panose="02020603050405020304" pitchFamily="18" charset="0"/>
                <a:cs typeface="Times New Roman" panose="02020603050405020304" pitchFamily="18" charset="0"/>
              </a:rPr>
              <a:t>The environmental coefficient accounting for the surrounding topography of the site of the structure.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806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fade">
                                      <p:cBhvr>
                                        <p:cTn id="7" dur="1000"/>
                                        <p:tgtEl>
                                          <p:spTgt spid="21507">
                                            <p:txEl>
                                              <p:pRg st="2" end="2"/>
                                            </p:txEl>
                                          </p:spTgt>
                                        </p:tgtEl>
                                      </p:cBhvr>
                                    </p:animEffect>
                                    <p:anim calcmode="lin" valueType="num">
                                      <p:cBhvr>
                                        <p:cTn id="8"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1507">
                                            <p:txEl>
                                              <p:pRg st="4" end="4"/>
                                            </p:txEl>
                                          </p:spTgt>
                                        </p:tgtEl>
                                        <p:attrNameLst>
                                          <p:attrName>style.visibility</p:attrName>
                                        </p:attrNameLst>
                                      </p:cBhvr>
                                      <p:to>
                                        <p:strVal val="visible"/>
                                      </p:to>
                                    </p:set>
                                    <p:animEffect transition="in" filter="fade">
                                      <p:cBhvr>
                                        <p:cTn id="14" dur="1000"/>
                                        <p:tgtEl>
                                          <p:spTgt spid="21507">
                                            <p:txEl>
                                              <p:pRg st="4" end="4"/>
                                            </p:txEl>
                                          </p:spTgt>
                                        </p:tgtEl>
                                      </p:cBhvr>
                                    </p:animEffect>
                                    <p:anim calcmode="lin" valueType="num">
                                      <p:cBhvr>
                                        <p:cTn id="15"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1507">
                                            <p:txEl>
                                              <p:pRg st="6" end="6"/>
                                            </p:txEl>
                                          </p:spTgt>
                                        </p:tgtEl>
                                        <p:attrNameLst>
                                          <p:attrName>style.visibility</p:attrName>
                                        </p:attrNameLst>
                                      </p:cBhvr>
                                      <p:to>
                                        <p:strVal val="visible"/>
                                      </p:to>
                                    </p:set>
                                    <p:animEffect transition="in" filter="fade">
                                      <p:cBhvr>
                                        <p:cTn id="21" dur="1000"/>
                                        <p:tgtEl>
                                          <p:spTgt spid="21507">
                                            <p:txEl>
                                              <p:pRg st="6" end="6"/>
                                            </p:txEl>
                                          </p:spTgt>
                                        </p:tgtEl>
                                      </p:cBhvr>
                                    </p:animEffect>
                                    <p:anim calcmode="lin" valueType="num">
                                      <p:cBhvr>
                                        <p:cTn id="22" dur="10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0" y="0"/>
            <a:ext cx="9144000" cy="1295400"/>
          </a:xfrm>
        </p:spPr>
        <p:txBody>
          <a:bodyPr/>
          <a:lstStyle/>
          <a:p>
            <a:pPr algn="ctr"/>
            <a:r>
              <a:rPr lang="en-US" altLang="en-US" dirty="0" smtClean="0">
                <a:solidFill>
                  <a:schemeClr val="tx1"/>
                </a:solidFill>
              </a:rPr>
              <a:t>Risk Assessment (Annex L)</a:t>
            </a:r>
          </a:p>
        </p:txBody>
      </p:sp>
      <p:sp>
        <p:nvSpPr>
          <p:cNvPr id="2" name="TextBox 1"/>
          <p:cNvSpPr txBox="1">
            <a:spLocks noChangeArrowheads="1"/>
          </p:cNvSpPr>
          <p:nvPr/>
        </p:nvSpPr>
        <p:spPr bwMode="auto">
          <a:xfrm>
            <a:off x="203200" y="1571625"/>
            <a:ext cx="868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rgbClr val="008080"/>
                </a:solidFill>
                <a:latin typeface="Microsoft Sans Serif" pitchFamily="34" charset="0"/>
                <a:cs typeface="Microsoft Sans Serif" pitchFamily="34" charset="0"/>
              </a:defRPr>
            </a:lvl1pPr>
            <a:lvl2pPr marL="742950" indent="-285750" eaLnBrk="0" hangingPunct="0">
              <a:spcBef>
                <a:spcPct val="20000"/>
              </a:spcBef>
              <a:buFont typeface="Wingdings" pitchFamily="2" charset="2"/>
              <a:buChar char="§"/>
              <a:defRPr sz="2800">
                <a:solidFill>
                  <a:schemeClr val="tx1"/>
                </a:solidFill>
                <a:latin typeface="Microsoft Sans Serif" pitchFamily="34" charset="0"/>
                <a:cs typeface="Microsoft Sans Serif" pitchFamily="34" charset="0"/>
              </a:defRPr>
            </a:lvl2pPr>
            <a:lvl3pPr marL="1143000" indent="-228600" eaLnBrk="0" hangingPunct="0">
              <a:spcBef>
                <a:spcPct val="20000"/>
              </a:spcBef>
              <a:buFont typeface="Arial" pitchFamily="34" charset="0"/>
              <a:buChar char="•"/>
              <a:defRPr sz="2400">
                <a:solidFill>
                  <a:schemeClr val="tx1"/>
                </a:solidFill>
                <a:latin typeface="Microsoft Sans Serif" pitchFamily="34" charset="0"/>
                <a:cs typeface="Microsoft Sans Serif" pitchFamily="34" charset="0"/>
              </a:defRPr>
            </a:lvl3pPr>
            <a:lvl4pPr marL="1600200" indent="-228600" eaLnBrk="0" hangingPunct="0">
              <a:spcBef>
                <a:spcPct val="20000"/>
              </a:spcBef>
              <a:buFont typeface="Arial" pitchFamily="34" charset="0"/>
              <a:buChar char="–"/>
              <a:defRPr sz="2000">
                <a:solidFill>
                  <a:schemeClr val="tx1"/>
                </a:solidFill>
                <a:latin typeface="Microsoft Sans Serif" pitchFamily="34" charset="0"/>
                <a:cs typeface="Microsoft Sans Serif" pitchFamily="34" charset="0"/>
              </a:defRPr>
            </a:lvl4pPr>
            <a:lvl5pPr marL="2057400" indent="-228600" eaLnBrk="0" hangingPunct="0">
              <a:spcBef>
                <a:spcPct val="20000"/>
              </a:spcBef>
              <a:buFont typeface="Arial" pitchFamily="34" charset="0"/>
              <a:buChar char="»"/>
              <a:defRPr sz="2000">
                <a:solidFill>
                  <a:schemeClr val="tx1"/>
                </a:solidFill>
                <a:latin typeface="Microsoft Sans Serif" pitchFamily="34" charset="0"/>
                <a:cs typeface="Microsoft Sans Serif"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Microsoft Sans Serif" pitchFamily="34" charset="0"/>
                <a:cs typeface="Microsoft Sans Serif"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Microsoft Sans Serif" pitchFamily="34" charset="0"/>
                <a:cs typeface="Microsoft Sans Serif"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Microsoft Sans Serif" pitchFamily="34" charset="0"/>
                <a:cs typeface="Microsoft Sans Serif"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Microsoft Sans Serif" pitchFamily="34" charset="0"/>
                <a:cs typeface="Microsoft Sans Serif" pitchFamily="34" charset="0"/>
              </a:defRPr>
            </a:lvl9pPr>
          </a:lstStyle>
          <a:p>
            <a:pPr algn="ctr" eaLnBrk="1" hangingPunct="1">
              <a:spcBef>
                <a:spcPct val="0"/>
              </a:spcBef>
              <a:buFontTx/>
              <a:buNone/>
            </a:pPr>
            <a:r>
              <a:rPr lang="en-US" altLang="en-US" sz="2800" b="1" u="sng" dirty="0">
                <a:solidFill>
                  <a:schemeClr val="tx1"/>
                </a:solidFill>
                <a:latin typeface="Times New Roman" panose="02020603050405020304" pitchFamily="18" charset="0"/>
                <a:cs typeface="Times New Roman" panose="02020603050405020304" pitchFamily="18" charset="0"/>
              </a:rPr>
              <a:t>Tolerable Lightning </a:t>
            </a:r>
            <a:r>
              <a:rPr lang="en-US" altLang="en-US" sz="2800" b="1" u="sng" dirty="0" smtClean="0">
                <a:solidFill>
                  <a:schemeClr val="tx1"/>
                </a:solidFill>
                <a:latin typeface="Times New Roman" panose="02020603050405020304" pitchFamily="18" charset="0"/>
                <a:cs typeface="Times New Roman" panose="02020603050405020304" pitchFamily="18" charset="0"/>
              </a:rPr>
              <a:t>Strike Frequency</a:t>
            </a:r>
            <a:endParaRPr lang="en-US" altLang="en-US" sz="2800" b="1" u="sng" dirty="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800" dirty="0">
                <a:solidFill>
                  <a:schemeClr val="tx1"/>
                </a:solidFill>
                <a:latin typeface="Times New Roman" panose="02020603050405020304" pitchFamily="18" charset="0"/>
                <a:cs typeface="Times New Roman" panose="02020603050405020304" pitchFamily="18" charset="0"/>
              </a:rPr>
              <a:t>(Potential structural, environmental, &amp; monetary loses)</a:t>
            </a:r>
          </a:p>
          <a:p>
            <a:pPr eaLnBrk="1" hangingPunct="1">
              <a:spcBef>
                <a:spcPct val="0"/>
              </a:spcBef>
              <a:buFontTx/>
              <a:buNone/>
            </a:pPr>
            <a:endParaRPr lang="en-US" altLang="en-US" sz="28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spcBef>
                <a:spcPct val="0"/>
              </a:spcBef>
              <a:buFont typeface="Wingdings" panose="05000000000000000000" pitchFamily="2" charset="2"/>
              <a:buChar char="Ø"/>
            </a:pPr>
            <a:r>
              <a:rPr lang="en-US" altLang="en-US" sz="2800" dirty="0">
                <a:solidFill>
                  <a:schemeClr val="tx1"/>
                </a:solidFill>
                <a:latin typeface="Times New Roman" panose="02020603050405020304" pitchFamily="18" charset="0"/>
                <a:cs typeface="Times New Roman" panose="02020603050405020304" pitchFamily="18" charset="0"/>
              </a:rPr>
              <a:t>Building Structure / Roof Structure</a:t>
            </a:r>
          </a:p>
          <a:p>
            <a:pPr eaLnBrk="1" hangingPunct="1">
              <a:spcBef>
                <a:spcPct val="0"/>
              </a:spcBef>
              <a:buFontTx/>
              <a:buNone/>
            </a:pPr>
            <a:endParaRPr lang="en-US" altLang="en-US" sz="28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spcBef>
                <a:spcPct val="0"/>
              </a:spcBef>
              <a:buFont typeface="Wingdings" panose="05000000000000000000" pitchFamily="2" charset="2"/>
              <a:buChar char="Ø"/>
            </a:pPr>
            <a:r>
              <a:rPr lang="en-US" altLang="en-US" sz="2800" dirty="0">
                <a:solidFill>
                  <a:schemeClr val="tx1"/>
                </a:solidFill>
                <a:latin typeface="Times New Roman" panose="02020603050405020304" pitchFamily="18" charset="0"/>
                <a:cs typeface="Times New Roman" panose="02020603050405020304" pitchFamily="18" charset="0"/>
              </a:rPr>
              <a:t>Value / Flammability of the Structures Contents</a:t>
            </a:r>
          </a:p>
          <a:p>
            <a:pPr eaLnBrk="1" hangingPunct="1">
              <a:spcBef>
                <a:spcPct val="0"/>
              </a:spcBef>
              <a:buFontTx/>
              <a:buNone/>
            </a:pPr>
            <a:endParaRPr lang="en-US" altLang="en-US" sz="28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spcBef>
                <a:spcPct val="0"/>
              </a:spcBef>
              <a:buFont typeface="Wingdings" panose="05000000000000000000" pitchFamily="2" charset="2"/>
              <a:buChar char="Ø"/>
            </a:pPr>
            <a:r>
              <a:rPr lang="en-US" altLang="en-US" sz="2800" dirty="0">
                <a:solidFill>
                  <a:schemeClr val="tx1"/>
                </a:solidFill>
                <a:latin typeface="Times New Roman" panose="02020603050405020304" pitchFamily="18" charset="0"/>
                <a:cs typeface="Times New Roman" panose="02020603050405020304" pitchFamily="18" charset="0"/>
              </a:rPr>
              <a:t>Occupancy of the Structure</a:t>
            </a:r>
          </a:p>
          <a:p>
            <a:pPr eaLnBrk="1" hangingPunct="1">
              <a:spcBef>
                <a:spcPct val="0"/>
              </a:spcBef>
              <a:buFontTx/>
              <a:buNone/>
            </a:pPr>
            <a:endParaRPr lang="en-US" altLang="en-US" sz="28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spcBef>
                <a:spcPct val="0"/>
              </a:spcBef>
              <a:buFont typeface="Wingdings" panose="05000000000000000000" pitchFamily="2" charset="2"/>
              <a:buChar char="Ø"/>
            </a:pPr>
            <a:r>
              <a:rPr lang="en-US" altLang="en-US" sz="2800" dirty="0">
                <a:solidFill>
                  <a:schemeClr val="tx1"/>
                </a:solidFill>
                <a:latin typeface="Times New Roman" panose="02020603050405020304" pitchFamily="18" charset="0"/>
                <a:cs typeface="Times New Roman" panose="02020603050405020304" pitchFamily="18" charset="0"/>
              </a:rPr>
              <a:t>Environmental Impact / Continuity of Services</a:t>
            </a:r>
          </a:p>
        </p:txBody>
      </p:sp>
    </p:spTree>
    <p:extLst>
      <p:ext uri="{BB962C8B-B14F-4D97-AF65-F5344CB8AC3E}">
        <p14:creationId xmlns:p14="http://schemas.microsoft.com/office/powerpoint/2010/main" val="3954362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1000"/>
                                        <p:tgtEl>
                                          <p:spTgt spid="2">
                                            <p:txEl>
                                              <p:pRg st="9" end="9"/>
                                            </p:txEl>
                                          </p:spTgt>
                                        </p:tgtEl>
                                      </p:cBhvr>
                                    </p:animEffect>
                                    <p:anim calcmode="lin" valueType="num">
                                      <p:cBhvr>
                                        <p:cTn id="2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6705600"/>
          </a:xfrm>
        </p:spPr>
        <p:txBody>
          <a:bodyPr>
            <a:normAutofit fontScale="77500" lnSpcReduction="20000"/>
          </a:bodyPr>
          <a:lstStyle/>
          <a:p>
            <a:r>
              <a:rPr lang="en-US" dirty="0" smtClean="0"/>
              <a:t>Lightning protection requirements have been included in the FBC since the very first edition. </a:t>
            </a:r>
          </a:p>
          <a:p>
            <a:pPr marL="0" indent="0">
              <a:buNone/>
            </a:pPr>
            <a:endParaRPr lang="en-US" dirty="0" smtClean="0"/>
          </a:p>
          <a:p>
            <a:r>
              <a:rPr lang="en-US" dirty="0" smtClean="0"/>
              <a:t>The 2001 FBC required lightning protection for hospitals (Article 419) and in the state requirements for educational facilities (Article 423). This edition of the code referenced the NFPA 780-1997 for compliance. </a:t>
            </a:r>
          </a:p>
          <a:p>
            <a:pPr marL="0" indent="0">
              <a:buNone/>
            </a:pPr>
            <a:endParaRPr lang="en-US" dirty="0" smtClean="0"/>
          </a:p>
          <a:p>
            <a:r>
              <a:rPr lang="en-US" dirty="0" smtClean="0"/>
              <a:t>The 2004 FBC added lightning protection to nursing homes (Article 420). This edition of the code continued to reference the NFPA 780-1997 for all three occupancy types. </a:t>
            </a:r>
          </a:p>
          <a:p>
            <a:pPr marL="0" indent="0">
              <a:buNone/>
            </a:pPr>
            <a:endParaRPr lang="en-US" dirty="0" smtClean="0"/>
          </a:p>
          <a:p>
            <a:r>
              <a:rPr lang="en-US" dirty="0" smtClean="0"/>
              <a:t>The 2007 FBC updated the reference to the NFPA 780-2004.</a:t>
            </a:r>
          </a:p>
          <a:p>
            <a:pPr marL="0" indent="0">
              <a:buNone/>
            </a:pPr>
            <a:endParaRPr lang="en-US" dirty="0" smtClean="0"/>
          </a:p>
          <a:p>
            <a:r>
              <a:rPr lang="en-US" dirty="0" smtClean="0"/>
              <a:t>There were no changes to the 2010 or 2014 editions of the FBC with regard to the lightning protection, other than section relocation.</a:t>
            </a:r>
          </a:p>
          <a:p>
            <a:pPr marL="0" indent="0">
              <a:buNone/>
            </a:pPr>
            <a:endParaRPr lang="en-US" dirty="0" smtClean="0"/>
          </a:p>
          <a:p>
            <a:r>
              <a:rPr lang="en-US" dirty="0" smtClean="0"/>
              <a:t>The 2017 FBC update the reference to the NFPA 780-2014</a:t>
            </a:r>
            <a:endParaRPr lang="en-US" dirty="0"/>
          </a:p>
        </p:txBody>
      </p:sp>
    </p:spTree>
    <p:extLst>
      <p:ext uri="{BB962C8B-B14F-4D97-AF65-F5344CB8AC3E}">
        <p14:creationId xmlns:p14="http://schemas.microsoft.com/office/powerpoint/2010/main" val="12870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723</Words>
  <Application>Microsoft Office PowerPoint</Application>
  <PresentationFormat>On-screen Show (4:3)</PresentationFormat>
  <Paragraphs>165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Florida Building Commission  Lightning Protection Workgroup</vt:lpstr>
      <vt:lpstr>Presentation Outline</vt:lpstr>
      <vt:lpstr>Protection Provided By the FBC</vt:lpstr>
      <vt:lpstr>PowerPoint Presentation</vt:lpstr>
      <vt:lpstr>PowerPoint Presentation</vt:lpstr>
      <vt:lpstr>Risk Assessment (Annex L)</vt:lpstr>
      <vt:lpstr>Risk Assessment (Annex L)</vt:lpstr>
      <vt:lpstr>Risk Assessment (Annex L)</vt:lpstr>
      <vt:lpstr>PowerPoint Presentation</vt:lpstr>
      <vt:lpstr>Selecting a Standard for Lightning Protection</vt:lpstr>
      <vt:lpstr>104.11 Alternative materials, design and methods of construction and equipment.</vt:lpstr>
      <vt:lpstr>Lightning Protection Recommendations</vt:lpstr>
      <vt:lpstr>PowerPoint Presentation</vt:lpstr>
      <vt:lpstr>PowerPoint Presentation</vt:lpstr>
      <vt:lpstr>PowerPoint Presentation</vt:lpstr>
      <vt:lpstr>PowerPoint Presentation</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Building Commission  Lightning Protection Workgroup</dc:title>
  <dc:creator>Holland, Bryan</dc:creator>
  <cp:lastModifiedBy>DBPR User</cp:lastModifiedBy>
  <cp:revision>13</cp:revision>
  <dcterms:created xsi:type="dcterms:W3CDTF">2018-01-23T13:55:10Z</dcterms:created>
  <dcterms:modified xsi:type="dcterms:W3CDTF">2018-01-24T19:02:44Z</dcterms:modified>
</cp:coreProperties>
</file>