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86" r:id="rId5"/>
    <p:sldId id="287" r:id="rId6"/>
    <p:sldId id="259" r:id="rId7"/>
    <p:sldId id="264" r:id="rId8"/>
    <p:sldId id="265" r:id="rId9"/>
    <p:sldId id="260" r:id="rId10"/>
    <p:sldId id="263" r:id="rId11"/>
    <p:sldId id="288" r:id="rId12"/>
    <p:sldId id="261" r:id="rId13"/>
    <p:sldId id="266" r:id="rId14"/>
    <p:sldId id="289" r:id="rId15"/>
    <p:sldId id="262" r:id="rId16"/>
    <p:sldId id="267" r:id="rId17"/>
    <p:sldId id="268" r:id="rId18"/>
    <p:sldId id="278" r:id="rId19"/>
    <p:sldId id="269" r:id="rId20"/>
    <p:sldId id="271" r:id="rId21"/>
    <p:sldId id="272" r:id="rId22"/>
    <p:sldId id="273" r:id="rId23"/>
    <p:sldId id="274" r:id="rId24"/>
    <p:sldId id="275" r:id="rId25"/>
    <p:sldId id="276" r:id="rId26"/>
    <p:sldId id="277" r:id="rId27"/>
    <p:sldId id="270" r:id="rId28"/>
    <p:sldId id="279" r:id="rId29"/>
    <p:sldId id="280" r:id="rId30"/>
    <p:sldId id="281" r:id="rId31"/>
    <p:sldId id="282" r:id="rId32"/>
    <p:sldId id="283" r:id="rId33"/>
    <p:sldId id="285" r:id="rId34"/>
    <p:sldId id="284"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720"/>
      </p:cViewPr>
      <p:guideLst>
        <p:guide orient="horz" pos="1620"/>
        <p:guide pos="2880"/>
      </p:guideLst>
    </p:cSldViewPr>
  </p:slideViewPr>
  <p:notesTextViewPr>
    <p:cViewPr>
      <p:scale>
        <a:sx n="1" d="1"/>
        <a:sy n="1" d="1"/>
      </p:scale>
      <p:origin x="0" y="0"/>
    </p:cViewPr>
  </p:notesTextViewPr>
  <p:sorterViewPr>
    <p:cViewPr>
      <p:scale>
        <a:sx n="145" d="100"/>
        <a:sy n="145" d="100"/>
      </p:scale>
      <p:origin x="0" y="0"/>
    </p:cViewPr>
  </p:sorterViewPr>
  <p:notesViewPr>
    <p:cSldViewPr>
      <p:cViewPr varScale="1">
        <p:scale>
          <a:sx n="86" d="100"/>
          <a:sy n="86"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43BDD-4B70-497B-A6A3-64C723D0C0C9}" type="datetimeFigureOut">
              <a:rPr lang="en-US" smtClean="0"/>
              <a:t>6/23/2014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BB74F-FF9B-4E99-B7CE-2E342BC628C7}" type="slidenum">
              <a:rPr lang="en-US" smtClean="0"/>
              <a:t>‹#›</a:t>
            </a:fld>
            <a:endParaRPr lang="en-US" dirty="0"/>
          </a:p>
        </p:txBody>
      </p:sp>
    </p:spTree>
    <p:extLst>
      <p:ext uri="{BB962C8B-B14F-4D97-AF65-F5344CB8AC3E}">
        <p14:creationId xmlns:p14="http://schemas.microsoft.com/office/powerpoint/2010/main" val="246547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BB74F-FF9B-4E99-B7CE-2E342BC628C7}" type="slidenum">
              <a:rPr lang="en-US" smtClean="0"/>
              <a:t>1</a:t>
            </a:fld>
            <a:endParaRPr lang="en-US" dirty="0"/>
          </a:p>
        </p:txBody>
      </p:sp>
    </p:spTree>
    <p:extLst>
      <p:ext uri="{BB962C8B-B14F-4D97-AF65-F5344CB8AC3E}">
        <p14:creationId xmlns:p14="http://schemas.microsoft.com/office/powerpoint/2010/main" val="1511110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BB74F-FF9B-4E99-B7CE-2E342BC628C7}" type="slidenum">
              <a:rPr lang="en-US" smtClean="0"/>
              <a:t>4</a:t>
            </a:fld>
            <a:endParaRPr lang="en-US" dirty="0"/>
          </a:p>
        </p:txBody>
      </p:sp>
    </p:spTree>
    <p:extLst>
      <p:ext uri="{BB962C8B-B14F-4D97-AF65-F5344CB8AC3E}">
        <p14:creationId xmlns:p14="http://schemas.microsoft.com/office/powerpoint/2010/main" val="429217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BB74F-FF9B-4E99-B7CE-2E342BC628C7}" type="slidenum">
              <a:rPr lang="en-US" smtClean="0"/>
              <a:t>5</a:t>
            </a:fld>
            <a:endParaRPr lang="en-US" dirty="0"/>
          </a:p>
        </p:txBody>
      </p:sp>
    </p:spTree>
    <p:extLst>
      <p:ext uri="{BB962C8B-B14F-4D97-AF65-F5344CB8AC3E}">
        <p14:creationId xmlns:p14="http://schemas.microsoft.com/office/powerpoint/2010/main" val="226247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BB74F-FF9B-4E99-B7CE-2E342BC628C7}" type="slidenum">
              <a:rPr lang="en-US" smtClean="0"/>
              <a:t>18</a:t>
            </a:fld>
            <a:endParaRPr lang="en-US" dirty="0"/>
          </a:p>
        </p:txBody>
      </p:sp>
    </p:spTree>
    <p:extLst>
      <p:ext uri="{BB962C8B-B14F-4D97-AF65-F5344CB8AC3E}">
        <p14:creationId xmlns:p14="http://schemas.microsoft.com/office/powerpoint/2010/main" val="2430619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BB74F-FF9B-4E99-B7CE-2E342BC628C7}" type="slidenum">
              <a:rPr lang="en-US" smtClean="0"/>
              <a:t>19</a:t>
            </a:fld>
            <a:endParaRPr lang="en-US" dirty="0"/>
          </a:p>
        </p:txBody>
      </p:sp>
    </p:spTree>
    <p:extLst>
      <p:ext uri="{BB962C8B-B14F-4D97-AF65-F5344CB8AC3E}">
        <p14:creationId xmlns:p14="http://schemas.microsoft.com/office/powerpoint/2010/main" val="269349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BB74F-FF9B-4E99-B7CE-2E342BC628C7}" type="slidenum">
              <a:rPr lang="en-US" smtClean="0"/>
              <a:t>20</a:t>
            </a:fld>
            <a:endParaRPr lang="en-US" dirty="0"/>
          </a:p>
        </p:txBody>
      </p:sp>
    </p:spTree>
    <p:extLst>
      <p:ext uri="{BB962C8B-B14F-4D97-AF65-F5344CB8AC3E}">
        <p14:creationId xmlns:p14="http://schemas.microsoft.com/office/powerpoint/2010/main" val="2798316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BB74F-FF9B-4E99-B7CE-2E342BC628C7}" type="slidenum">
              <a:rPr lang="en-US" smtClean="0"/>
              <a:t>21</a:t>
            </a:fld>
            <a:endParaRPr lang="en-US" dirty="0"/>
          </a:p>
        </p:txBody>
      </p:sp>
    </p:spTree>
    <p:extLst>
      <p:ext uri="{BB962C8B-B14F-4D97-AF65-F5344CB8AC3E}">
        <p14:creationId xmlns:p14="http://schemas.microsoft.com/office/powerpoint/2010/main" val="150444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BB74F-FF9B-4E99-B7CE-2E342BC628C7}" type="slidenum">
              <a:rPr lang="en-US" smtClean="0"/>
              <a:t>22</a:t>
            </a:fld>
            <a:endParaRPr lang="en-US" dirty="0"/>
          </a:p>
        </p:txBody>
      </p:sp>
    </p:spTree>
    <p:extLst>
      <p:ext uri="{BB962C8B-B14F-4D97-AF65-F5344CB8AC3E}">
        <p14:creationId xmlns:p14="http://schemas.microsoft.com/office/powerpoint/2010/main" val="270060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7BB74F-FF9B-4E99-B7CE-2E342BC628C7}" type="slidenum">
              <a:rPr lang="en-US" smtClean="0"/>
              <a:t>23</a:t>
            </a:fld>
            <a:endParaRPr lang="en-US" dirty="0"/>
          </a:p>
        </p:txBody>
      </p:sp>
    </p:spTree>
    <p:extLst>
      <p:ext uri="{BB962C8B-B14F-4D97-AF65-F5344CB8AC3E}">
        <p14:creationId xmlns:p14="http://schemas.microsoft.com/office/powerpoint/2010/main" val="673160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lvl1pPr>
              <a:defRPr>
                <a:latin typeface="Gill Sans MT"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sz="2400">
                <a:solidFill>
                  <a:schemeClr val="tx1">
                    <a:tint val="75000"/>
                  </a:schemeClr>
                </a:solidFill>
                <a:latin typeface="Gill Sans M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20" name="Picture 3" descr="College of Engineering UF (1).jpg"/>
          <p:cNvPicPr>
            <a:picLocks noChangeAspect="1"/>
          </p:cNvPicPr>
          <p:nvPr userDrawn="1"/>
        </p:nvPicPr>
        <p:blipFill>
          <a:blip r:embed="rId2" cstate="print">
            <a:clrChange>
              <a:clrFrom>
                <a:srgbClr val="1A1915"/>
              </a:clrFrom>
              <a:clrTo>
                <a:srgbClr val="1A1915">
                  <a:alpha val="0"/>
                </a:srgbClr>
              </a:clrTo>
            </a:clrChange>
            <a:lum bright="-40000"/>
            <a:extLst>
              <a:ext uri="{28A0092B-C50C-407E-A947-70E740481C1C}">
                <a14:useLocalDpi xmlns:a14="http://schemas.microsoft.com/office/drawing/2010/main"/>
              </a:ext>
            </a:extLst>
          </a:blip>
          <a:srcRect/>
          <a:stretch>
            <a:fillRect/>
          </a:stretch>
        </p:blipFill>
        <p:spPr bwMode="auto">
          <a:xfrm>
            <a:off x="3751262" y="4500563"/>
            <a:ext cx="4249738" cy="642937"/>
          </a:xfrm>
          <a:prstGeom prst="rect">
            <a:avLst/>
          </a:prstGeom>
          <a:noFill/>
          <a:ln w="9525">
            <a:noFill/>
            <a:miter lim="800000"/>
            <a:headEnd/>
            <a:tailEnd/>
          </a:ln>
        </p:spPr>
      </p:pic>
      <p:grpSp>
        <p:nvGrpSpPr>
          <p:cNvPr id="21" name="Group 20"/>
          <p:cNvGrpSpPr/>
          <p:nvPr userDrawn="1"/>
        </p:nvGrpSpPr>
        <p:grpSpPr>
          <a:xfrm>
            <a:off x="1365251" y="4552953"/>
            <a:ext cx="666750" cy="561136"/>
            <a:chOff x="1286575" y="4486273"/>
            <a:chExt cx="749358" cy="630659"/>
          </a:xfrm>
        </p:grpSpPr>
        <p:sp>
          <p:nvSpPr>
            <p:cNvPr id="22" name="Rectangle 21"/>
            <p:cNvSpPr/>
            <p:nvPr userDrawn="1"/>
          </p:nvSpPr>
          <p:spPr>
            <a:xfrm>
              <a:off x="1325565" y="4486273"/>
              <a:ext cx="674687" cy="604839"/>
            </a:xfrm>
            <a:prstGeom prst="rect">
              <a:avLst/>
            </a:prstGeom>
            <a:ln w="5715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100" dirty="0">
                  <a:solidFill>
                    <a:prstClr val="white">
                      <a:lumMod val="65000"/>
                    </a:prstClr>
                  </a:solidFill>
                  <a:latin typeface="Gill Sans MT" pitchFamily="34" charset="0"/>
                </a:rPr>
                <a:t>SLIDE</a:t>
              </a:r>
            </a:p>
          </p:txBody>
        </p:sp>
        <p:sp>
          <p:nvSpPr>
            <p:cNvPr id="23" name="TextBox 22"/>
            <p:cNvSpPr txBox="1"/>
            <p:nvPr userDrawn="1"/>
          </p:nvSpPr>
          <p:spPr>
            <a:xfrm>
              <a:off x="1286575" y="4667248"/>
              <a:ext cx="749358" cy="449684"/>
            </a:xfrm>
            <a:prstGeom prst="rect">
              <a:avLst/>
            </a:prstGeom>
            <a:noFill/>
          </p:spPr>
          <p:txBody>
            <a:bodyPr wrap="square">
              <a:spAutoFit/>
            </a:bodyPr>
            <a:lstStyle/>
            <a:p>
              <a:pPr algn="ctr">
                <a:defRPr/>
              </a:pPr>
              <a:endParaRPr lang="en-US" sz="2000" b="1" dirty="0">
                <a:solidFill>
                  <a:prstClr val="white">
                    <a:lumMod val="65000"/>
                  </a:prstClr>
                </a:solidFill>
              </a:endParaRPr>
            </a:p>
          </p:txBody>
        </p:sp>
      </p:gr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38400" y="4476750"/>
            <a:ext cx="927100" cy="631677"/>
          </a:xfrm>
          <a:prstGeom prst="rect">
            <a:avLst/>
          </a:prstGeom>
        </p:spPr>
      </p:pic>
      <p:sp>
        <p:nvSpPr>
          <p:cNvPr id="4" name="Slide Number Placeholder 3"/>
          <p:cNvSpPr>
            <a:spLocks noGrp="1"/>
          </p:cNvSpPr>
          <p:nvPr>
            <p:ph type="sldNum" sz="quarter" idx="10"/>
          </p:nvPr>
        </p:nvSpPr>
        <p:spPr/>
        <p:txBody>
          <a:bodyPr/>
          <a:lstStyle/>
          <a:p>
            <a:fld id="{9B975F15-FC29-4B26-AF21-32EE3CF04FCF}" type="slidenum">
              <a:rPr lang="en-US" smtClean="0"/>
              <a:pPr/>
              <a:t>‹#›</a:t>
            </a:fld>
            <a:endParaRPr lang="en-US" dirty="0"/>
          </a:p>
        </p:txBody>
      </p:sp>
    </p:spTree>
    <p:extLst>
      <p:ext uri="{BB962C8B-B14F-4D97-AF65-F5344CB8AC3E}">
        <p14:creationId xmlns:p14="http://schemas.microsoft.com/office/powerpoint/2010/main" val="753650535"/>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20329"/>
          </a:xfrm>
        </p:spPr>
        <p:txBody>
          <a:bodyPr/>
          <a:lstStyle>
            <a:lvl1pPr>
              <a:defRPr>
                <a:latin typeface="Gill Sans MT"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0" y="742950"/>
            <a:ext cx="9144000" cy="3714750"/>
          </a:xfrm>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0"/>
          </p:nvPr>
        </p:nvSpPr>
        <p:spPr/>
        <p:txBody>
          <a:bodyPr/>
          <a:lstStyle/>
          <a:p>
            <a:fld id="{9B975F15-FC29-4B26-AF21-32EE3CF04FCF}" type="slidenum">
              <a:rPr lang="en-US" smtClean="0"/>
              <a:pPr/>
              <a:t>‹#›</a:t>
            </a:fld>
            <a:endParaRPr lang="en-US"/>
          </a:p>
        </p:txBody>
      </p:sp>
    </p:spTree>
    <p:extLst>
      <p:ext uri="{BB962C8B-B14F-4D97-AF65-F5344CB8AC3E}">
        <p14:creationId xmlns:p14="http://schemas.microsoft.com/office/powerpoint/2010/main" val="30116036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7" name="Picture 3" descr="College of Engineering UF (1).jpg"/>
          <p:cNvPicPr>
            <a:picLocks noChangeAspect="1"/>
          </p:cNvPicPr>
          <p:nvPr userDrawn="1"/>
        </p:nvPicPr>
        <p:blipFill>
          <a:blip r:embed="rId2" cstate="print">
            <a:clrChange>
              <a:clrFrom>
                <a:srgbClr val="1A1915"/>
              </a:clrFrom>
              <a:clrTo>
                <a:srgbClr val="1A1915">
                  <a:alpha val="0"/>
                </a:srgbClr>
              </a:clrTo>
            </a:clrChange>
            <a:lum bright="-40000"/>
            <a:extLst>
              <a:ext uri="{28A0092B-C50C-407E-A947-70E740481C1C}">
                <a14:useLocalDpi xmlns:a14="http://schemas.microsoft.com/office/drawing/2010/main"/>
              </a:ext>
            </a:extLst>
          </a:blip>
          <a:srcRect/>
          <a:stretch>
            <a:fillRect/>
          </a:stretch>
        </p:blipFill>
        <p:spPr bwMode="auto">
          <a:xfrm>
            <a:off x="3751262" y="4500563"/>
            <a:ext cx="4249738" cy="642937"/>
          </a:xfrm>
          <a:prstGeom prst="rect">
            <a:avLst/>
          </a:prstGeom>
          <a:noFill/>
          <a:ln w="9525">
            <a:noFill/>
            <a:miter lim="800000"/>
            <a:headEnd/>
            <a:tailEnd/>
          </a:ln>
        </p:spPr>
      </p:pic>
      <p:grpSp>
        <p:nvGrpSpPr>
          <p:cNvPr id="13" name="Group 12"/>
          <p:cNvGrpSpPr/>
          <p:nvPr userDrawn="1"/>
        </p:nvGrpSpPr>
        <p:grpSpPr>
          <a:xfrm>
            <a:off x="1365251" y="4552953"/>
            <a:ext cx="666750" cy="561136"/>
            <a:chOff x="1286575" y="4486273"/>
            <a:chExt cx="749358" cy="630659"/>
          </a:xfrm>
        </p:grpSpPr>
        <p:sp>
          <p:nvSpPr>
            <p:cNvPr id="14" name="Rectangle 13"/>
            <p:cNvSpPr/>
            <p:nvPr userDrawn="1"/>
          </p:nvSpPr>
          <p:spPr>
            <a:xfrm>
              <a:off x="1325565" y="4486273"/>
              <a:ext cx="674687" cy="604839"/>
            </a:xfrm>
            <a:prstGeom prst="rect">
              <a:avLst/>
            </a:prstGeom>
            <a:ln w="5715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100" dirty="0">
                  <a:solidFill>
                    <a:prstClr val="white">
                      <a:lumMod val="65000"/>
                    </a:prstClr>
                  </a:solidFill>
                  <a:latin typeface="Gill Sans MT" pitchFamily="34" charset="0"/>
                </a:rPr>
                <a:t>SLIDE</a:t>
              </a:r>
            </a:p>
          </p:txBody>
        </p:sp>
        <p:sp>
          <p:nvSpPr>
            <p:cNvPr id="15" name="TextBox 14"/>
            <p:cNvSpPr txBox="1"/>
            <p:nvPr userDrawn="1"/>
          </p:nvSpPr>
          <p:spPr>
            <a:xfrm>
              <a:off x="1286575" y="4667248"/>
              <a:ext cx="749358" cy="449684"/>
            </a:xfrm>
            <a:prstGeom prst="rect">
              <a:avLst/>
            </a:prstGeom>
            <a:noFill/>
          </p:spPr>
          <p:txBody>
            <a:bodyPr wrap="square">
              <a:spAutoFit/>
            </a:bodyPr>
            <a:lstStyle/>
            <a:p>
              <a:pPr algn="ctr">
                <a:defRPr/>
              </a:pPr>
              <a:endParaRPr lang="en-US" sz="2000" b="1" dirty="0">
                <a:solidFill>
                  <a:prstClr val="white">
                    <a:lumMod val="65000"/>
                  </a:prstClr>
                </a:solidFill>
              </a:endParaRPr>
            </a:p>
          </p:txBody>
        </p:sp>
      </p:gr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57450" y="4476750"/>
            <a:ext cx="927100" cy="631677"/>
          </a:xfrm>
          <a:prstGeom prst="rect">
            <a:avLst/>
          </a:prstGeom>
        </p:spPr>
      </p:pic>
      <p:sp>
        <p:nvSpPr>
          <p:cNvPr id="2" name="Slide Number Placeholder 1"/>
          <p:cNvSpPr>
            <a:spLocks noGrp="1"/>
          </p:cNvSpPr>
          <p:nvPr>
            <p:ph type="sldNum" sz="quarter" idx="10"/>
          </p:nvPr>
        </p:nvSpPr>
        <p:spPr/>
        <p:txBody>
          <a:bodyPr/>
          <a:lstStyle/>
          <a:p>
            <a:fld id="{9B975F15-FC29-4B26-AF21-32EE3CF04FCF}" type="slidenum">
              <a:rPr lang="en-US" smtClean="0"/>
              <a:pPr/>
              <a:t>‹#›</a:t>
            </a:fld>
            <a:endParaRPr lang="en-US"/>
          </a:p>
        </p:txBody>
      </p:sp>
    </p:spTree>
    <p:extLst>
      <p:ext uri="{BB962C8B-B14F-4D97-AF65-F5344CB8AC3E}">
        <p14:creationId xmlns:p14="http://schemas.microsoft.com/office/powerpoint/2010/main" val="191974318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p>
            <a:fld id="{9B975F15-FC29-4B26-AF21-32EE3CF04FCF}" type="slidenum">
              <a:rPr lang="en-US" smtClean="0"/>
              <a:pPr/>
              <a:t>‹#›</a:t>
            </a:fld>
            <a:endParaRPr lang="en-US"/>
          </a:p>
        </p:txBody>
      </p:sp>
    </p:spTree>
    <p:extLst>
      <p:ext uri="{BB962C8B-B14F-4D97-AF65-F5344CB8AC3E}">
        <p14:creationId xmlns:p14="http://schemas.microsoft.com/office/powerpoint/2010/main" val="104506229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atin typeface="Gill Sans MT"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atin typeface="Gill Sans MT" pitchFamily="34" charset="0"/>
              </a:defRPr>
            </a:lvl1pPr>
            <a:lvl2pPr>
              <a:defRPr sz="2800">
                <a:latin typeface="Gill Sans MT" pitchFamily="34" charset="0"/>
              </a:defRPr>
            </a:lvl2pPr>
            <a:lvl3pPr>
              <a:defRPr sz="2400">
                <a:latin typeface="Gill Sans MT" pitchFamily="34" charset="0"/>
              </a:defRPr>
            </a:lvl3pPr>
            <a:lvl4pPr>
              <a:defRPr sz="2000">
                <a:latin typeface="Gill Sans MT" pitchFamily="34" charset="0"/>
              </a:defRPr>
            </a:lvl4pPr>
            <a:lvl5pPr>
              <a:defRPr sz="2000">
                <a:latin typeface="Gill Sans MT"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atin typeface="Gill Sans MT"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fld id="{9B975F15-FC29-4B26-AF21-32EE3CF04FCF}" type="slidenum">
              <a:rPr lang="en-US" smtClean="0"/>
              <a:pPr/>
              <a:t>‹#›</a:t>
            </a:fld>
            <a:endParaRPr lang="en-US"/>
          </a:p>
        </p:txBody>
      </p:sp>
    </p:spTree>
    <p:extLst>
      <p:ext uri="{BB962C8B-B14F-4D97-AF65-F5344CB8AC3E}">
        <p14:creationId xmlns:p14="http://schemas.microsoft.com/office/powerpoint/2010/main" val="9793016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365251" y="4552953"/>
            <a:ext cx="666750" cy="561136"/>
            <a:chOff x="1286575" y="4486273"/>
            <a:chExt cx="749358" cy="630659"/>
          </a:xfrm>
        </p:grpSpPr>
        <p:sp>
          <p:nvSpPr>
            <p:cNvPr id="10" name="Rectangle 9"/>
            <p:cNvSpPr/>
            <p:nvPr userDrawn="1"/>
          </p:nvSpPr>
          <p:spPr>
            <a:xfrm>
              <a:off x="1325565" y="4486273"/>
              <a:ext cx="674687" cy="604839"/>
            </a:xfrm>
            <a:prstGeom prst="rect">
              <a:avLst/>
            </a:prstGeom>
            <a:ln w="57150">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a:lstStyle/>
            <a:p>
              <a:pPr algn="ctr">
                <a:defRPr/>
              </a:pPr>
              <a:r>
                <a:rPr lang="en-US" sz="1100" dirty="0">
                  <a:solidFill>
                    <a:prstClr val="white">
                      <a:lumMod val="65000"/>
                    </a:prstClr>
                  </a:solidFill>
                  <a:latin typeface="Gill Sans MT" pitchFamily="34" charset="0"/>
                </a:rPr>
                <a:t>SLIDE</a:t>
              </a:r>
            </a:p>
          </p:txBody>
        </p:sp>
        <p:sp>
          <p:nvSpPr>
            <p:cNvPr id="12" name="TextBox 11"/>
            <p:cNvSpPr txBox="1"/>
            <p:nvPr userDrawn="1"/>
          </p:nvSpPr>
          <p:spPr>
            <a:xfrm>
              <a:off x="1286575" y="4667248"/>
              <a:ext cx="749358" cy="449684"/>
            </a:xfrm>
            <a:prstGeom prst="rect">
              <a:avLst/>
            </a:prstGeom>
            <a:noFill/>
          </p:spPr>
          <p:txBody>
            <a:bodyPr wrap="square">
              <a:spAutoFit/>
            </a:bodyPr>
            <a:lstStyle/>
            <a:p>
              <a:pPr algn="ctr">
                <a:defRPr/>
              </a:pPr>
              <a:endParaRPr lang="en-US" sz="2000" b="1" dirty="0">
                <a:solidFill>
                  <a:schemeClr val="bg1"/>
                </a:solidFill>
              </a:endParaRPr>
            </a:p>
          </p:txBody>
        </p:sp>
      </p:grpSp>
      <p:sp>
        <p:nvSpPr>
          <p:cNvPr id="1027" name="Title Placeholder 1"/>
          <p:cNvSpPr>
            <a:spLocks noGrp="1"/>
          </p:cNvSpPr>
          <p:nvPr>
            <p:ph type="title"/>
          </p:nvPr>
        </p:nvSpPr>
        <p:spPr bwMode="auto">
          <a:xfrm>
            <a:off x="0" y="0"/>
            <a:ext cx="9144000" cy="7203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0" y="819150"/>
            <a:ext cx="9144000" cy="3638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1" name="Picture 3" descr="College of Engineering UF (1).jpg"/>
          <p:cNvPicPr>
            <a:picLocks noChangeAspect="1"/>
          </p:cNvPicPr>
          <p:nvPr userDrawn="1"/>
        </p:nvPicPr>
        <p:blipFill>
          <a:blip r:embed="rId7" cstate="print">
            <a:clrChange>
              <a:clrFrom>
                <a:srgbClr val="1A1915"/>
              </a:clrFrom>
              <a:clrTo>
                <a:srgbClr val="1A1915">
                  <a:alpha val="0"/>
                </a:srgbClr>
              </a:clrTo>
            </a:clrChange>
            <a:lum bright="-40000"/>
            <a:extLst>
              <a:ext uri="{28A0092B-C50C-407E-A947-70E740481C1C}">
                <a14:useLocalDpi xmlns:a14="http://schemas.microsoft.com/office/drawing/2010/main"/>
              </a:ext>
            </a:extLst>
          </a:blip>
          <a:srcRect/>
          <a:stretch>
            <a:fillRect/>
          </a:stretch>
        </p:blipFill>
        <p:spPr bwMode="auto">
          <a:xfrm>
            <a:off x="3751262" y="4500563"/>
            <a:ext cx="4249738" cy="642937"/>
          </a:xfrm>
          <a:prstGeom prst="rect">
            <a:avLst/>
          </a:prstGeom>
          <a:noFill/>
          <a:ln w="9525">
            <a:noFill/>
            <a:miter lim="800000"/>
            <a:headEnd/>
            <a:tailEnd/>
          </a:ln>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438400" y="4476750"/>
            <a:ext cx="927100" cy="631677"/>
          </a:xfrm>
          <a:prstGeom prst="rect">
            <a:avLst/>
          </a:prstGeom>
        </p:spPr>
      </p:pic>
      <p:sp>
        <p:nvSpPr>
          <p:cNvPr id="5" name="Slide Number Placeholder 4"/>
          <p:cNvSpPr>
            <a:spLocks noGrp="1"/>
          </p:cNvSpPr>
          <p:nvPr>
            <p:ph type="sldNum" sz="quarter" idx="4"/>
          </p:nvPr>
        </p:nvSpPr>
        <p:spPr>
          <a:xfrm>
            <a:off x="1482783" y="4776714"/>
            <a:ext cx="457200" cy="274637"/>
          </a:xfrm>
          <a:prstGeom prst="rect">
            <a:avLst/>
          </a:prstGeom>
        </p:spPr>
        <p:txBody>
          <a:bodyPr vert="horz" lIns="91440" tIns="45720" rIns="91440" bIns="45720" rtlCol="0" anchor="ctr"/>
          <a:lstStyle>
            <a:lvl1pPr algn="ctr">
              <a:defRPr sz="1800">
                <a:solidFill>
                  <a:schemeClr val="tx1">
                    <a:tint val="75000"/>
                  </a:schemeClr>
                </a:solidFill>
              </a:defRPr>
            </a:lvl1pPr>
          </a:lstStyle>
          <a:p>
            <a:fld id="{9B975F15-FC29-4B26-AF21-32EE3CF04FCF}" type="slidenum">
              <a:rPr lang="en-US" smtClean="0"/>
              <a:pPr/>
              <a:t>‹#›</a:t>
            </a:fld>
            <a:endParaRPr lang="en-US"/>
          </a:p>
        </p:txBody>
      </p:sp>
    </p:spTree>
    <p:extLst>
      <p:ext uri="{BB962C8B-B14F-4D97-AF65-F5344CB8AC3E}">
        <p14:creationId xmlns:p14="http://schemas.microsoft.com/office/powerpoint/2010/main" val="283567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 id="2147483669" r:id="rId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bg1"/>
          </a:solidFill>
          <a:latin typeface="Gill Sans MT" pitchFamily="34" charset="0"/>
          <a:ea typeface="+mj-ea"/>
          <a:cs typeface="+mj-cs"/>
        </a:defRPr>
      </a:lvl1pPr>
      <a:lvl2pPr algn="ctr" rtl="0" eaLnBrk="0" fontAlgn="base" hangingPunct="0">
        <a:spcBef>
          <a:spcPct val="0"/>
        </a:spcBef>
        <a:spcAft>
          <a:spcPct val="0"/>
        </a:spcAft>
        <a:defRPr sz="4400">
          <a:solidFill>
            <a:schemeClr val="bg1"/>
          </a:solidFill>
          <a:latin typeface="Gill Sans MT" pitchFamily="34" charset="0"/>
        </a:defRPr>
      </a:lvl2pPr>
      <a:lvl3pPr algn="ctr" rtl="0" eaLnBrk="0" fontAlgn="base" hangingPunct="0">
        <a:spcBef>
          <a:spcPct val="0"/>
        </a:spcBef>
        <a:spcAft>
          <a:spcPct val="0"/>
        </a:spcAft>
        <a:defRPr sz="4400">
          <a:solidFill>
            <a:schemeClr val="bg1"/>
          </a:solidFill>
          <a:latin typeface="Gill Sans MT" pitchFamily="34" charset="0"/>
        </a:defRPr>
      </a:lvl3pPr>
      <a:lvl4pPr algn="ctr" rtl="0" eaLnBrk="0" fontAlgn="base" hangingPunct="0">
        <a:spcBef>
          <a:spcPct val="0"/>
        </a:spcBef>
        <a:spcAft>
          <a:spcPct val="0"/>
        </a:spcAft>
        <a:defRPr sz="4400">
          <a:solidFill>
            <a:schemeClr val="bg1"/>
          </a:solidFill>
          <a:latin typeface="Gill Sans MT" pitchFamily="34" charset="0"/>
        </a:defRPr>
      </a:lvl4pPr>
      <a:lvl5pPr algn="ctr" rtl="0" eaLnBrk="0" fontAlgn="base" hangingPunct="0">
        <a:spcBef>
          <a:spcPct val="0"/>
        </a:spcBef>
        <a:spcAft>
          <a:spcPct val="0"/>
        </a:spcAft>
        <a:defRPr sz="4400">
          <a:solidFill>
            <a:schemeClr val="bg1"/>
          </a:solidFill>
          <a:latin typeface="Gill Sans MT" pitchFamily="34" charset="0"/>
        </a:defRPr>
      </a:lvl5pPr>
      <a:lvl6pPr marL="457200" algn="ctr" rtl="0" fontAlgn="base">
        <a:spcBef>
          <a:spcPct val="0"/>
        </a:spcBef>
        <a:spcAft>
          <a:spcPct val="0"/>
        </a:spcAft>
        <a:defRPr sz="4400">
          <a:solidFill>
            <a:schemeClr val="bg1"/>
          </a:solidFill>
          <a:latin typeface="Gill Sans MT" pitchFamily="34" charset="0"/>
        </a:defRPr>
      </a:lvl6pPr>
      <a:lvl7pPr marL="914400" algn="ctr" rtl="0" fontAlgn="base">
        <a:spcBef>
          <a:spcPct val="0"/>
        </a:spcBef>
        <a:spcAft>
          <a:spcPct val="0"/>
        </a:spcAft>
        <a:defRPr sz="4400">
          <a:solidFill>
            <a:schemeClr val="bg1"/>
          </a:solidFill>
          <a:latin typeface="Gill Sans MT" pitchFamily="34" charset="0"/>
        </a:defRPr>
      </a:lvl7pPr>
      <a:lvl8pPr marL="1371600" algn="ctr" rtl="0" fontAlgn="base">
        <a:spcBef>
          <a:spcPct val="0"/>
        </a:spcBef>
        <a:spcAft>
          <a:spcPct val="0"/>
        </a:spcAft>
        <a:defRPr sz="4400">
          <a:solidFill>
            <a:schemeClr val="bg1"/>
          </a:solidFill>
          <a:latin typeface="Gill Sans MT" pitchFamily="34" charset="0"/>
        </a:defRPr>
      </a:lvl8pPr>
      <a:lvl9pPr marL="1828800" algn="ctr" rtl="0" fontAlgn="base">
        <a:spcBef>
          <a:spcPct val="0"/>
        </a:spcBef>
        <a:spcAft>
          <a:spcPct val="0"/>
        </a:spcAft>
        <a:defRPr sz="4400">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bg1"/>
          </a:solidFill>
          <a:latin typeface="Gill Sans MT" pitchFamily="34" charset="0"/>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Gill Sans MT" pitchFamily="34" charset="0"/>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Gill Sans MT" pitchFamily="34" charset="0"/>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Gill Sans MT" pitchFamily="34" charset="0"/>
          <a:ea typeface="+mn-ea"/>
          <a:cs typeface="+mn-cs"/>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71550"/>
            <a:ext cx="7772400" cy="1102519"/>
          </a:xfrm>
        </p:spPr>
        <p:txBody>
          <a:bodyPr/>
          <a:lstStyle/>
          <a:p>
            <a:r>
              <a:rPr lang="en-US" sz="2800" b="1" dirty="0" smtClean="0"/>
              <a:t>Final Report:</a:t>
            </a:r>
            <a:br>
              <a:rPr lang="en-US" sz="2800" b="1" dirty="0" smtClean="0"/>
            </a:br>
            <a:r>
              <a:rPr lang="en-US" sz="2800" b="1" dirty="0" smtClean="0"/>
              <a:t/>
            </a:r>
            <a:br>
              <a:rPr lang="en-US" sz="2800" b="1" dirty="0" smtClean="0"/>
            </a:br>
            <a:r>
              <a:rPr lang="en-US" sz="2800" b="1" dirty="0"/>
              <a:t>Full Scale Wind Load Testing of Aluminum Screen Enclosures</a:t>
            </a:r>
            <a:r>
              <a:rPr lang="en-US" sz="2800" dirty="0"/>
              <a:t> </a:t>
            </a:r>
          </a:p>
        </p:txBody>
      </p:sp>
      <p:sp>
        <p:nvSpPr>
          <p:cNvPr id="3" name="Subtitle 2"/>
          <p:cNvSpPr>
            <a:spLocks noGrp="1"/>
          </p:cNvSpPr>
          <p:nvPr>
            <p:ph type="subTitle" idx="1"/>
          </p:nvPr>
        </p:nvSpPr>
        <p:spPr>
          <a:xfrm>
            <a:off x="457200" y="2914650"/>
            <a:ext cx="8229600" cy="1314450"/>
          </a:xfrm>
        </p:spPr>
        <p:txBody>
          <a:bodyPr/>
          <a:lstStyle/>
          <a:p>
            <a:r>
              <a:rPr lang="en-US" sz="1800" dirty="0" smtClean="0"/>
              <a:t>Forrest J. Masters, PhD, PE, Associate Prof. of Civil Engineering, University of Florida</a:t>
            </a:r>
          </a:p>
          <a:p>
            <a:r>
              <a:rPr lang="en-US" sz="1800" dirty="0" err="1" smtClean="0"/>
              <a:t>Sungmoon</a:t>
            </a:r>
            <a:r>
              <a:rPr lang="en-US" sz="1800" dirty="0" smtClean="0"/>
              <a:t> Jung, PhD, Florida State University</a:t>
            </a:r>
            <a:endParaRPr lang="en-US" sz="1800" dirty="0"/>
          </a:p>
        </p:txBody>
      </p:sp>
      <p:sp>
        <p:nvSpPr>
          <p:cNvPr id="4" name="Slide Number Placeholder 3"/>
          <p:cNvSpPr>
            <a:spLocks noGrp="1"/>
          </p:cNvSpPr>
          <p:nvPr>
            <p:ph type="sldNum" sz="quarter" idx="10"/>
          </p:nvPr>
        </p:nvSpPr>
        <p:spPr/>
        <p:txBody>
          <a:bodyPr/>
          <a:lstStyle/>
          <a:p>
            <a:fld id="{9B975F15-FC29-4B26-AF21-32EE3CF04FCF}" type="slidenum">
              <a:rPr lang="en-US" smtClean="0"/>
              <a:pPr/>
              <a:t>1</a:t>
            </a:fld>
            <a:endParaRPr lang="en-US"/>
          </a:p>
        </p:txBody>
      </p:sp>
    </p:spTree>
    <p:extLst>
      <p:ext uri="{BB962C8B-B14F-4D97-AF65-F5344CB8AC3E}">
        <p14:creationId xmlns:p14="http://schemas.microsoft.com/office/powerpoint/2010/main" val="22790657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3600" y="0"/>
            <a:ext cx="7404019" cy="51435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600" y="1095023"/>
            <a:ext cx="2118078" cy="62441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 y="133350"/>
            <a:ext cx="3252060" cy="812620"/>
          </a:xfrm>
          <a:prstGeom prst="rect">
            <a:avLst/>
          </a:prstGeom>
        </p:spPr>
      </p:pic>
      <p:sp>
        <p:nvSpPr>
          <p:cNvPr id="4" name="Slide Number Placeholder 3"/>
          <p:cNvSpPr>
            <a:spLocks noGrp="1"/>
          </p:cNvSpPr>
          <p:nvPr>
            <p:ph type="sldNum" sz="quarter" idx="10"/>
          </p:nvPr>
        </p:nvSpPr>
        <p:spPr/>
        <p:txBody>
          <a:bodyPr/>
          <a:lstStyle/>
          <a:p>
            <a:fld id="{9B975F15-FC29-4B26-AF21-32EE3CF04FCF}" type="slidenum">
              <a:rPr lang="en-US" smtClean="0"/>
              <a:pPr/>
              <a:t>10</a:t>
            </a:fld>
            <a:endParaRPr lang="en-US"/>
          </a:p>
        </p:txBody>
      </p:sp>
    </p:spTree>
    <p:extLst>
      <p:ext uri="{BB962C8B-B14F-4D97-AF65-F5344CB8AC3E}">
        <p14:creationId xmlns:p14="http://schemas.microsoft.com/office/powerpoint/2010/main" val="35492486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43000" y="189613"/>
            <a:ext cx="7010400" cy="497293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600" y="1095023"/>
            <a:ext cx="2118078" cy="62441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 y="133350"/>
            <a:ext cx="3252060" cy="812620"/>
          </a:xfrm>
          <a:prstGeom prst="rect">
            <a:avLst/>
          </a:prstGeom>
        </p:spPr>
      </p:pic>
      <p:sp>
        <p:nvSpPr>
          <p:cNvPr id="4" name="Slide Number Placeholder 3"/>
          <p:cNvSpPr>
            <a:spLocks noGrp="1"/>
          </p:cNvSpPr>
          <p:nvPr>
            <p:ph type="sldNum" sz="quarter" idx="10"/>
          </p:nvPr>
        </p:nvSpPr>
        <p:spPr/>
        <p:txBody>
          <a:bodyPr/>
          <a:lstStyle/>
          <a:p>
            <a:fld id="{9B975F15-FC29-4B26-AF21-32EE3CF04FCF}" type="slidenum">
              <a:rPr lang="en-US" smtClean="0"/>
              <a:pPr/>
              <a:t>11</a:t>
            </a:fld>
            <a:endParaRPr lang="en-US"/>
          </a:p>
        </p:txBody>
      </p:sp>
    </p:spTree>
    <p:extLst>
      <p:ext uri="{BB962C8B-B14F-4D97-AF65-F5344CB8AC3E}">
        <p14:creationId xmlns:p14="http://schemas.microsoft.com/office/powerpoint/2010/main" val="377861210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Set Up</a:t>
            </a:r>
            <a:endParaRPr lang="en-US" dirty="0"/>
          </a:p>
        </p:txBody>
      </p:sp>
      <p:sp>
        <p:nvSpPr>
          <p:cNvPr id="3" name="Content Placeholder 2"/>
          <p:cNvSpPr>
            <a:spLocks noGrp="1"/>
          </p:cNvSpPr>
          <p:nvPr>
            <p:ph idx="1"/>
          </p:nvPr>
        </p:nvSpPr>
        <p:spPr/>
        <p:txBody>
          <a:bodyPr/>
          <a:lstStyle/>
          <a:p>
            <a:r>
              <a:rPr lang="en-US" dirty="0" smtClean="0"/>
              <a:t>Tests were conducted at the IBHS Research Center</a:t>
            </a:r>
          </a:p>
          <a:p>
            <a:r>
              <a:rPr lang="en-US" dirty="0" smtClean="0"/>
              <a:t>Generic specimen: assembled in April 23, tested in April 24</a:t>
            </a:r>
          </a:p>
          <a:p>
            <a:r>
              <a:rPr lang="en-US" dirty="0" smtClean="0"/>
              <a:t>AAF specimen: assembled in April 25, tested in April 26</a:t>
            </a:r>
          </a:p>
          <a:p>
            <a:r>
              <a:rPr lang="en-US" dirty="0"/>
              <a:t>Both specimens </a:t>
            </a:r>
            <a:r>
              <a:rPr lang="en-US" dirty="0" smtClean="0"/>
              <a:t>used </a:t>
            </a:r>
            <a:r>
              <a:rPr lang="en-US" dirty="0"/>
              <a:t>18 ×14 × </a:t>
            </a:r>
            <a:r>
              <a:rPr lang="en-US" dirty="0" smtClean="0"/>
              <a:t>0.013" fiberglass </a:t>
            </a:r>
            <a:r>
              <a:rPr lang="en-US" dirty="0"/>
              <a:t>mesh</a:t>
            </a:r>
            <a:endParaRPr lang="en-US" dirty="0" smtClean="0"/>
          </a:p>
          <a:p>
            <a:endParaRPr lang="en-US" dirty="0"/>
          </a:p>
        </p:txBody>
      </p:sp>
      <p:sp>
        <p:nvSpPr>
          <p:cNvPr id="4" name="Slide Number Placeholder 3"/>
          <p:cNvSpPr>
            <a:spLocks noGrp="1"/>
          </p:cNvSpPr>
          <p:nvPr>
            <p:ph type="sldNum" sz="quarter" idx="10"/>
          </p:nvPr>
        </p:nvSpPr>
        <p:spPr/>
        <p:txBody>
          <a:bodyPr/>
          <a:lstStyle/>
          <a:p>
            <a:fld id="{9B975F15-FC29-4B26-AF21-32EE3CF04FCF}" type="slidenum">
              <a:rPr lang="en-US" smtClean="0"/>
              <a:pPr/>
              <a:t>12</a:t>
            </a:fld>
            <a:endParaRPr lang="en-US"/>
          </a:p>
        </p:txBody>
      </p:sp>
    </p:spTree>
    <p:extLst>
      <p:ext uri="{BB962C8B-B14F-4D97-AF65-F5344CB8AC3E}">
        <p14:creationId xmlns:p14="http://schemas.microsoft.com/office/powerpoint/2010/main" val="36196156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ngmoon Jung\Documents\100CANON\IMG_3092.JPG"/>
          <p:cNvPicPr/>
          <p:nvPr/>
        </p:nvPicPr>
        <p:blipFill>
          <a:blip r:embed="rId2" cstate="print">
            <a:extLst>
              <a:ext uri="{28A0092B-C50C-407E-A947-70E740481C1C}">
                <a14:useLocalDpi xmlns:a14="http://schemas.microsoft.com/office/drawing/2010/main"/>
              </a:ext>
            </a:extLst>
          </a:blip>
          <a:srcRect/>
          <a:stretch>
            <a:fillRect/>
          </a:stretch>
        </p:blipFill>
        <p:spPr bwMode="auto">
          <a:xfrm>
            <a:off x="762000" y="13887"/>
            <a:ext cx="7696200" cy="5129613"/>
          </a:xfrm>
          <a:prstGeom prst="rect">
            <a:avLst/>
          </a:prstGeom>
          <a:noFill/>
          <a:ln>
            <a:noFill/>
          </a:ln>
        </p:spPr>
      </p:pic>
      <p:sp>
        <p:nvSpPr>
          <p:cNvPr id="2" name="Slide Number Placeholder 1"/>
          <p:cNvSpPr>
            <a:spLocks noGrp="1"/>
          </p:cNvSpPr>
          <p:nvPr>
            <p:ph type="sldNum" sz="quarter" idx="10"/>
          </p:nvPr>
        </p:nvSpPr>
        <p:spPr/>
        <p:txBody>
          <a:bodyPr/>
          <a:lstStyle/>
          <a:p>
            <a:fld id="{9B975F15-FC29-4B26-AF21-32EE3CF04FCF}" type="slidenum">
              <a:rPr lang="en-US" smtClean="0"/>
              <a:pPr/>
              <a:t>13</a:t>
            </a:fld>
            <a:endParaRPr lang="en-US"/>
          </a:p>
        </p:txBody>
      </p:sp>
    </p:spTree>
    <p:extLst>
      <p:ext uri="{BB962C8B-B14F-4D97-AF65-F5344CB8AC3E}">
        <p14:creationId xmlns:p14="http://schemas.microsoft.com/office/powerpoint/2010/main" val="20946922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B975F15-FC29-4B26-AF21-32EE3CF04FCF}" type="slidenum">
              <a:rPr lang="en-US" smtClean="0"/>
              <a:pPr/>
              <a:t>14</a:t>
            </a:fld>
            <a:endParaRPr lang="en-US"/>
          </a:p>
        </p:txBody>
      </p:sp>
      <p:pic>
        <p:nvPicPr>
          <p:cNvPr id="3" name="Picture 2"/>
          <p:cNvPicPr>
            <a:picLocks noChangeAspect="1"/>
          </p:cNvPicPr>
          <p:nvPr/>
        </p:nvPicPr>
        <p:blipFill>
          <a:blip r:embed="rId2"/>
          <a:stretch>
            <a:fillRect/>
          </a:stretch>
        </p:blipFill>
        <p:spPr>
          <a:xfrm>
            <a:off x="762000" y="12700"/>
            <a:ext cx="7696200" cy="5130800"/>
          </a:xfrm>
          <a:prstGeom prst="rect">
            <a:avLst/>
          </a:prstGeom>
        </p:spPr>
      </p:pic>
    </p:spTree>
    <p:extLst>
      <p:ext uri="{BB962C8B-B14F-4D97-AF65-F5344CB8AC3E}">
        <p14:creationId xmlns:p14="http://schemas.microsoft.com/office/powerpoint/2010/main" val="10450403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8600" y="1504950"/>
            <a:ext cx="4004640" cy="2533440"/>
          </a:xfrm>
          <a:prstGeom prst="rect">
            <a:avLst/>
          </a:prstGeom>
        </p:spPr>
      </p:pic>
      <p:sp>
        <p:nvSpPr>
          <p:cNvPr id="6" name="Rectangle 5"/>
          <p:cNvSpPr/>
          <p:nvPr/>
        </p:nvSpPr>
        <p:spPr>
          <a:xfrm>
            <a:off x="914400" y="4400550"/>
            <a:ext cx="7315200" cy="742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4834560" y="1504950"/>
            <a:ext cx="4004640" cy="2533440"/>
          </a:xfrm>
          <a:prstGeom prst="rect">
            <a:avLst/>
          </a:prstGeom>
        </p:spPr>
      </p:pic>
      <p:sp>
        <p:nvSpPr>
          <p:cNvPr id="8" name="TextBox 7"/>
          <p:cNvSpPr txBox="1"/>
          <p:nvPr/>
        </p:nvSpPr>
        <p:spPr>
          <a:xfrm>
            <a:off x="1295400" y="819150"/>
            <a:ext cx="2819400" cy="381000"/>
          </a:xfrm>
          <a:prstGeom prst="rect">
            <a:avLst/>
          </a:prstGeom>
          <a:noFill/>
        </p:spPr>
        <p:txBody>
          <a:bodyPr wrap="square" rtlCol="0">
            <a:spAutoFit/>
          </a:bodyPr>
          <a:lstStyle/>
          <a:p>
            <a:r>
              <a:rPr lang="en-US" dirty="0" smtClean="0"/>
              <a:t>Sensors: Generic</a:t>
            </a:r>
            <a:endParaRPr lang="en-US" dirty="0"/>
          </a:p>
        </p:txBody>
      </p:sp>
      <p:sp>
        <p:nvSpPr>
          <p:cNvPr id="9" name="TextBox 8"/>
          <p:cNvSpPr txBox="1"/>
          <p:nvPr/>
        </p:nvSpPr>
        <p:spPr>
          <a:xfrm>
            <a:off x="6019800" y="819150"/>
            <a:ext cx="2819400" cy="381000"/>
          </a:xfrm>
          <a:prstGeom prst="rect">
            <a:avLst/>
          </a:prstGeom>
          <a:noFill/>
        </p:spPr>
        <p:txBody>
          <a:bodyPr wrap="square" rtlCol="0">
            <a:spAutoFit/>
          </a:bodyPr>
          <a:lstStyle/>
          <a:p>
            <a:r>
              <a:rPr lang="en-US" dirty="0" smtClean="0"/>
              <a:t>Sensors: AAF</a:t>
            </a:r>
            <a:endParaRPr lang="en-US" dirty="0"/>
          </a:p>
        </p:txBody>
      </p:sp>
      <p:sp>
        <p:nvSpPr>
          <p:cNvPr id="10" name="TextBox 9"/>
          <p:cNvSpPr txBox="1"/>
          <p:nvPr/>
        </p:nvSpPr>
        <p:spPr>
          <a:xfrm>
            <a:off x="2705100" y="4307515"/>
            <a:ext cx="3712680" cy="369332"/>
          </a:xfrm>
          <a:prstGeom prst="rect">
            <a:avLst/>
          </a:prstGeom>
          <a:noFill/>
        </p:spPr>
        <p:txBody>
          <a:bodyPr wrap="square" rtlCol="0">
            <a:spAutoFit/>
          </a:bodyPr>
          <a:lstStyle/>
          <a:p>
            <a:pPr algn="ctr"/>
            <a:r>
              <a:rPr lang="en-US" dirty="0" smtClean="0"/>
              <a:t>(A</a:t>
            </a:r>
            <a:r>
              <a:rPr lang="en-US" dirty="0"/>
              <a:t>: axial, M: moment, C: </a:t>
            </a:r>
            <a:r>
              <a:rPr lang="en-US" dirty="0" smtClean="0"/>
              <a:t>cable)</a:t>
            </a:r>
            <a:endParaRPr lang="en-US" dirty="0"/>
          </a:p>
        </p:txBody>
      </p:sp>
      <p:sp>
        <p:nvSpPr>
          <p:cNvPr id="2" name="Slide Number Placeholder 1"/>
          <p:cNvSpPr>
            <a:spLocks noGrp="1"/>
          </p:cNvSpPr>
          <p:nvPr>
            <p:ph type="sldNum" sz="quarter" idx="10"/>
          </p:nvPr>
        </p:nvSpPr>
        <p:spPr/>
        <p:txBody>
          <a:bodyPr/>
          <a:lstStyle/>
          <a:p>
            <a:fld id="{9B975F15-FC29-4B26-AF21-32EE3CF04FCF}" type="slidenum">
              <a:rPr lang="en-US" smtClean="0"/>
              <a:pPr/>
              <a:t>15</a:t>
            </a:fld>
            <a:endParaRPr lang="en-US"/>
          </a:p>
        </p:txBody>
      </p:sp>
    </p:spTree>
    <p:extLst>
      <p:ext uri="{BB962C8B-B14F-4D97-AF65-F5344CB8AC3E}">
        <p14:creationId xmlns:p14="http://schemas.microsoft.com/office/powerpoint/2010/main" val="6040512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Procedure</a:t>
            </a:r>
            <a:endParaRPr lang="en-US" dirty="0"/>
          </a:p>
        </p:txBody>
      </p:sp>
      <p:sp>
        <p:nvSpPr>
          <p:cNvPr id="3" name="Content Placeholder 2"/>
          <p:cNvSpPr>
            <a:spLocks noGrp="1"/>
          </p:cNvSpPr>
          <p:nvPr>
            <p:ph idx="1"/>
          </p:nvPr>
        </p:nvSpPr>
        <p:spPr/>
        <p:txBody>
          <a:bodyPr/>
          <a:lstStyle/>
          <a:p>
            <a:r>
              <a:rPr lang="en-US" sz="2200" dirty="0" smtClean="0"/>
              <a:t>Static pull tests (single point axial force) were conducted before wind tests. Results were used for finite element model calibration.</a:t>
            </a:r>
          </a:p>
          <a:p>
            <a:r>
              <a:rPr lang="en-US" sz="2200" dirty="0" smtClean="0"/>
              <a:t>Wind tests: angle definition</a:t>
            </a:r>
          </a:p>
          <a:p>
            <a:pPr lvl="1"/>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95400" y="2190750"/>
            <a:ext cx="5945363" cy="1925026"/>
          </a:xfrm>
          <a:prstGeom prst="rect">
            <a:avLst/>
          </a:prstGeom>
          <a:solidFill>
            <a:schemeClr val="bg1"/>
          </a:solidFill>
        </p:spPr>
      </p:pic>
      <p:sp>
        <p:nvSpPr>
          <p:cNvPr id="5" name="Slide Number Placeholder 4"/>
          <p:cNvSpPr>
            <a:spLocks noGrp="1"/>
          </p:cNvSpPr>
          <p:nvPr>
            <p:ph type="sldNum" sz="quarter" idx="10"/>
          </p:nvPr>
        </p:nvSpPr>
        <p:spPr/>
        <p:txBody>
          <a:bodyPr/>
          <a:lstStyle/>
          <a:p>
            <a:fld id="{9B975F15-FC29-4B26-AF21-32EE3CF04FCF}" type="slidenum">
              <a:rPr lang="en-US" smtClean="0"/>
              <a:pPr/>
              <a:t>16</a:t>
            </a:fld>
            <a:endParaRPr lang="en-US" dirty="0"/>
          </a:p>
        </p:txBody>
      </p:sp>
    </p:spTree>
    <p:extLst>
      <p:ext uri="{BB962C8B-B14F-4D97-AF65-F5344CB8AC3E}">
        <p14:creationId xmlns:p14="http://schemas.microsoft.com/office/powerpoint/2010/main" val="14338000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a:t>
            </a:r>
            <a:r>
              <a:rPr lang="en-US" dirty="0" smtClean="0"/>
              <a:t>Procedure (cont’d)</a:t>
            </a:r>
            <a:endParaRPr lang="en-US" dirty="0"/>
          </a:p>
        </p:txBody>
      </p:sp>
      <p:sp>
        <p:nvSpPr>
          <p:cNvPr id="3" name="Content Placeholder 2"/>
          <p:cNvSpPr>
            <a:spLocks noGrp="1"/>
          </p:cNvSpPr>
          <p:nvPr>
            <p:ph idx="1"/>
          </p:nvPr>
        </p:nvSpPr>
        <p:spPr/>
        <p:txBody>
          <a:bodyPr/>
          <a:lstStyle/>
          <a:p>
            <a:r>
              <a:rPr lang="en-US" dirty="0" smtClean="0"/>
              <a:t>Wind tests</a:t>
            </a:r>
          </a:p>
          <a:p>
            <a:pPr lvl="1"/>
            <a:r>
              <a:rPr lang="en-US" dirty="0"/>
              <a:t>Series I: 90 degree case over three wind speed intensities with and without </a:t>
            </a:r>
            <a:r>
              <a:rPr lang="en-US" dirty="0" smtClean="0"/>
              <a:t>turbulence (Runs 1 to 6)</a:t>
            </a:r>
          </a:p>
          <a:p>
            <a:pPr lvl="1"/>
            <a:r>
              <a:rPr lang="en-US" dirty="0"/>
              <a:t>Series II: repeated most of </a:t>
            </a:r>
            <a:r>
              <a:rPr lang="en-US" dirty="0" smtClean="0"/>
              <a:t>Series I </a:t>
            </a:r>
            <a:r>
              <a:rPr lang="en-US" dirty="0"/>
              <a:t>across a range of wind </a:t>
            </a:r>
            <a:r>
              <a:rPr lang="en-US" dirty="0" smtClean="0"/>
              <a:t>angles (Runs 7 to 24)</a:t>
            </a:r>
          </a:p>
          <a:p>
            <a:pPr lvl="1"/>
            <a:r>
              <a:rPr lang="en-US" dirty="0" smtClean="0"/>
              <a:t>Series III</a:t>
            </a:r>
            <a:r>
              <a:rPr lang="en-US" dirty="0"/>
              <a:t>: gradually increased the wind speed for 0 degree and 90 degree wind </a:t>
            </a:r>
            <a:r>
              <a:rPr lang="en-US" dirty="0" smtClean="0"/>
              <a:t>angles (Runs 25 to 30)</a:t>
            </a:r>
          </a:p>
          <a:p>
            <a:pPr lvl="1"/>
            <a:r>
              <a:rPr lang="en-US" dirty="0" smtClean="0"/>
              <a:t>Series IV: tests at maximum wind speed for various scenarios (Generic: Runs 31 to 33, AAF: Runs 31 to 40)</a:t>
            </a:r>
            <a:endParaRPr lang="en-US" dirty="0"/>
          </a:p>
        </p:txBody>
      </p:sp>
      <p:sp>
        <p:nvSpPr>
          <p:cNvPr id="4" name="Slide Number Placeholder 3"/>
          <p:cNvSpPr>
            <a:spLocks noGrp="1"/>
          </p:cNvSpPr>
          <p:nvPr>
            <p:ph type="sldNum" sz="quarter" idx="10"/>
          </p:nvPr>
        </p:nvSpPr>
        <p:spPr/>
        <p:txBody>
          <a:bodyPr/>
          <a:lstStyle/>
          <a:p>
            <a:fld id="{9B975F15-FC29-4B26-AF21-32EE3CF04FCF}" type="slidenum">
              <a:rPr lang="en-US" smtClean="0"/>
              <a:pPr/>
              <a:t>17</a:t>
            </a:fld>
            <a:endParaRPr lang="en-US"/>
          </a:p>
        </p:txBody>
      </p:sp>
    </p:spTree>
    <p:extLst>
      <p:ext uri="{BB962C8B-B14F-4D97-AF65-F5344CB8AC3E}">
        <p14:creationId xmlns:p14="http://schemas.microsoft.com/office/powerpoint/2010/main" val="31126600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vs. Applied Wind Loading</a:t>
            </a:r>
            <a:endParaRPr lang="en-US" dirty="0"/>
          </a:p>
        </p:txBody>
      </p:sp>
      <p:sp>
        <p:nvSpPr>
          <p:cNvPr id="3" name="Content Placeholder 2"/>
          <p:cNvSpPr>
            <a:spLocks noGrp="1"/>
          </p:cNvSpPr>
          <p:nvPr>
            <p:ph idx="1"/>
          </p:nvPr>
        </p:nvSpPr>
        <p:spPr/>
        <p:txBody>
          <a:bodyPr/>
          <a:lstStyle/>
          <a:p>
            <a:r>
              <a:rPr lang="en-US" sz="2000" dirty="0" smtClean="0"/>
              <a:t>The following figures compare design wind loading (FBC) and applied wind loading (IBHS)</a:t>
            </a:r>
          </a:p>
          <a:p>
            <a:pPr lvl="1"/>
            <a:r>
              <a:rPr lang="en-US" sz="1800" dirty="0" smtClean="0"/>
              <a:t>FBC: 120 mph, exposure B were used for both specimens</a:t>
            </a:r>
          </a:p>
          <a:p>
            <a:pPr lvl="1"/>
            <a:r>
              <a:rPr lang="en-US" sz="1800" dirty="0" smtClean="0"/>
              <a:t>IBHS: 90 mph, assumed a factor of 0.7 (includes gust effect, drag, screen)</a:t>
            </a:r>
          </a:p>
          <a:p>
            <a:r>
              <a:rPr lang="en-US" sz="2000" dirty="0" smtClean="0"/>
              <a:t>In principle, no failure should have occurred in the test</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2780116"/>
            <a:ext cx="3683690" cy="23633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5800" y="2778594"/>
            <a:ext cx="3683690" cy="2364906"/>
          </a:xfrm>
          <a:prstGeom prst="rect">
            <a:avLst/>
          </a:prstGeom>
        </p:spPr>
      </p:pic>
    </p:spTree>
    <p:extLst>
      <p:ext uri="{BB962C8B-B14F-4D97-AF65-F5344CB8AC3E}">
        <p14:creationId xmlns:p14="http://schemas.microsoft.com/office/powerpoint/2010/main" val="11164349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Observations During the Test</a:t>
            </a:r>
            <a:endParaRPr lang="en-US" dirty="0"/>
          </a:p>
        </p:txBody>
      </p:sp>
      <p:sp>
        <p:nvSpPr>
          <p:cNvPr id="3" name="Content Placeholder 2"/>
          <p:cNvSpPr>
            <a:spLocks noGrp="1"/>
          </p:cNvSpPr>
          <p:nvPr>
            <p:ph idx="1"/>
          </p:nvPr>
        </p:nvSpPr>
        <p:spPr/>
        <p:txBody>
          <a:bodyPr/>
          <a:lstStyle/>
          <a:p>
            <a:r>
              <a:rPr lang="en-US" dirty="0" smtClean="0"/>
              <a:t>Screens/attachments began to fail at 80 mph</a:t>
            </a:r>
            <a:endParaRPr lang="en-US" dirty="0"/>
          </a:p>
        </p:txBody>
      </p:sp>
      <p:pic>
        <p:nvPicPr>
          <p:cNvPr id="4" name="Picture 3" descr="IMG_3149"/>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100079"/>
            <a:ext cx="4572000" cy="3043421"/>
          </a:xfrm>
          <a:prstGeom prst="rect">
            <a:avLst/>
          </a:prstGeom>
          <a:noFill/>
          <a:ln>
            <a:noFill/>
          </a:ln>
        </p:spPr>
      </p:pic>
      <p:sp>
        <p:nvSpPr>
          <p:cNvPr id="5" name="TextBox 4"/>
          <p:cNvSpPr txBox="1"/>
          <p:nvPr/>
        </p:nvSpPr>
        <p:spPr>
          <a:xfrm>
            <a:off x="990600" y="1677408"/>
            <a:ext cx="2590800" cy="381000"/>
          </a:xfrm>
          <a:prstGeom prst="rect">
            <a:avLst/>
          </a:prstGeom>
          <a:noFill/>
        </p:spPr>
        <p:txBody>
          <a:bodyPr wrap="square" rtlCol="0">
            <a:spAutoFit/>
          </a:bodyPr>
          <a:lstStyle/>
          <a:p>
            <a:r>
              <a:rPr lang="en-US" dirty="0" smtClean="0">
                <a:solidFill>
                  <a:schemeClr val="bg1"/>
                </a:solidFill>
              </a:rPr>
              <a:t>Generic, max V = 80 mph</a:t>
            </a:r>
            <a:endParaRPr lang="en-US" dirty="0">
              <a:solidFill>
                <a:schemeClr val="bg1"/>
              </a:solidFill>
            </a:endParaRPr>
          </a:p>
        </p:txBody>
      </p:sp>
      <p:pic>
        <p:nvPicPr>
          <p:cNvPr id="6" name="Picture 5" descr="C:\Users\Sungmoon Jung\Documents\0IBHS Fullscale Test Photos\IMG_3570.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72000" y="2098146"/>
            <a:ext cx="4572000" cy="3045354"/>
          </a:xfrm>
          <a:prstGeom prst="rect">
            <a:avLst/>
          </a:prstGeom>
          <a:noFill/>
          <a:ln>
            <a:noFill/>
          </a:ln>
        </p:spPr>
      </p:pic>
      <p:sp>
        <p:nvSpPr>
          <p:cNvPr id="7" name="TextBox 6"/>
          <p:cNvSpPr txBox="1"/>
          <p:nvPr/>
        </p:nvSpPr>
        <p:spPr>
          <a:xfrm>
            <a:off x="5538651" y="1677408"/>
            <a:ext cx="2590800" cy="381000"/>
          </a:xfrm>
          <a:prstGeom prst="rect">
            <a:avLst/>
          </a:prstGeom>
          <a:noFill/>
        </p:spPr>
        <p:txBody>
          <a:bodyPr wrap="square" rtlCol="0">
            <a:spAutoFit/>
          </a:bodyPr>
          <a:lstStyle/>
          <a:p>
            <a:r>
              <a:rPr lang="en-US" dirty="0" smtClean="0">
                <a:solidFill>
                  <a:schemeClr val="bg1"/>
                </a:solidFill>
              </a:rPr>
              <a:t>AAF, max V = 80 mph</a:t>
            </a:r>
            <a:endParaRPr lang="en-US" dirty="0">
              <a:solidFill>
                <a:schemeClr val="bg1"/>
              </a:solidFill>
            </a:endParaRPr>
          </a:p>
        </p:txBody>
      </p:sp>
      <p:sp>
        <p:nvSpPr>
          <p:cNvPr id="8" name="Oval 7"/>
          <p:cNvSpPr/>
          <p:nvPr/>
        </p:nvSpPr>
        <p:spPr>
          <a:xfrm>
            <a:off x="1600200" y="3450916"/>
            <a:ext cx="1219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853645" y="3495692"/>
            <a:ext cx="12192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56842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Specimen selection process</a:t>
            </a:r>
          </a:p>
          <a:p>
            <a:r>
              <a:rPr lang="en-US" dirty="0" smtClean="0"/>
              <a:t>Full-scale testing</a:t>
            </a:r>
          </a:p>
          <a:p>
            <a:pPr lvl="1"/>
            <a:r>
              <a:rPr lang="en-US" dirty="0" smtClean="0"/>
              <a:t>Set up</a:t>
            </a:r>
          </a:p>
          <a:p>
            <a:pPr lvl="1"/>
            <a:r>
              <a:rPr lang="en-US" dirty="0" smtClean="0"/>
              <a:t>Design load (FBC) vs. applied load</a:t>
            </a:r>
          </a:p>
          <a:p>
            <a:pPr lvl="1"/>
            <a:r>
              <a:rPr lang="en-US" dirty="0" smtClean="0"/>
              <a:t>Key observations</a:t>
            </a:r>
          </a:p>
          <a:p>
            <a:r>
              <a:rPr lang="en-US" dirty="0" smtClean="0"/>
              <a:t>Material testing</a:t>
            </a:r>
          </a:p>
          <a:p>
            <a:r>
              <a:rPr lang="en-US" dirty="0" smtClean="0"/>
              <a:t>Comparison of test and analysis</a:t>
            </a:r>
          </a:p>
          <a:p>
            <a:r>
              <a:rPr lang="en-US" dirty="0" smtClean="0"/>
              <a:t>Implications to the code</a:t>
            </a:r>
            <a:endParaRPr lang="en-US" dirty="0"/>
          </a:p>
        </p:txBody>
      </p:sp>
      <p:sp>
        <p:nvSpPr>
          <p:cNvPr id="4" name="Slide Number Placeholder 3"/>
          <p:cNvSpPr>
            <a:spLocks noGrp="1"/>
          </p:cNvSpPr>
          <p:nvPr>
            <p:ph type="sldNum" sz="quarter" idx="10"/>
          </p:nvPr>
        </p:nvSpPr>
        <p:spPr/>
        <p:txBody>
          <a:bodyPr/>
          <a:lstStyle/>
          <a:p>
            <a:fld id="{9B975F15-FC29-4B26-AF21-32EE3CF04FCF}" type="slidenum">
              <a:rPr lang="en-US" smtClean="0"/>
              <a:pPr/>
              <a:t>2</a:t>
            </a:fld>
            <a:endParaRPr lang="en-US"/>
          </a:p>
        </p:txBody>
      </p:sp>
    </p:spTree>
    <p:extLst>
      <p:ext uri="{BB962C8B-B14F-4D97-AF65-F5344CB8AC3E}">
        <p14:creationId xmlns:p14="http://schemas.microsoft.com/office/powerpoint/2010/main" val="17299038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Observations </a:t>
            </a:r>
            <a:r>
              <a:rPr lang="en-US" dirty="0" smtClean="0"/>
              <a:t>(cont’d)</a:t>
            </a:r>
            <a:endParaRPr lang="en-US" dirty="0"/>
          </a:p>
        </p:txBody>
      </p:sp>
      <p:sp>
        <p:nvSpPr>
          <p:cNvPr id="3" name="Content Placeholder 2"/>
          <p:cNvSpPr>
            <a:spLocks noGrp="1"/>
          </p:cNvSpPr>
          <p:nvPr>
            <p:ph idx="1"/>
          </p:nvPr>
        </p:nvSpPr>
        <p:spPr/>
        <p:txBody>
          <a:bodyPr/>
          <a:lstStyle/>
          <a:p>
            <a:r>
              <a:rPr lang="en-US" dirty="0"/>
              <a:t>Several screen attachments failed at 90 ~ 100 mph</a:t>
            </a:r>
          </a:p>
          <a:p>
            <a:endParaRPr lang="en-US" dirty="0"/>
          </a:p>
        </p:txBody>
      </p:sp>
      <p:pic>
        <p:nvPicPr>
          <p:cNvPr id="4" name="Picture 3" descr="IMG_3199"/>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834" y="2100079"/>
            <a:ext cx="4572000" cy="3043421"/>
          </a:xfrm>
          <a:prstGeom prst="rect">
            <a:avLst/>
          </a:prstGeom>
          <a:noFill/>
          <a:ln>
            <a:no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r="25663"/>
          <a:stretch/>
        </p:blipFill>
        <p:spPr>
          <a:xfrm>
            <a:off x="4648200" y="3503043"/>
            <a:ext cx="4419600" cy="1640457"/>
          </a:xfrm>
          <a:prstGeom prst="rect">
            <a:avLst/>
          </a:prstGeom>
          <a:solidFill>
            <a:schemeClr val="bg1"/>
          </a:solidFill>
        </p:spPr>
      </p:pic>
      <p:sp>
        <p:nvSpPr>
          <p:cNvPr id="6" name="TextBox 5"/>
          <p:cNvSpPr txBox="1"/>
          <p:nvPr/>
        </p:nvSpPr>
        <p:spPr>
          <a:xfrm>
            <a:off x="990600" y="1677408"/>
            <a:ext cx="2590800" cy="381000"/>
          </a:xfrm>
          <a:prstGeom prst="rect">
            <a:avLst/>
          </a:prstGeom>
          <a:noFill/>
        </p:spPr>
        <p:txBody>
          <a:bodyPr wrap="square" rtlCol="0">
            <a:spAutoFit/>
          </a:bodyPr>
          <a:lstStyle/>
          <a:p>
            <a:r>
              <a:rPr lang="en-US" dirty="0" smtClean="0">
                <a:solidFill>
                  <a:schemeClr val="bg1"/>
                </a:solidFill>
              </a:rPr>
              <a:t>Generic, max V = 90 mph</a:t>
            </a:r>
            <a:endParaRPr lang="en-US" dirty="0">
              <a:solidFill>
                <a:schemeClr val="bg1"/>
              </a:solidFill>
            </a:endParaRPr>
          </a:p>
        </p:txBody>
      </p:sp>
      <p:sp>
        <p:nvSpPr>
          <p:cNvPr id="7" name="Oval 6"/>
          <p:cNvSpPr/>
          <p:nvPr/>
        </p:nvSpPr>
        <p:spPr>
          <a:xfrm>
            <a:off x="1828800" y="2849542"/>
            <a:ext cx="1219200" cy="13070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029200" y="2495550"/>
            <a:ext cx="3866605" cy="923330"/>
          </a:xfrm>
          <a:prstGeom prst="rect">
            <a:avLst/>
          </a:prstGeom>
          <a:noFill/>
        </p:spPr>
        <p:txBody>
          <a:bodyPr wrap="square" rtlCol="0">
            <a:spAutoFit/>
          </a:bodyPr>
          <a:lstStyle/>
          <a:p>
            <a:r>
              <a:rPr lang="en-US" dirty="0" smtClean="0">
                <a:solidFill>
                  <a:schemeClr val="bg1"/>
                </a:solidFill>
              </a:rPr>
              <a:t>Failed </a:t>
            </a:r>
            <a:r>
              <a:rPr lang="en-US" dirty="0">
                <a:solidFill>
                  <a:schemeClr val="bg1"/>
                </a:solidFill>
              </a:rPr>
              <a:t>screens and/or screen attachments (fully failed ones only</a:t>
            </a:r>
            <a:r>
              <a:rPr lang="en-US" dirty="0" smtClean="0">
                <a:solidFill>
                  <a:schemeClr val="bg1"/>
                </a:solidFill>
              </a:rPr>
              <a:t>), after all 90 mph tests</a:t>
            </a:r>
            <a:endParaRPr lang="en-US" dirty="0">
              <a:solidFill>
                <a:schemeClr val="bg1"/>
              </a:solidFill>
            </a:endParaRPr>
          </a:p>
        </p:txBody>
      </p:sp>
    </p:spTree>
    <p:extLst>
      <p:ext uri="{BB962C8B-B14F-4D97-AF65-F5344CB8AC3E}">
        <p14:creationId xmlns:p14="http://schemas.microsoft.com/office/powerpoint/2010/main" val="18298002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Observations (cont’d)</a:t>
            </a:r>
          </a:p>
        </p:txBody>
      </p:sp>
      <p:sp>
        <p:nvSpPr>
          <p:cNvPr id="3" name="Content Placeholder 2"/>
          <p:cNvSpPr>
            <a:spLocks noGrp="1"/>
          </p:cNvSpPr>
          <p:nvPr>
            <p:ph idx="1"/>
          </p:nvPr>
        </p:nvSpPr>
        <p:spPr/>
        <p:txBody>
          <a:bodyPr/>
          <a:lstStyle/>
          <a:p>
            <a:r>
              <a:rPr lang="en-US" dirty="0" smtClean="0"/>
              <a:t>Generic specimen lost one corner post at 90 mph</a:t>
            </a:r>
            <a:endParaRPr lang="en-US" dirty="0"/>
          </a:p>
        </p:txBody>
      </p:sp>
      <p:pic>
        <p:nvPicPr>
          <p:cNvPr id="4" name="Picture 3" descr="IMG_3222"/>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200" y="2100079"/>
            <a:ext cx="4572000" cy="3043421"/>
          </a:xfrm>
          <a:prstGeom prst="rect">
            <a:avLst/>
          </a:prstGeom>
          <a:noFill/>
          <a:ln>
            <a:noFill/>
          </a:ln>
        </p:spPr>
      </p:pic>
      <p:pic>
        <p:nvPicPr>
          <p:cNvPr id="5" name="Picture 4" descr="IMG_3265"/>
          <p:cNvPicPr/>
          <p:nvPr/>
        </p:nvPicPr>
        <p:blipFill>
          <a:blip r:embed="rId4" cstate="print">
            <a:extLst>
              <a:ext uri="{28A0092B-C50C-407E-A947-70E740481C1C}">
                <a14:useLocalDpi xmlns:a14="http://schemas.microsoft.com/office/drawing/2010/main"/>
              </a:ext>
            </a:extLst>
          </a:blip>
          <a:srcRect/>
          <a:stretch>
            <a:fillRect/>
          </a:stretch>
        </p:blipFill>
        <p:spPr bwMode="auto">
          <a:xfrm>
            <a:off x="4724400" y="1485900"/>
            <a:ext cx="4301490" cy="3657600"/>
          </a:xfrm>
          <a:prstGeom prst="rect">
            <a:avLst/>
          </a:prstGeom>
          <a:noFill/>
          <a:ln>
            <a:noFill/>
          </a:ln>
        </p:spPr>
      </p:pic>
    </p:spTree>
    <p:extLst>
      <p:ext uri="{BB962C8B-B14F-4D97-AF65-F5344CB8AC3E}">
        <p14:creationId xmlns:p14="http://schemas.microsoft.com/office/powerpoint/2010/main" val="62112939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Observations (cont’d)</a:t>
            </a:r>
          </a:p>
        </p:txBody>
      </p:sp>
      <p:sp>
        <p:nvSpPr>
          <p:cNvPr id="3" name="Content Placeholder 2"/>
          <p:cNvSpPr>
            <a:spLocks noGrp="1"/>
          </p:cNvSpPr>
          <p:nvPr>
            <p:ph idx="1"/>
          </p:nvPr>
        </p:nvSpPr>
        <p:spPr/>
        <p:txBody>
          <a:bodyPr/>
          <a:lstStyle/>
          <a:p>
            <a:r>
              <a:rPr lang="en-US" sz="2200" dirty="0" smtClean="0"/>
              <a:t>AAF specimen lost two corner posts at 100 mph</a:t>
            </a:r>
          </a:p>
          <a:p>
            <a:r>
              <a:rPr lang="en-US" sz="2200" dirty="0" smtClean="0"/>
              <a:t>The failure was due to the unbalanced loading (&amp; failed attachment)</a:t>
            </a:r>
            <a:endParaRPr lang="en-US" sz="2200" dirty="0"/>
          </a:p>
        </p:txBody>
      </p:sp>
      <p:pic>
        <p:nvPicPr>
          <p:cNvPr id="4" name="Picture 3" descr="C:\Users\Sungmoon Jung\AppData\Local\Microsoft\Windows\Temporary Internet Files\Content.Word\photo 2.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rot="5400000">
            <a:off x="-607076" y="2437510"/>
            <a:ext cx="3383280" cy="2016727"/>
          </a:xfrm>
          <a:prstGeom prst="rect">
            <a:avLst/>
          </a:prstGeom>
          <a:noFill/>
          <a:ln>
            <a:noFill/>
          </a:ln>
          <a:extLst>
            <a:ext uri="{53640926-AAD7-44D8-BBD7-CCE9431645EC}">
              <a14:shadowObscured xmlns:a14="http://schemas.microsoft.com/office/drawing/2010/main"/>
            </a:ext>
          </a:extLst>
        </p:spPr>
      </p:pic>
      <p:pic>
        <p:nvPicPr>
          <p:cNvPr id="5" name="Picture 4" descr="C:\Users\Sungmoon Jung\AppData\Local\Microsoft\Windows\Temporary Internet Files\Content.Word\photo 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rot="5400000">
            <a:off x="1299877" y="2627391"/>
            <a:ext cx="3383280" cy="1636964"/>
          </a:xfrm>
          <a:prstGeom prst="rect">
            <a:avLst/>
          </a:prstGeom>
          <a:noFill/>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992878" y="1754233"/>
            <a:ext cx="5074922" cy="3383281"/>
          </a:xfrm>
          <a:prstGeom prst="rect">
            <a:avLst/>
          </a:prstGeom>
        </p:spPr>
      </p:pic>
    </p:spTree>
    <p:extLst>
      <p:ext uri="{BB962C8B-B14F-4D97-AF65-F5344CB8AC3E}">
        <p14:creationId xmlns:p14="http://schemas.microsoft.com/office/powerpoint/2010/main" val="228816580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Tests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 y="720329"/>
            <a:ext cx="7443071" cy="4416963"/>
          </a:xfrm>
          <a:prstGeom prst="rect">
            <a:avLst/>
          </a:prstGeom>
          <a:solidFill>
            <a:schemeClr val="bg1"/>
          </a:solidFill>
        </p:spPr>
      </p:pic>
    </p:spTree>
    <p:extLst>
      <p:ext uri="{BB962C8B-B14F-4D97-AF65-F5344CB8AC3E}">
        <p14:creationId xmlns:p14="http://schemas.microsoft.com/office/powerpoint/2010/main" val="26437910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Testing</a:t>
            </a:r>
            <a:endParaRPr lang="en-US" dirty="0"/>
          </a:p>
        </p:txBody>
      </p:sp>
      <p:sp>
        <p:nvSpPr>
          <p:cNvPr id="3" name="Content Placeholder 2"/>
          <p:cNvSpPr>
            <a:spLocks noGrp="1"/>
          </p:cNvSpPr>
          <p:nvPr>
            <p:ph idx="1"/>
          </p:nvPr>
        </p:nvSpPr>
        <p:spPr/>
        <p:txBody>
          <a:bodyPr/>
          <a:lstStyle/>
          <a:p>
            <a:r>
              <a:rPr lang="en-US" dirty="0" smtClean="0"/>
              <a:t>Material testing was conducted to confirm the material performance</a:t>
            </a:r>
            <a:endParaRPr lang="en-US" dirty="0"/>
          </a:p>
        </p:txBody>
      </p:sp>
      <p:pic>
        <p:nvPicPr>
          <p:cNvPr id="4" name="Picture 3" descr="C:\Users\Sungmoon Jung\AppData\Local\Microsoft\Windows\INetCache\Content.Word\P1000467.jpg"/>
          <p:cNvPicPr/>
          <p:nvPr/>
        </p:nvPicPr>
        <p:blipFill rotWithShape="1">
          <a:blip r:embed="rId2" cstate="print">
            <a:extLst>
              <a:ext uri="{28A0092B-C50C-407E-A947-70E740481C1C}">
                <a14:useLocalDpi xmlns:a14="http://schemas.microsoft.com/office/drawing/2010/main"/>
              </a:ext>
            </a:extLst>
          </a:blip>
          <a:srcRect/>
          <a:stretch/>
        </p:blipFill>
        <p:spPr bwMode="auto">
          <a:xfrm>
            <a:off x="2384425" y="1428749"/>
            <a:ext cx="2286000" cy="3704409"/>
          </a:xfrm>
          <a:prstGeom prst="rect">
            <a:avLst/>
          </a:prstGeom>
          <a:noFill/>
          <a:ln>
            <a:noFill/>
          </a:ln>
        </p:spPr>
      </p:pic>
      <p:pic>
        <p:nvPicPr>
          <p:cNvPr id="5" name="Picture 4" descr="C:\Users\Sungmoon Jung\AppData\Local\Microsoft\Windows\INetCache\Content.Word\P1000461.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4746625" y="1428750"/>
            <a:ext cx="3254375" cy="1828800"/>
          </a:xfrm>
          <a:prstGeom prst="rect">
            <a:avLst/>
          </a:prstGeom>
          <a:noFill/>
          <a:ln>
            <a:noFill/>
          </a:ln>
        </p:spPr>
      </p:pic>
      <p:pic>
        <p:nvPicPr>
          <p:cNvPr id="6" name="Picture 5" descr="P1000462"/>
          <p:cNvPicPr/>
          <p:nvPr/>
        </p:nvPicPr>
        <p:blipFill>
          <a:blip r:embed="rId4" cstate="print">
            <a:extLst>
              <a:ext uri="{28A0092B-C50C-407E-A947-70E740481C1C}">
                <a14:useLocalDpi xmlns:a14="http://schemas.microsoft.com/office/drawing/2010/main"/>
              </a:ext>
            </a:extLst>
          </a:blip>
          <a:srcRect/>
          <a:stretch>
            <a:fillRect/>
          </a:stretch>
        </p:blipFill>
        <p:spPr bwMode="auto">
          <a:xfrm>
            <a:off x="4756785" y="3304359"/>
            <a:ext cx="3244215" cy="1828800"/>
          </a:xfrm>
          <a:prstGeom prst="rect">
            <a:avLst/>
          </a:prstGeom>
          <a:noFill/>
          <a:ln>
            <a:noFill/>
          </a:ln>
        </p:spPr>
      </p:pic>
      <p:sp>
        <p:nvSpPr>
          <p:cNvPr id="7" name="Slide Number Placeholder 6"/>
          <p:cNvSpPr>
            <a:spLocks noGrp="1"/>
          </p:cNvSpPr>
          <p:nvPr>
            <p:ph type="sldNum" sz="quarter" idx="10"/>
          </p:nvPr>
        </p:nvSpPr>
        <p:spPr/>
        <p:txBody>
          <a:bodyPr/>
          <a:lstStyle/>
          <a:p>
            <a:fld id="{9B975F15-FC29-4B26-AF21-32EE3CF04FCF}" type="slidenum">
              <a:rPr lang="en-US" smtClean="0"/>
              <a:pPr/>
              <a:t>24</a:t>
            </a:fld>
            <a:endParaRPr lang="en-US"/>
          </a:p>
        </p:txBody>
      </p:sp>
    </p:spTree>
    <p:extLst>
      <p:ext uri="{BB962C8B-B14F-4D97-AF65-F5344CB8AC3E}">
        <p14:creationId xmlns:p14="http://schemas.microsoft.com/office/powerpoint/2010/main" val="253959045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a:t>
            </a:r>
            <a:r>
              <a:rPr lang="en-US" dirty="0" smtClean="0"/>
              <a:t>Testing (cont’d)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Specified: 6005-T5</a:t>
                </a:r>
                <a:r>
                  <a:rPr lang="en-US" dirty="0"/>
                  <a:t> </a:t>
                </a:r>
                <a:r>
                  <a:rPr lang="en-US" dirty="0" smtClean="0"/>
                  <a:t>(</a:t>
                </a:r>
                <a:r>
                  <a:rPr lang="en-US" dirty="0"/>
                  <a:t>E = 10,100 </a:t>
                </a:r>
                <a:r>
                  <a:rPr lang="en-US" dirty="0" err="1"/>
                  <a:t>ksi</a:t>
                </a: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𝑦</m:t>
                        </m:r>
                      </m:sub>
                    </m:sSub>
                  </m:oMath>
                </a14:m>
                <a:r>
                  <a:rPr lang="en-US" dirty="0"/>
                  <a:t> = 35.0 </a:t>
                </a:r>
                <a:r>
                  <a:rPr lang="en-US" dirty="0" err="1"/>
                  <a:t>ksi</a:t>
                </a: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𝑢</m:t>
                        </m:r>
                      </m:sub>
                    </m:sSub>
                  </m:oMath>
                </a14:m>
                <a:r>
                  <a:rPr lang="en-US" dirty="0"/>
                  <a:t> = 38.0 </a:t>
                </a:r>
                <a:r>
                  <a:rPr lang="en-US" dirty="0" err="1" smtClean="0"/>
                  <a:t>ksi</a:t>
                </a:r>
                <a:r>
                  <a:rPr lang="en-US" dirty="0" smtClean="0"/>
                  <a:t>)</a:t>
                </a:r>
              </a:p>
              <a:p>
                <a:r>
                  <a:rPr lang="en-US" dirty="0" smtClean="0"/>
                  <a:t>Actual performance: </a:t>
                </a:r>
                <a:r>
                  <a:rPr lang="en-US" dirty="0"/>
                  <a:t>E = </a:t>
                </a:r>
                <a:r>
                  <a:rPr lang="en-US" dirty="0" smtClean="0"/>
                  <a:t>9,300 </a:t>
                </a:r>
                <a:r>
                  <a:rPr lang="en-US" dirty="0" err="1"/>
                  <a:t>ksi</a:t>
                </a: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𝑦</m:t>
                        </m:r>
                      </m:sub>
                    </m:sSub>
                  </m:oMath>
                </a14:m>
                <a:r>
                  <a:rPr lang="en-US" dirty="0"/>
                  <a:t> = </a:t>
                </a:r>
                <a:r>
                  <a:rPr lang="en-US" dirty="0" smtClean="0"/>
                  <a:t>27.8 </a:t>
                </a:r>
                <a:r>
                  <a:rPr lang="en-US" dirty="0" err="1"/>
                  <a:t>ksi</a:t>
                </a:r>
                <a:r>
                  <a:rPr lang="en-US" dirty="0"/>
                  <a:t>,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𝑢</m:t>
                        </m:r>
                      </m:sub>
                    </m:sSub>
                  </m:oMath>
                </a14:m>
                <a:r>
                  <a:rPr lang="en-US" dirty="0"/>
                  <a:t> = </a:t>
                </a:r>
                <a:r>
                  <a:rPr lang="en-US" dirty="0" smtClean="0"/>
                  <a:t>34.0 </a:t>
                </a:r>
                <a:r>
                  <a:rPr lang="en-US" dirty="0" err="1" smtClean="0"/>
                  <a:t>ksi</a:t>
                </a:r>
                <a:endParaRPr lang="en-US"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𝑦</m:t>
                        </m:r>
                      </m:sub>
                    </m:sSub>
                  </m:oMath>
                </a14:m>
                <a:r>
                  <a:rPr lang="en-US" dirty="0" smtClean="0"/>
                  <a:t> and </a:t>
                </a:r>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b="0" i="1" smtClean="0">
                            <a:latin typeface="Cambria Math" panose="02040503050406030204" pitchFamily="18" charset="0"/>
                          </a:rPr>
                          <m:t>𝑢</m:t>
                        </m:r>
                      </m:sub>
                    </m:sSub>
                  </m:oMath>
                </a14:m>
                <a:r>
                  <a:rPr lang="en-US" dirty="0" smtClean="0"/>
                  <a:t> are estimated statistically</a:t>
                </a:r>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i="1">
                            <a:latin typeface="Cambria Math" panose="02040503050406030204" pitchFamily="18" charset="0"/>
                          </a:rPr>
                          <m:t>𝑦</m:t>
                        </m:r>
                      </m:sub>
                    </m:sSub>
                  </m:oMath>
                </a14:m>
                <a:r>
                  <a:rPr lang="en-US" dirty="0" smtClean="0"/>
                  <a:t>: N = 12</a:t>
                </a:r>
                <a:r>
                  <a:rPr lang="en-US" dirty="0"/>
                  <a:t>, mean = 32.3 </a:t>
                </a:r>
                <a:r>
                  <a:rPr lang="en-US" dirty="0" err="1" smtClean="0"/>
                  <a:t>ksi</a:t>
                </a:r>
                <a:r>
                  <a:rPr lang="en-US" dirty="0" smtClean="0"/>
                  <a:t>, standard deviation = 1.2 </a:t>
                </a:r>
                <a:r>
                  <a:rPr lang="en-US" dirty="0" err="1" smtClean="0"/>
                  <a:t>ksi</a:t>
                </a:r>
                <a:endParaRPr lang="en-US" dirty="0" smtClean="0"/>
              </a:p>
              <a:p>
                <a:pPr lvl="1"/>
                <a14:m>
                  <m:oMath xmlns:m="http://schemas.openxmlformats.org/officeDocument/2006/math">
                    <m:sSub>
                      <m:sSubPr>
                        <m:ctrlPr>
                          <a:rPr lang="en-US" i="1">
                            <a:latin typeface="Cambria Math"/>
                          </a:rPr>
                        </m:ctrlPr>
                      </m:sSubPr>
                      <m:e>
                        <m:r>
                          <a:rPr lang="en-US" i="1">
                            <a:latin typeface="Cambria Math" panose="02040503050406030204" pitchFamily="18" charset="0"/>
                          </a:rPr>
                          <m:t>𝜎</m:t>
                        </m:r>
                      </m:e>
                      <m:sub>
                        <m:r>
                          <a:rPr lang="en-US" b="0" i="1" smtClean="0">
                            <a:latin typeface="Cambria Math" panose="02040503050406030204" pitchFamily="18" charset="0"/>
                          </a:rPr>
                          <m:t>𝑢</m:t>
                        </m:r>
                      </m:sub>
                    </m:sSub>
                  </m:oMath>
                </a14:m>
                <a:r>
                  <a:rPr lang="en-US" dirty="0"/>
                  <a:t>: N = 12, mean = </a:t>
                </a:r>
                <a:r>
                  <a:rPr lang="en-US" dirty="0" smtClean="0"/>
                  <a:t>37.5 </a:t>
                </a:r>
                <a:r>
                  <a:rPr lang="en-US" dirty="0" err="1"/>
                  <a:t>ksi</a:t>
                </a:r>
                <a:r>
                  <a:rPr lang="en-US" dirty="0"/>
                  <a:t>, standard deviation = </a:t>
                </a:r>
                <a:r>
                  <a:rPr lang="en-US" dirty="0" smtClean="0"/>
                  <a:t>0.9 </a:t>
                </a:r>
                <a:r>
                  <a:rPr lang="en-US" dirty="0" err="1" smtClean="0"/>
                  <a:t>ksi</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67" t="-1314"/>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9B975F15-FC29-4B26-AF21-32EE3CF04FCF}" type="slidenum">
              <a:rPr lang="en-US" smtClean="0"/>
              <a:pPr/>
              <a:t>25</a:t>
            </a:fld>
            <a:endParaRPr lang="en-US"/>
          </a:p>
        </p:txBody>
      </p:sp>
    </p:spTree>
    <p:extLst>
      <p:ext uri="{BB962C8B-B14F-4D97-AF65-F5344CB8AC3E}">
        <p14:creationId xmlns:p14="http://schemas.microsoft.com/office/powerpoint/2010/main" val="9532157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Calibration</a:t>
            </a:r>
            <a:endParaRPr lang="en-US" dirty="0"/>
          </a:p>
        </p:txBody>
      </p:sp>
      <p:sp>
        <p:nvSpPr>
          <p:cNvPr id="3" name="Content Placeholder 2"/>
          <p:cNvSpPr>
            <a:spLocks noGrp="1"/>
          </p:cNvSpPr>
          <p:nvPr>
            <p:ph idx="1"/>
          </p:nvPr>
        </p:nvSpPr>
        <p:spPr/>
        <p:txBody>
          <a:bodyPr/>
          <a:lstStyle/>
          <a:p>
            <a:r>
              <a:rPr lang="en-US" dirty="0" smtClean="0"/>
              <a:t>Using the results from pull tests, three different modeling assumptions were compared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39783" y="1657350"/>
            <a:ext cx="7864434" cy="2739273"/>
          </a:xfrm>
          <a:prstGeom prst="rect">
            <a:avLst/>
          </a:prstGeom>
          <a:solidFill>
            <a:schemeClr val="bg1"/>
          </a:solidFill>
        </p:spPr>
      </p:pic>
      <p:sp>
        <p:nvSpPr>
          <p:cNvPr id="5" name="Slide Number Placeholder 4"/>
          <p:cNvSpPr>
            <a:spLocks noGrp="1"/>
          </p:cNvSpPr>
          <p:nvPr>
            <p:ph type="sldNum" sz="quarter" idx="10"/>
          </p:nvPr>
        </p:nvSpPr>
        <p:spPr/>
        <p:txBody>
          <a:bodyPr/>
          <a:lstStyle/>
          <a:p>
            <a:fld id="{9B975F15-FC29-4B26-AF21-32EE3CF04FCF}" type="slidenum">
              <a:rPr lang="en-US" smtClean="0"/>
              <a:pPr/>
              <a:t>26</a:t>
            </a:fld>
            <a:endParaRPr lang="en-US"/>
          </a:p>
        </p:txBody>
      </p:sp>
    </p:spTree>
    <p:extLst>
      <p:ext uri="{BB962C8B-B14F-4D97-AF65-F5344CB8AC3E}">
        <p14:creationId xmlns:p14="http://schemas.microsoft.com/office/powerpoint/2010/main" val="407148254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en-US" dirty="0" smtClean="0"/>
              <a:t>Calibration (cont’d)</a:t>
            </a:r>
            <a:endParaRPr lang="en-US" dirty="0"/>
          </a:p>
        </p:txBody>
      </p:sp>
      <p:sp>
        <p:nvSpPr>
          <p:cNvPr id="3" name="Content Placeholder 2"/>
          <p:cNvSpPr>
            <a:spLocks noGrp="1"/>
          </p:cNvSpPr>
          <p:nvPr>
            <p:ph idx="1"/>
          </p:nvPr>
        </p:nvSpPr>
        <p:spPr>
          <a:xfrm>
            <a:off x="0" y="742950"/>
            <a:ext cx="4191000" cy="3714750"/>
          </a:xfrm>
        </p:spPr>
        <p:txBody>
          <a:bodyPr/>
          <a:lstStyle/>
          <a:p>
            <a:r>
              <a:rPr lang="en-US" dirty="0" smtClean="0"/>
              <a:t>Finite element results were compared to sensor readings</a:t>
            </a:r>
          </a:p>
          <a:p>
            <a:r>
              <a:rPr lang="en-US" dirty="0" smtClean="0"/>
              <a:t>Model C was chosen for further analysis</a:t>
            </a:r>
          </a:p>
          <a:p>
            <a:r>
              <a:rPr lang="en-US" dirty="0" smtClean="0"/>
              <a:t>Sample results on the right: axial forces, AAF, pull 01</a:t>
            </a:r>
            <a:endParaRPr lang="en-US" dirty="0"/>
          </a:p>
        </p:txBody>
      </p:sp>
      <p:grpSp>
        <p:nvGrpSpPr>
          <p:cNvPr id="4" name="Group 3"/>
          <p:cNvGrpSpPr/>
          <p:nvPr/>
        </p:nvGrpSpPr>
        <p:grpSpPr>
          <a:xfrm>
            <a:off x="4267200" y="742950"/>
            <a:ext cx="4648200" cy="3720166"/>
            <a:chOff x="803770" y="3452909"/>
            <a:chExt cx="3429000" cy="2744385"/>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3770" y="3452909"/>
              <a:ext cx="3429000" cy="2744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1114425" y="3583363"/>
              <a:ext cx="2426914" cy="23507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8960000">
              <a:off x="932343" y="5364062"/>
              <a:ext cx="1080467" cy="215444"/>
            </a:xfrm>
            <a:prstGeom prst="rect">
              <a:avLst/>
            </a:prstGeom>
            <a:noFill/>
          </p:spPr>
          <p:txBody>
            <a:bodyPr wrap="square" rtlCol="0">
              <a:spAutoFit/>
            </a:bodyPr>
            <a:lstStyle/>
            <a:p>
              <a:r>
                <a:rPr lang="en-US" sz="800" b="1" dirty="0" smtClean="0">
                  <a:solidFill>
                    <a:srgbClr val="FF0000"/>
                  </a:solidFill>
                </a:rPr>
                <a:t>Perfect Correlation</a:t>
              </a:r>
              <a:endParaRPr lang="en-US" sz="800" b="1" dirty="0">
                <a:solidFill>
                  <a:srgbClr val="FF0000"/>
                </a:solidFill>
              </a:endParaRPr>
            </a:p>
          </p:txBody>
        </p:sp>
      </p:grpSp>
      <p:sp>
        <p:nvSpPr>
          <p:cNvPr id="8" name="Slide Number Placeholder 7"/>
          <p:cNvSpPr>
            <a:spLocks noGrp="1"/>
          </p:cNvSpPr>
          <p:nvPr>
            <p:ph type="sldNum" sz="quarter" idx="10"/>
          </p:nvPr>
        </p:nvSpPr>
        <p:spPr/>
        <p:txBody>
          <a:bodyPr/>
          <a:lstStyle/>
          <a:p>
            <a:fld id="{9B975F15-FC29-4B26-AF21-32EE3CF04FCF}" type="slidenum">
              <a:rPr lang="en-US" smtClean="0"/>
              <a:pPr/>
              <a:t>27</a:t>
            </a:fld>
            <a:endParaRPr lang="en-US"/>
          </a:p>
        </p:txBody>
      </p:sp>
    </p:spTree>
    <p:extLst>
      <p:ext uri="{BB962C8B-B14F-4D97-AF65-F5344CB8AC3E}">
        <p14:creationId xmlns:p14="http://schemas.microsoft.com/office/powerpoint/2010/main" val="214149055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Design vs. Test</a:t>
            </a:r>
            <a:endParaRPr lang="en-US" dirty="0"/>
          </a:p>
        </p:txBody>
      </p:sp>
      <p:sp>
        <p:nvSpPr>
          <p:cNvPr id="3" name="Content Placeholder 2"/>
          <p:cNvSpPr>
            <a:spLocks noGrp="1"/>
          </p:cNvSpPr>
          <p:nvPr>
            <p:ph idx="1"/>
          </p:nvPr>
        </p:nvSpPr>
        <p:spPr>
          <a:xfrm>
            <a:off x="0" y="742950"/>
            <a:ext cx="4495216" cy="3714750"/>
          </a:xfrm>
        </p:spPr>
        <p:txBody>
          <a:bodyPr/>
          <a:lstStyle/>
          <a:p>
            <a:r>
              <a:rPr lang="en-US" sz="2000" dirty="0" smtClean="0"/>
              <a:t>For 80 mph and 90 mph tests, test results (x-axis) were compared to the analysis results (y-axis)</a:t>
            </a:r>
          </a:p>
          <a:p>
            <a:r>
              <a:rPr lang="en-US" sz="2000" dirty="0" smtClean="0"/>
              <a:t>Analysis used FBC loading. Therefore, in principle, all test results should be lower than analysis results.</a:t>
            </a:r>
          </a:p>
          <a:p>
            <a:r>
              <a:rPr lang="en-US" sz="2000" dirty="0" smtClean="0"/>
              <a:t>Marked notable locations (a sample comparison is shown on the right)</a:t>
            </a:r>
            <a:endParaRPr lang="en-US" sz="2000" dirty="0"/>
          </a:p>
        </p:txBody>
      </p:sp>
      <p:grpSp>
        <p:nvGrpSpPr>
          <p:cNvPr id="4" name="Group 3"/>
          <p:cNvGrpSpPr/>
          <p:nvPr/>
        </p:nvGrpSpPr>
        <p:grpSpPr>
          <a:xfrm>
            <a:off x="4541520" y="820783"/>
            <a:ext cx="4546146" cy="3636917"/>
            <a:chOff x="187696" y="544978"/>
            <a:chExt cx="3429000" cy="274320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7696" y="544978"/>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442330" y="672353"/>
              <a:ext cx="2561220" cy="23629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9020000">
              <a:off x="312155" y="2459189"/>
              <a:ext cx="1080467" cy="215444"/>
            </a:xfrm>
            <a:prstGeom prst="rect">
              <a:avLst/>
            </a:prstGeom>
            <a:noFill/>
          </p:spPr>
          <p:txBody>
            <a:bodyPr wrap="square" rtlCol="0">
              <a:spAutoFit/>
            </a:bodyPr>
            <a:lstStyle/>
            <a:p>
              <a:r>
                <a:rPr lang="en-US" sz="800" b="1" dirty="0" smtClean="0">
                  <a:solidFill>
                    <a:srgbClr val="FF0000"/>
                  </a:solidFill>
                </a:rPr>
                <a:t>Perfect Correlation</a:t>
              </a:r>
              <a:endParaRPr lang="en-US" sz="800" b="1" dirty="0">
                <a:solidFill>
                  <a:srgbClr val="FF0000"/>
                </a:solidFill>
              </a:endParaRPr>
            </a:p>
          </p:txBody>
        </p:sp>
        <p:cxnSp>
          <p:nvCxnSpPr>
            <p:cNvPr id="8" name="Straight Arrow Connector 7"/>
            <p:cNvCxnSpPr/>
            <p:nvPr/>
          </p:nvCxnSpPr>
          <p:spPr>
            <a:xfrm>
              <a:off x="2219325" y="1404938"/>
              <a:ext cx="81915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947863" y="1569153"/>
              <a:ext cx="80963" cy="809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42330" y="1853826"/>
              <a:ext cx="12806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5691" y="1188363"/>
              <a:ext cx="1157727" cy="162502"/>
            </a:xfrm>
            <a:prstGeom prst="rect">
              <a:avLst/>
            </a:prstGeom>
            <a:noFill/>
          </p:spPr>
          <p:txBody>
            <a:bodyPr wrap="square" rtlCol="0">
              <a:spAutoFit/>
            </a:bodyPr>
            <a:lstStyle/>
            <a:p>
              <a:r>
                <a:rPr lang="en-US" sz="800" b="1" dirty="0" smtClean="0">
                  <a:solidFill>
                    <a:srgbClr val="FF0000"/>
                  </a:solidFill>
                </a:rPr>
                <a:t>Data Higher Than Analysis</a:t>
              </a:r>
              <a:endParaRPr lang="en-US" sz="800" b="1" dirty="0">
                <a:solidFill>
                  <a:srgbClr val="FF0000"/>
                </a:solidFill>
              </a:endParaRPr>
            </a:p>
          </p:txBody>
        </p:sp>
        <p:cxnSp>
          <p:nvCxnSpPr>
            <p:cNvPr id="12" name="Straight Arrow Connector 11"/>
            <p:cNvCxnSpPr/>
            <p:nvPr/>
          </p:nvCxnSpPr>
          <p:spPr>
            <a:xfrm>
              <a:off x="1722940" y="1853826"/>
              <a:ext cx="265404"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988344" y="1403807"/>
              <a:ext cx="230981" cy="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82635" y="1188363"/>
              <a:ext cx="1354093" cy="215444"/>
            </a:xfrm>
            <a:prstGeom prst="rect">
              <a:avLst/>
            </a:prstGeom>
            <a:noFill/>
          </p:spPr>
          <p:txBody>
            <a:bodyPr wrap="square" rtlCol="0">
              <a:spAutoFit/>
            </a:bodyPr>
            <a:lstStyle/>
            <a:p>
              <a:r>
                <a:rPr lang="en-US" sz="800" b="1" dirty="0" smtClean="0">
                  <a:solidFill>
                    <a:srgbClr val="00B050"/>
                  </a:solidFill>
                </a:rPr>
                <a:t>Data Lower Than Analysis</a:t>
              </a:r>
              <a:endParaRPr lang="en-US" sz="800" b="1" dirty="0">
                <a:solidFill>
                  <a:srgbClr val="00B050"/>
                </a:solidFill>
              </a:endParaRPr>
            </a:p>
          </p:txBody>
        </p:sp>
      </p:grpSp>
      <p:sp>
        <p:nvSpPr>
          <p:cNvPr id="15" name="Oval 14"/>
          <p:cNvSpPr/>
          <p:nvPr/>
        </p:nvSpPr>
        <p:spPr>
          <a:xfrm>
            <a:off x="5136514" y="2724919"/>
            <a:ext cx="474087" cy="474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0"/>
          </p:nvPr>
        </p:nvSpPr>
        <p:spPr/>
        <p:txBody>
          <a:bodyPr/>
          <a:lstStyle/>
          <a:p>
            <a:fld id="{9B975F15-FC29-4B26-AF21-32EE3CF04FCF}" type="slidenum">
              <a:rPr lang="en-US" smtClean="0"/>
              <a:pPr/>
              <a:t>28</a:t>
            </a:fld>
            <a:endParaRPr lang="en-US"/>
          </a:p>
        </p:txBody>
      </p:sp>
    </p:spTree>
    <p:extLst>
      <p:ext uri="{BB962C8B-B14F-4D97-AF65-F5344CB8AC3E}">
        <p14:creationId xmlns:p14="http://schemas.microsoft.com/office/powerpoint/2010/main" val="244778984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Summary of Notable </a:t>
            </a:r>
            <a:r>
              <a:rPr lang="en-US" sz="4000" dirty="0" smtClean="0"/>
              <a:t>Members: Generic</a:t>
            </a:r>
            <a:endParaRPr lang="en-US" dirty="0"/>
          </a:p>
        </p:txBody>
      </p:sp>
      <p:sp>
        <p:nvSpPr>
          <p:cNvPr id="3" name="Content Placeholder 2"/>
          <p:cNvSpPr>
            <a:spLocks noGrp="1"/>
          </p:cNvSpPr>
          <p:nvPr>
            <p:ph idx="1"/>
          </p:nvPr>
        </p:nvSpPr>
        <p:spPr/>
        <p:txBody>
          <a:bodyPr/>
          <a:lstStyle/>
          <a:p>
            <a:r>
              <a:rPr lang="en-US" dirty="0" smtClean="0"/>
              <a:t>One corner bracing exceeded the allowable stress</a:t>
            </a:r>
          </a:p>
          <a:p>
            <a:r>
              <a:rPr lang="en-US" dirty="0" smtClean="0"/>
              <a:t>High moment correlated well with screen attachment failure</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2679" y="1764842"/>
            <a:ext cx="4176170" cy="2637311"/>
          </a:xfrm>
          <a:prstGeom prst="rect">
            <a:avLst/>
          </a:prstGeom>
          <a:solidFill>
            <a:schemeClr val="bg1"/>
          </a:solidFill>
        </p:spPr>
      </p:pic>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82752" y="1709296"/>
            <a:ext cx="4583266" cy="2748404"/>
          </a:xfrm>
          <a:prstGeom prst="rect">
            <a:avLst/>
          </a:prstGeom>
        </p:spPr>
      </p:pic>
      <p:sp>
        <p:nvSpPr>
          <p:cNvPr id="4" name="Slide Number Placeholder 3"/>
          <p:cNvSpPr>
            <a:spLocks noGrp="1"/>
          </p:cNvSpPr>
          <p:nvPr>
            <p:ph type="sldNum" sz="quarter" idx="10"/>
          </p:nvPr>
        </p:nvSpPr>
        <p:spPr/>
        <p:txBody>
          <a:bodyPr/>
          <a:lstStyle/>
          <a:p>
            <a:fld id="{9B975F15-FC29-4B26-AF21-32EE3CF04FCF}" type="slidenum">
              <a:rPr lang="en-US" smtClean="0"/>
              <a:pPr/>
              <a:t>29</a:t>
            </a:fld>
            <a:endParaRPr lang="en-US"/>
          </a:p>
        </p:txBody>
      </p:sp>
    </p:spTree>
    <p:extLst>
      <p:ext uri="{BB962C8B-B14F-4D97-AF65-F5344CB8AC3E}">
        <p14:creationId xmlns:p14="http://schemas.microsoft.com/office/powerpoint/2010/main" val="39448664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Selection of the “Generic” Specimen</a:t>
            </a:r>
            <a:endParaRPr lang="en-US" sz="4000" dirty="0"/>
          </a:p>
        </p:txBody>
      </p:sp>
      <p:sp>
        <p:nvSpPr>
          <p:cNvPr id="3" name="Content Placeholder 2"/>
          <p:cNvSpPr>
            <a:spLocks noGrp="1"/>
          </p:cNvSpPr>
          <p:nvPr>
            <p:ph idx="1"/>
          </p:nvPr>
        </p:nvSpPr>
        <p:spPr/>
        <p:txBody>
          <a:bodyPr/>
          <a:lstStyle/>
          <a:p>
            <a:r>
              <a:rPr lang="en-US" sz="2200" dirty="0"/>
              <a:t>AAF acquired 35 signed and sealed, site-specific plans from the St. Johns County Building Department and the City of Jacksonville.</a:t>
            </a:r>
          </a:p>
          <a:p>
            <a:r>
              <a:rPr lang="en-US" sz="2200" dirty="0" smtClean="0"/>
              <a:t>Ten </a:t>
            </a:r>
            <a:r>
              <a:rPr lang="en-US" sz="2200" dirty="0"/>
              <a:t>designs with a mansard roof with approximate dimensions of 24 </a:t>
            </a:r>
            <a:r>
              <a:rPr lang="en-US" sz="2200" dirty="0" err="1"/>
              <a:t>ft</a:t>
            </a:r>
            <a:r>
              <a:rPr lang="en-US" sz="2200" dirty="0"/>
              <a:t> X 40 </a:t>
            </a:r>
            <a:r>
              <a:rPr lang="en-US" sz="2200" dirty="0" err="1"/>
              <a:t>ft</a:t>
            </a:r>
            <a:r>
              <a:rPr lang="en-US" sz="2200" dirty="0"/>
              <a:t> X 9 </a:t>
            </a:r>
            <a:r>
              <a:rPr lang="en-US" sz="2200" dirty="0" err="1"/>
              <a:t>ft</a:t>
            </a:r>
            <a:r>
              <a:rPr lang="en-US" sz="2200" dirty="0"/>
              <a:t> and a 48 in rise in the roof were selected, de-identified, and forwarded to Dr. Jung (FSU) to review</a:t>
            </a:r>
          </a:p>
          <a:p>
            <a:r>
              <a:rPr lang="en-US" sz="2200" dirty="0" smtClean="0"/>
              <a:t>A design with average structural performance was selected</a:t>
            </a:r>
          </a:p>
          <a:p>
            <a:r>
              <a:rPr lang="en-US" sz="2200" dirty="0" smtClean="0"/>
              <a:t>In order to rank the candidate designs objectively, raking criteria were used (performance of roof bracing, wall bracing, post, and other members)</a:t>
            </a:r>
            <a:endParaRPr lang="en-US" sz="2200" dirty="0"/>
          </a:p>
        </p:txBody>
      </p:sp>
      <p:sp>
        <p:nvSpPr>
          <p:cNvPr id="4" name="Slide Number Placeholder 3"/>
          <p:cNvSpPr>
            <a:spLocks noGrp="1"/>
          </p:cNvSpPr>
          <p:nvPr>
            <p:ph type="sldNum" sz="quarter" idx="10"/>
          </p:nvPr>
        </p:nvSpPr>
        <p:spPr/>
        <p:txBody>
          <a:bodyPr/>
          <a:lstStyle/>
          <a:p>
            <a:fld id="{9B975F15-FC29-4B26-AF21-32EE3CF04FCF}" type="slidenum">
              <a:rPr lang="en-US" smtClean="0"/>
              <a:pPr/>
              <a:t>3</a:t>
            </a:fld>
            <a:endParaRPr lang="en-US"/>
          </a:p>
        </p:txBody>
      </p:sp>
    </p:spTree>
    <p:extLst>
      <p:ext uri="{BB962C8B-B14F-4D97-AF65-F5344CB8AC3E}">
        <p14:creationId xmlns:p14="http://schemas.microsoft.com/office/powerpoint/2010/main" val="420235813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Notable </a:t>
            </a:r>
            <a:r>
              <a:rPr lang="en-US" dirty="0" smtClean="0"/>
              <a:t>Members: AAF</a:t>
            </a:r>
            <a:endParaRPr lang="en-US" dirty="0"/>
          </a:p>
        </p:txBody>
      </p:sp>
      <p:sp>
        <p:nvSpPr>
          <p:cNvPr id="3" name="Content Placeholder 2"/>
          <p:cNvSpPr>
            <a:spLocks noGrp="1"/>
          </p:cNvSpPr>
          <p:nvPr>
            <p:ph idx="1"/>
          </p:nvPr>
        </p:nvSpPr>
        <p:spPr/>
        <p:txBody>
          <a:bodyPr/>
          <a:lstStyle/>
          <a:p>
            <a:r>
              <a:rPr lang="en-US" dirty="0" smtClean="0"/>
              <a:t>Two posts exceeded the allowable stress (one of which actually failed during the testing)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7928" y="1733549"/>
            <a:ext cx="4176170" cy="2637311"/>
          </a:xfrm>
          <a:prstGeom prst="rect">
            <a:avLst/>
          </a:prstGeom>
          <a:solidFill>
            <a:schemeClr val="bg1"/>
          </a:solidFill>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08483" y="1678003"/>
            <a:ext cx="4583266" cy="2748404"/>
          </a:xfrm>
          <a:prstGeom prst="rect">
            <a:avLst/>
          </a:prstGeom>
        </p:spPr>
      </p:pic>
      <p:sp>
        <p:nvSpPr>
          <p:cNvPr id="6" name="Slide Number Placeholder 5"/>
          <p:cNvSpPr>
            <a:spLocks noGrp="1"/>
          </p:cNvSpPr>
          <p:nvPr>
            <p:ph type="sldNum" sz="quarter" idx="10"/>
          </p:nvPr>
        </p:nvSpPr>
        <p:spPr/>
        <p:txBody>
          <a:bodyPr/>
          <a:lstStyle/>
          <a:p>
            <a:fld id="{9B975F15-FC29-4B26-AF21-32EE3CF04FCF}" type="slidenum">
              <a:rPr lang="en-US" smtClean="0"/>
              <a:pPr/>
              <a:t>30</a:t>
            </a:fld>
            <a:endParaRPr lang="en-US"/>
          </a:p>
        </p:txBody>
      </p:sp>
    </p:spTree>
    <p:extLst>
      <p:ext uri="{BB962C8B-B14F-4D97-AF65-F5344CB8AC3E}">
        <p14:creationId xmlns:p14="http://schemas.microsoft.com/office/powerpoint/2010/main" val="126625589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to the Code</a:t>
            </a:r>
            <a:endParaRPr lang="en-US" dirty="0"/>
          </a:p>
        </p:txBody>
      </p:sp>
      <p:sp>
        <p:nvSpPr>
          <p:cNvPr id="3" name="Content Placeholder 2"/>
          <p:cNvSpPr>
            <a:spLocks noGrp="1"/>
          </p:cNvSpPr>
          <p:nvPr>
            <p:ph idx="1"/>
          </p:nvPr>
        </p:nvSpPr>
        <p:spPr/>
        <p:txBody>
          <a:bodyPr/>
          <a:lstStyle/>
          <a:p>
            <a:r>
              <a:rPr lang="en-US" dirty="0" smtClean="0"/>
              <a:t>Although the wind loading did not exceed the design loading, failures were observed:</a:t>
            </a:r>
          </a:p>
          <a:p>
            <a:pPr lvl="1"/>
            <a:r>
              <a:rPr lang="en-US" dirty="0" smtClean="0"/>
              <a:t>Screens began to fail at 80 mph</a:t>
            </a:r>
          </a:p>
          <a:p>
            <a:pPr lvl="1"/>
            <a:r>
              <a:rPr lang="en-US" dirty="0" smtClean="0"/>
              <a:t>Some screen attachments failed at 90 to 100 mph</a:t>
            </a:r>
          </a:p>
          <a:p>
            <a:pPr lvl="1"/>
            <a:r>
              <a:rPr lang="en-US" dirty="0" smtClean="0"/>
              <a:t>Some of the failed screen attachments fluttered while attached to the structural member, contributing failure of it</a:t>
            </a:r>
          </a:p>
          <a:p>
            <a:pPr lvl="1"/>
            <a:r>
              <a:rPr lang="en-US" dirty="0" smtClean="0"/>
              <a:t>One vertical post failed due to the unbalanced loading (one side had screen but the other side lost the screen)</a:t>
            </a:r>
            <a:endParaRPr lang="en-US" dirty="0"/>
          </a:p>
        </p:txBody>
      </p:sp>
      <p:sp>
        <p:nvSpPr>
          <p:cNvPr id="4" name="Slide Number Placeholder 3"/>
          <p:cNvSpPr>
            <a:spLocks noGrp="1"/>
          </p:cNvSpPr>
          <p:nvPr>
            <p:ph type="sldNum" sz="quarter" idx="10"/>
          </p:nvPr>
        </p:nvSpPr>
        <p:spPr/>
        <p:txBody>
          <a:bodyPr/>
          <a:lstStyle/>
          <a:p>
            <a:fld id="{9B975F15-FC29-4B26-AF21-32EE3CF04FCF}" type="slidenum">
              <a:rPr lang="en-US" smtClean="0"/>
              <a:pPr/>
              <a:t>31</a:t>
            </a:fld>
            <a:endParaRPr lang="en-US"/>
          </a:p>
        </p:txBody>
      </p:sp>
    </p:spTree>
    <p:extLst>
      <p:ext uri="{BB962C8B-B14F-4D97-AF65-F5344CB8AC3E}">
        <p14:creationId xmlns:p14="http://schemas.microsoft.com/office/powerpoint/2010/main" val="359916269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to the </a:t>
            </a:r>
            <a:r>
              <a:rPr lang="en-US" dirty="0" smtClean="0"/>
              <a:t>Code (cont’d)</a:t>
            </a:r>
            <a:endParaRPr lang="en-US" dirty="0"/>
          </a:p>
        </p:txBody>
      </p:sp>
      <p:sp>
        <p:nvSpPr>
          <p:cNvPr id="3" name="Content Placeholder 2"/>
          <p:cNvSpPr>
            <a:spLocks noGrp="1"/>
          </p:cNvSpPr>
          <p:nvPr>
            <p:ph idx="1"/>
          </p:nvPr>
        </p:nvSpPr>
        <p:spPr/>
        <p:txBody>
          <a:bodyPr/>
          <a:lstStyle/>
          <a:p>
            <a:r>
              <a:rPr lang="en-US" dirty="0"/>
              <a:t>The failure of screen attachments and unbalanced loading have direct implications on the rule on removing the screen (Rule 61G20-1.002). If some screens are cut but not others, unbalanced loading may accelerate the failure of the post. Code changes should be considered to either require removal of all screens above the chair rail, or, devise a more secure fastening of screen attachments to prevent partial failure and unbalanced loading.</a:t>
            </a:r>
          </a:p>
        </p:txBody>
      </p:sp>
      <p:sp>
        <p:nvSpPr>
          <p:cNvPr id="4" name="Slide Number Placeholder 3"/>
          <p:cNvSpPr>
            <a:spLocks noGrp="1"/>
          </p:cNvSpPr>
          <p:nvPr>
            <p:ph type="sldNum" sz="quarter" idx="10"/>
          </p:nvPr>
        </p:nvSpPr>
        <p:spPr/>
        <p:txBody>
          <a:bodyPr/>
          <a:lstStyle/>
          <a:p>
            <a:fld id="{9B975F15-FC29-4B26-AF21-32EE3CF04FCF}" type="slidenum">
              <a:rPr lang="en-US" smtClean="0"/>
              <a:pPr/>
              <a:t>32</a:t>
            </a:fld>
            <a:endParaRPr lang="en-US"/>
          </a:p>
        </p:txBody>
      </p:sp>
    </p:spTree>
    <p:extLst>
      <p:ext uri="{BB962C8B-B14F-4D97-AF65-F5344CB8AC3E}">
        <p14:creationId xmlns:p14="http://schemas.microsoft.com/office/powerpoint/2010/main" val="315522315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to the Code (cont’d)</a:t>
            </a:r>
          </a:p>
        </p:txBody>
      </p:sp>
      <p:sp>
        <p:nvSpPr>
          <p:cNvPr id="3" name="Content Placeholder 2"/>
          <p:cNvSpPr>
            <a:spLocks noGrp="1"/>
          </p:cNvSpPr>
          <p:nvPr>
            <p:ph idx="1"/>
          </p:nvPr>
        </p:nvSpPr>
        <p:spPr/>
        <p:txBody>
          <a:bodyPr/>
          <a:lstStyle/>
          <a:p>
            <a:r>
              <a:rPr lang="en-US" smtClean="0"/>
              <a:t>The </a:t>
            </a:r>
            <a:r>
              <a:rPr lang="en-US" dirty="0"/>
              <a:t>tensile ultimate strength and tensile yield strength of the aluminum extrusions, based on the testing of coupons harvested from the specimens, were lower than the specified values. To ensure that the aluminum meets or exceeds the specified performance levels, the building code should require that material certification be submitted to the building official.</a:t>
            </a:r>
          </a:p>
        </p:txBody>
      </p:sp>
      <p:sp>
        <p:nvSpPr>
          <p:cNvPr id="4" name="Slide Number Placeholder 3"/>
          <p:cNvSpPr>
            <a:spLocks noGrp="1"/>
          </p:cNvSpPr>
          <p:nvPr>
            <p:ph type="sldNum" sz="quarter" idx="10"/>
          </p:nvPr>
        </p:nvSpPr>
        <p:spPr/>
        <p:txBody>
          <a:bodyPr/>
          <a:lstStyle/>
          <a:p>
            <a:fld id="{9B975F15-FC29-4B26-AF21-32EE3CF04FCF}" type="slidenum">
              <a:rPr lang="en-US" smtClean="0"/>
              <a:pPr/>
              <a:t>33</a:t>
            </a:fld>
            <a:endParaRPr lang="en-US"/>
          </a:p>
        </p:txBody>
      </p:sp>
    </p:spTree>
    <p:extLst>
      <p:ext uri="{BB962C8B-B14F-4D97-AF65-F5344CB8AC3E}">
        <p14:creationId xmlns:p14="http://schemas.microsoft.com/office/powerpoint/2010/main" val="237307754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 to the Code (cont’d)</a:t>
            </a:r>
          </a:p>
        </p:txBody>
      </p:sp>
      <p:sp>
        <p:nvSpPr>
          <p:cNvPr id="3" name="Content Placeholder 2"/>
          <p:cNvSpPr>
            <a:spLocks noGrp="1"/>
          </p:cNvSpPr>
          <p:nvPr>
            <p:ph idx="1"/>
          </p:nvPr>
        </p:nvSpPr>
        <p:spPr/>
        <p:txBody>
          <a:bodyPr/>
          <a:lstStyle/>
          <a:p>
            <a:r>
              <a:rPr lang="en-US" dirty="0"/>
              <a:t>The tested specimens received very thorough inspection and quality control. However, it is well known that the real-world plan review and inspection may not reach such a level, and therefore, likely experience much more severe failure due to the hurricane. The code requirement on this issue would greatly reduce potential failure of screen enclosures due to the hurricane.</a:t>
            </a:r>
          </a:p>
        </p:txBody>
      </p:sp>
      <p:sp>
        <p:nvSpPr>
          <p:cNvPr id="4" name="Slide Number Placeholder 3"/>
          <p:cNvSpPr>
            <a:spLocks noGrp="1"/>
          </p:cNvSpPr>
          <p:nvPr>
            <p:ph type="sldNum" sz="quarter" idx="10"/>
          </p:nvPr>
        </p:nvSpPr>
        <p:spPr/>
        <p:txBody>
          <a:bodyPr/>
          <a:lstStyle/>
          <a:p>
            <a:fld id="{9B975F15-FC29-4B26-AF21-32EE3CF04FCF}" type="slidenum">
              <a:rPr lang="en-US" smtClean="0"/>
              <a:pPr/>
              <a:t>34</a:t>
            </a:fld>
            <a:endParaRPr lang="en-US"/>
          </a:p>
        </p:txBody>
      </p:sp>
    </p:spTree>
    <p:extLst>
      <p:ext uri="{BB962C8B-B14F-4D97-AF65-F5344CB8AC3E}">
        <p14:creationId xmlns:p14="http://schemas.microsoft.com/office/powerpoint/2010/main" val="394281791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143000" y="571500"/>
            <a:ext cx="6961769" cy="4572000"/>
          </a:xfrm>
          <a:prstGeom prst="rect">
            <a:avLst/>
          </a:prstGeom>
        </p:spPr>
      </p:pic>
      <p:sp>
        <p:nvSpPr>
          <p:cNvPr id="3" name="TextBox 2"/>
          <p:cNvSpPr txBox="1"/>
          <p:nvPr/>
        </p:nvSpPr>
        <p:spPr>
          <a:xfrm>
            <a:off x="8467" y="-11994"/>
            <a:ext cx="9135534" cy="461665"/>
          </a:xfrm>
          <a:prstGeom prst="rect">
            <a:avLst/>
          </a:prstGeom>
          <a:solidFill>
            <a:schemeClr val="bg1"/>
          </a:solidFill>
        </p:spPr>
        <p:txBody>
          <a:bodyPr wrap="square" rtlCol="0">
            <a:spAutoFit/>
          </a:bodyPr>
          <a:lstStyle/>
          <a:p>
            <a:pPr algn="ctr"/>
            <a:r>
              <a:rPr lang="en-US" sz="2400" dirty="0" smtClean="0">
                <a:latin typeface="Arial"/>
                <a:cs typeface="Arial"/>
              </a:rPr>
              <a:t>Generic Specimen</a:t>
            </a:r>
            <a:endParaRPr lang="en-US" sz="2400" dirty="0">
              <a:latin typeface="Arial"/>
              <a:cs typeface="Arial"/>
            </a:endParaRPr>
          </a:p>
        </p:txBody>
      </p:sp>
      <p:sp>
        <p:nvSpPr>
          <p:cNvPr id="2" name="Slide Number Placeholder 1"/>
          <p:cNvSpPr>
            <a:spLocks noGrp="1"/>
          </p:cNvSpPr>
          <p:nvPr>
            <p:ph type="sldNum" sz="quarter" idx="10"/>
          </p:nvPr>
        </p:nvSpPr>
        <p:spPr/>
        <p:txBody>
          <a:bodyPr/>
          <a:lstStyle/>
          <a:p>
            <a:fld id="{9B975F15-FC29-4B26-AF21-32EE3CF04FCF}" type="slidenum">
              <a:rPr lang="en-US" smtClean="0"/>
              <a:pPr/>
              <a:t>4</a:t>
            </a:fld>
            <a:endParaRPr lang="en-US"/>
          </a:p>
        </p:txBody>
      </p:sp>
    </p:spTree>
    <p:extLst>
      <p:ext uri="{BB962C8B-B14F-4D97-AF65-F5344CB8AC3E}">
        <p14:creationId xmlns:p14="http://schemas.microsoft.com/office/powerpoint/2010/main" val="37734635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 y="555441"/>
            <a:ext cx="6976518" cy="4588058"/>
          </a:xfrm>
          <a:prstGeom prst="rect">
            <a:avLst/>
          </a:prstGeom>
        </p:spPr>
      </p:pic>
      <p:sp>
        <p:nvSpPr>
          <p:cNvPr id="3" name="TextBox 2"/>
          <p:cNvSpPr txBox="1"/>
          <p:nvPr/>
        </p:nvSpPr>
        <p:spPr>
          <a:xfrm>
            <a:off x="8467" y="-11994"/>
            <a:ext cx="9135534" cy="461665"/>
          </a:xfrm>
          <a:prstGeom prst="rect">
            <a:avLst/>
          </a:prstGeom>
          <a:solidFill>
            <a:schemeClr val="bg1"/>
          </a:solidFill>
        </p:spPr>
        <p:txBody>
          <a:bodyPr wrap="square" rtlCol="0">
            <a:spAutoFit/>
          </a:bodyPr>
          <a:lstStyle/>
          <a:p>
            <a:pPr algn="ctr"/>
            <a:r>
              <a:rPr lang="en-US" sz="2400" dirty="0" smtClean="0">
                <a:latin typeface="Arial"/>
                <a:cs typeface="Arial"/>
              </a:rPr>
              <a:t>Generic Specimen</a:t>
            </a:r>
            <a:endParaRPr lang="en-US" sz="2400" dirty="0">
              <a:latin typeface="Arial"/>
              <a:cs typeface="Arial"/>
            </a:endParaRPr>
          </a:p>
        </p:txBody>
      </p:sp>
      <p:sp>
        <p:nvSpPr>
          <p:cNvPr id="2" name="Slide Number Placeholder 1"/>
          <p:cNvSpPr>
            <a:spLocks noGrp="1"/>
          </p:cNvSpPr>
          <p:nvPr>
            <p:ph type="sldNum" sz="quarter" idx="10"/>
          </p:nvPr>
        </p:nvSpPr>
        <p:spPr/>
        <p:txBody>
          <a:bodyPr/>
          <a:lstStyle/>
          <a:p>
            <a:fld id="{9B975F15-FC29-4B26-AF21-32EE3CF04FCF}" type="slidenum">
              <a:rPr lang="en-US" smtClean="0"/>
              <a:pPr/>
              <a:t>5</a:t>
            </a:fld>
            <a:endParaRPr lang="en-US"/>
          </a:p>
        </p:txBody>
      </p:sp>
    </p:spTree>
    <p:extLst>
      <p:ext uri="{BB962C8B-B14F-4D97-AF65-F5344CB8AC3E}">
        <p14:creationId xmlns:p14="http://schemas.microsoft.com/office/powerpoint/2010/main" val="246389878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vs. AAF Specimens</a:t>
            </a:r>
            <a:endParaRPr lang="en-US" dirty="0"/>
          </a:p>
        </p:txBody>
      </p:sp>
      <p:sp>
        <p:nvSpPr>
          <p:cNvPr id="3" name="Content Placeholder 2"/>
          <p:cNvSpPr>
            <a:spLocks noGrp="1"/>
          </p:cNvSpPr>
          <p:nvPr>
            <p:ph idx="1"/>
          </p:nvPr>
        </p:nvSpPr>
        <p:spPr/>
        <p:txBody>
          <a:bodyPr/>
          <a:lstStyle/>
          <a:p>
            <a:r>
              <a:rPr lang="en-US" sz="2000" dirty="0"/>
              <a:t>AAF designed a second </a:t>
            </a:r>
            <a:r>
              <a:rPr lang="en-US" sz="2000" dirty="0" smtClean="0"/>
              <a:t>specimen (same size) </a:t>
            </a:r>
            <a:r>
              <a:rPr lang="en-US" sz="2000" dirty="0"/>
              <a:t>following the 2010 AAF Guide to Aluminum Construction in High Wind Areas.</a:t>
            </a:r>
          </a:p>
          <a:p>
            <a:r>
              <a:rPr lang="en-US" sz="2000" dirty="0"/>
              <a:t>Significant differences between the </a:t>
            </a:r>
            <a:r>
              <a:rPr lang="en-US" sz="2000" dirty="0" smtClean="0"/>
              <a:t>“Generic</a:t>
            </a:r>
            <a:r>
              <a:rPr lang="en-US" sz="2000" dirty="0"/>
              <a:t>” and the “AAF” </a:t>
            </a:r>
            <a:r>
              <a:rPr lang="en-US" sz="2000" dirty="0" smtClean="0"/>
              <a:t>specimens</a:t>
            </a:r>
            <a:endParaRPr lang="en-US" sz="2000" dirty="0"/>
          </a:p>
          <a:p>
            <a:pPr lvl="1"/>
            <a:r>
              <a:rPr lang="en-US" sz="1800" dirty="0"/>
              <a:t>AAF has 8 additional 2 x 2 roof braces, whereas generic has none</a:t>
            </a:r>
          </a:p>
          <a:p>
            <a:pPr lvl="1"/>
            <a:r>
              <a:rPr lang="en-US" sz="1800" dirty="0"/>
              <a:t>AAF has 2 x 8 roof beams, whereas generic has 2 x 6 roof beams</a:t>
            </a:r>
          </a:p>
          <a:p>
            <a:pPr lvl="1"/>
            <a:r>
              <a:rPr lang="en-US" sz="1800" dirty="0"/>
              <a:t>AAF has 2 x 3 purlins, whereas generic has 2 x 2 purlins</a:t>
            </a:r>
          </a:p>
          <a:p>
            <a:pPr lvl="1"/>
            <a:r>
              <a:rPr lang="en-US" sz="1600" dirty="0"/>
              <a:t>AAF has a 5” super gutter, whereas generic has a 7” super gutter</a:t>
            </a:r>
          </a:p>
          <a:p>
            <a:pPr lvl="1"/>
            <a:r>
              <a:rPr lang="en-US" sz="1600" dirty="0" smtClean="0"/>
              <a:t>AAF </a:t>
            </a:r>
            <a:r>
              <a:rPr lang="en-US" sz="1600" dirty="0"/>
              <a:t>has a 2 </a:t>
            </a:r>
            <a:r>
              <a:rPr lang="en-US" sz="1600" dirty="0" smtClean="0"/>
              <a:t>x 3 </a:t>
            </a:r>
            <a:r>
              <a:rPr lang="en-US" sz="1600" dirty="0"/>
              <a:t>+ 1 x 2 eave rail, whereas generic has a 2 x 2 + 1 x 2 eave rail</a:t>
            </a:r>
          </a:p>
          <a:p>
            <a:pPr lvl="1"/>
            <a:r>
              <a:rPr lang="en-US" sz="1600" dirty="0"/>
              <a:t>AAF has 2 x 4 posts on the long wall, whereas generic has 2 x 5 </a:t>
            </a:r>
            <a:r>
              <a:rPr lang="en-US" sz="1600" dirty="0" smtClean="0"/>
              <a:t>posts</a:t>
            </a:r>
          </a:p>
          <a:p>
            <a:pPr lvl="1"/>
            <a:r>
              <a:rPr lang="en-US" sz="1600" dirty="0" smtClean="0"/>
              <a:t>AAF does not have cable bracings on the side walls</a:t>
            </a:r>
          </a:p>
          <a:p>
            <a:pPr lvl="1"/>
            <a:r>
              <a:rPr lang="en-US" sz="1600" dirty="0" smtClean="0"/>
              <a:t>Some AAF purlins require backing plates (at bracing bays)</a:t>
            </a:r>
            <a:endParaRPr lang="en-US" sz="1600" dirty="0"/>
          </a:p>
          <a:p>
            <a:endParaRPr lang="en-US" sz="2000" dirty="0"/>
          </a:p>
        </p:txBody>
      </p:sp>
      <p:sp>
        <p:nvSpPr>
          <p:cNvPr id="4" name="Slide Number Placeholder 3"/>
          <p:cNvSpPr>
            <a:spLocks noGrp="1"/>
          </p:cNvSpPr>
          <p:nvPr>
            <p:ph type="sldNum" sz="quarter" idx="10"/>
          </p:nvPr>
        </p:nvSpPr>
        <p:spPr/>
        <p:txBody>
          <a:bodyPr/>
          <a:lstStyle/>
          <a:p>
            <a:fld id="{9B975F15-FC29-4B26-AF21-32EE3CF04FCF}" type="slidenum">
              <a:rPr lang="en-US" smtClean="0"/>
              <a:pPr/>
              <a:t>6</a:t>
            </a:fld>
            <a:endParaRPr lang="en-US"/>
          </a:p>
        </p:txBody>
      </p:sp>
    </p:spTree>
    <p:extLst>
      <p:ext uri="{BB962C8B-B14F-4D97-AF65-F5344CB8AC3E}">
        <p14:creationId xmlns:p14="http://schemas.microsoft.com/office/powerpoint/2010/main" val="13752594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102523" y="571500"/>
            <a:ext cx="6938954" cy="4572000"/>
          </a:xfrm>
          <a:prstGeom prst="rect">
            <a:avLst/>
          </a:prstGeom>
          <a:noFill/>
          <a:ln>
            <a:noFill/>
          </a:ln>
        </p:spPr>
      </p:pic>
      <p:sp>
        <p:nvSpPr>
          <p:cNvPr id="3" name="TextBox 2"/>
          <p:cNvSpPr txBox="1"/>
          <p:nvPr/>
        </p:nvSpPr>
        <p:spPr>
          <a:xfrm>
            <a:off x="8467" y="-11994"/>
            <a:ext cx="9135534" cy="461665"/>
          </a:xfrm>
          <a:prstGeom prst="rect">
            <a:avLst/>
          </a:prstGeom>
          <a:solidFill>
            <a:schemeClr val="bg1"/>
          </a:solidFill>
        </p:spPr>
        <p:txBody>
          <a:bodyPr wrap="square" rtlCol="0">
            <a:spAutoFit/>
          </a:bodyPr>
          <a:lstStyle/>
          <a:p>
            <a:pPr algn="ctr"/>
            <a:r>
              <a:rPr lang="en-US" sz="2400" dirty="0" smtClean="0">
                <a:latin typeface="Arial"/>
                <a:cs typeface="Arial"/>
              </a:rPr>
              <a:t>AAF Specimen</a:t>
            </a:r>
            <a:endParaRPr lang="en-US" sz="2400" dirty="0">
              <a:latin typeface="Arial"/>
              <a:cs typeface="Arial"/>
            </a:endParaRPr>
          </a:p>
        </p:txBody>
      </p:sp>
      <p:sp>
        <p:nvSpPr>
          <p:cNvPr id="2" name="Slide Number Placeholder 1"/>
          <p:cNvSpPr>
            <a:spLocks noGrp="1"/>
          </p:cNvSpPr>
          <p:nvPr>
            <p:ph type="sldNum" sz="quarter" idx="10"/>
          </p:nvPr>
        </p:nvSpPr>
        <p:spPr/>
        <p:txBody>
          <a:bodyPr/>
          <a:lstStyle/>
          <a:p>
            <a:fld id="{9B975F15-FC29-4B26-AF21-32EE3CF04FCF}" type="slidenum">
              <a:rPr lang="en-US" smtClean="0"/>
              <a:pPr/>
              <a:t>7</a:t>
            </a:fld>
            <a:endParaRPr lang="en-US"/>
          </a:p>
        </p:txBody>
      </p:sp>
    </p:spTree>
    <p:extLst>
      <p:ext uri="{BB962C8B-B14F-4D97-AF65-F5344CB8AC3E}">
        <p14:creationId xmlns:p14="http://schemas.microsoft.com/office/powerpoint/2010/main" val="22902346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91371" y="571500"/>
            <a:ext cx="6961258" cy="4572000"/>
          </a:xfrm>
          <a:prstGeom prst="rect">
            <a:avLst/>
          </a:prstGeom>
          <a:noFill/>
          <a:ln>
            <a:noFill/>
          </a:ln>
        </p:spPr>
      </p:pic>
      <p:sp>
        <p:nvSpPr>
          <p:cNvPr id="5" name="TextBox 4"/>
          <p:cNvSpPr txBox="1"/>
          <p:nvPr/>
        </p:nvSpPr>
        <p:spPr>
          <a:xfrm>
            <a:off x="8467" y="-11994"/>
            <a:ext cx="9135534" cy="461665"/>
          </a:xfrm>
          <a:prstGeom prst="rect">
            <a:avLst/>
          </a:prstGeom>
          <a:solidFill>
            <a:schemeClr val="bg1"/>
          </a:solidFill>
        </p:spPr>
        <p:txBody>
          <a:bodyPr wrap="square" rtlCol="0">
            <a:spAutoFit/>
          </a:bodyPr>
          <a:lstStyle/>
          <a:p>
            <a:pPr algn="ctr"/>
            <a:r>
              <a:rPr lang="en-US" sz="2400" dirty="0" smtClean="0">
                <a:latin typeface="Arial"/>
                <a:cs typeface="Arial"/>
              </a:rPr>
              <a:t>AAF Specimen</a:t>
            </a:r>
            <a:endParaRPr lang="en-US" sz="2400" dirty="0">
              <a:latin typeface="Arial"/>
              <a:cs typeface="Arial"/>
            </a:endParaRPr>
          </a:p>
        </p:txBody>
      </p:sp>
      <p:sp>
        <p:nvSpPr>
          <p:cNvPr id="2" name="Slide Number Placeholder 1"/>
          <p:cNvSpPr>
            <a:spLocks noGrp="1"/>
          </p:cNvSpPr>
          <p:nvPr>
            <p:ph type="sldNum" sz="quarter" idx="10"/>
          </p:nvPr>
        </p:nvSpPr>
        <p:spPr/>
        <p:txBody>
          <a:bodyPr/>
          <a:lstStyle/>
          <a:p>
            <a:fld id="{9B975F15-FC29-4B26-AF21-32EE3CF04FCF}" type="slidenum">
              <a:rPr lang="en-US" smtClean="0"/>
              <a:pPr/>
              <a:t>8</a:t>
            </a:fld>
            <a:endParaRPr lang="en-US"/>
          </a:p>
        </p:txBody>
      </p:sp>
    </p:spTree>
    <p:extLst>
      <p:ext uri="{BB962C8B-B14F-4D97-AF65-F5344CB8AC3E}">
        <p14:creationId xmlns:p14="http://schemas.microsoft.com/office/powerpoint/2010/main" val="26112727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the Testing</a:t>
            </a:r>
            <a:endParaRPr lang="en-US" dirty="0"/>
          </a:p>
        </p:txBody>
      </p:sp>
      <p:sp>
        <p:nvSpPr>
          <p:cNvPr id="3" name="Content Placeholder 2"/>
          <p:cNvSpPr>
            <a:spLocks noGrp="1"/>
          </p:cNvSpPr>
          <p:nvPr>
            <p:ph idx="1"/>
          </p:nvPr>
        </p:nvSpPr>
        <p:spPr/>
        <p:txBody>
          <a:bodyPr/>
          <a:lstStyle/>
          <a:p>
            <a:r>
              <a:rPr lang="en-US" dirty="0" err="1"/>
              <a:t>Hartshorn</a:t>
            </a:r>
            <a:r>
              <a:rPr lang="en-US" dirty="0"/>
              <a:t> Custom Contracting is fabricating both </a:t>
            </a:r>
            <a:r>
              <a:rPr lang="en-US" dirty="0" smtClean="0"/>
              <a:t>specimens</a:t>
            </a:r>
          </a:p>
          <a:p>
            <a:r>
              <a:rPr lang="en-US" dirty="0"/>
              <a:t>AAF and FSU performed structural analysis </a:t>
            </a:r>
            <a:r>
              <a:rPr lang="en-US" dirty="0" smtClean="0"/>
              <a:t>to identify high anticipated-to-allowable stress ratio and high tension.  Visual Analysis and </a:t>
            </a:r>
            <a:r>
              <a:rPr lang="en-US" dirty="0"/>
              <a:t>SAP2000 were </a:t>
            </a:r>
            <a:r>
              <a:rPr lang="en-US" dirty="0" smtClean="0"/>
              <a:t>used</a:t>
            </a:r>
            <a:r>
              <a:rPr lang="en-US" dirty="0"/>
              <a:t> </a:t>
            </a:r>
            <a:r>
              <a:rPr lang="en-US" dirty="0" smtClean="0"/>
              <a:t>(sample results: next slide)</a:t>
            </a:r>
          </a:p>
          <a:p>
            <a:r>
              <a:rPr lang="en-US" dirty="0" smtClean="0"/>
              <a:t>The information was forwarded to IBHS to install strain gauges </a:t>
            </a:r>
            <a:endParaRPr lang="en-US" dirty="0"/>
          </a:p>
        </p:txBody>
      </p:sp>
      <p:sp>
        <p:nvSpPr>
          <p:cNvPr id="4" name="Slide Number Placeholder 3"/>
          <p:cNvSpPr>
            <a:spLocks noGrp="1"/>
          </p:cNvSpPr>
          <p:nvPr>
            <p:ph type="sldNum" sz="quarter" idx="10"/>
          </p:nvPr>
        </p:nvSpPr>
        <p:spPr/>
        <p:txBody>
          <a:bodyPr/>
          <a:lstStyle/>
          <a:p>
            <a:fld id="{9B975F15-FC29-4B26-AF21-32EE3CF04FCF}" type="slidenum">
              <a:rPr lang="en-US" smtClean="0"/>
              <a:pPr/>
              <a:t>9</a:t>
            </a:fld>
            <a:endParaRPr lang="en-US"/>
          </a:p>
        </p:txBody>
      </p:sp>
    </p:spTree>
    <p:extLst>
      <p:ext uri="{BB962C8B-B14F-4D97-AF65-F5344CB8AC3E}">
        <p14:creationId xmlns:p14="http://schemas.microsoft.com/office/powerpoint/2010/main" val="25269423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3335</TotalTime>
  <Words>1372</Words>
  <Application>Microsoft Office PowerPoint</Application>
  <PresentationFormat>On-screen Show (16:9)</PresentationFormat>
  <Paragraphs>148</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1_Office Theme</vt:lpstr>
      <vt:lpstr>Final Report:  Full Scale Wind Load Testing of Aluminum Screen Enclosures </vt:lpstr>
      <vt:lpstr>Presentation Outline</vt:lpstr>
      <vt:lpstr>Selection of the “Generic” Specimen</vt:lpstr>
      <vt:lpstr>PowerPoint Presentation</vt:lpstr>
      <vt:lpstr>PowerPoint Presentation</vt:lpstr>
      <vt:lpstr>Generic vs. AAF Specimens</vt:lpstr>
      <vt:lpstr>PowerPoint Presentation</vt:lpstr>
      <vt:lpstr>PowerPoint Presentation</vt:lpstr>
      <vt:lpstr>Preparation for the Testing</vt:lpstr>
      <vt:lpstr>PowerPoint Presentation</vt:lpstr>
      <vt:lpstr>PowerPoint Presentation</vt:lpstr>
      <vt:lpstr>Test Set Up</vt:lpstr>
      <vt:lpstr>PowerPoint Presentation</vt:lpstr>
      <vt:lpstr>PowerPoint Presentation</vt:lpstr>
      <vt:lpstr>PowerPoint Presentation</vt:lpstr>
      <vt:lpstr>Experimental Procedure</vt:lpstr>
      <vt:lpstr>Experimental Procedure (cont’d)</vt:lpstr>
      <vt:lpstr>Design vs. Applied Wind Loading</vt:lpstr>
      <vt:lpstr>Key Observations During the Test</vt:lpstr>
      <vt:lpstr>Key Observations (cont’d)</vt:lpstr>
      <vt:lpstr>Key Observations (cont’d)</vt:lpstr>
      <vt:lpstr>Key Observations (cont’d)</vt:lpstr>
      <vt:lpstr>Summary of the Tests</vt:lpstr>
      <vt:lpstr>Material Testing</vt:lpstr>
      <vt:lpstr>Material Testing (cont’d)</vt:lpstr>
      <vt:lpstr>Model Calibration</vt:lpstr>
      <vt:lpstr>Model Calibration (cont’d)</vt:lpstr>
      <vt:lpstr>Comparison of Design vs. Test</vt:lpstr>
      <vt:lpstr>Summary of Notable Members: Generic</vt:lpstr>
      <vt:lpstr>Summary of Notable Members: AAF</vt:lpstr>
      <vt:lpstr>Implications to the Code</vt:lpstr>
      <vt:lpstr>Implications to the Code (cont’d)</vt:lpstr>
      <vt:lpstr>Implications to the Code (cont’d)</vt:lpstr>
      <vt:lpstr>Implications to the Code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Dixon</dc:creator>
  <cp:lastModifiedBy>Sungmoon Jung</cp:lastModifiedBy>
  <cp:revision>151</cp:revision>
  <dcterms:created xsi:type="dcterms:W3CDTF">2012-10-23T12:26:38Z</dcterms:created>
  <dcterms:modified xsi:type="dcterms:W3CDTF">2014-06-23T13:32:31Z</dcterms:modified>
</cp:coreProperties>
</file>