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46"/>
  </p:notesMasterIdLst>
  <p:handoutMasterIdLst>
    <p:handoutMasterId r:id="rId47"/>
  </p:handoutMasterIdLst>
  <p:sldIdLst>
    <p:sldId id="256" r:id="rId2"/>
    <p:sldId id="760" r:id="rId3"/>
    <p:sldId id="763" r:id="rId4"/>
    <p:sldId id="764" r:id="rId5"/>
    <p:sldId id="765" r:id="rId6"/>
    <p:sldId id="766" r:id="rId7"/>
    <p:sldId id="767" r:id="rId8"/>
    <p:sldId id="768" r:id="rId9"/>
    <p:sldId id="769" r:id="rId10"/>
    <p:sldId id="770" r:id="rId11"/>
    <p:sldId id="771" r:id="rId12"/>
    <p:sldId id="772" r:id="rId13"/>
    <p:sldId id="773" r:id="rId14"/>
    <p:sldId id="777" r:id="rId15"/>
    <p:sldId id="778" r:id="rId16"/>
    <p:sldId id="774" r:id="rId17"/>
    <p:sldId id="786" r:id="rId18"/>
    <p:sldId id="791" r:id="rId19"/>
    <p:sldId id="792" r:id="rId20"/>
    <p:sldId id="789" r:id="rId21"/>
    <p:sldId id="790" r:id="rId22"/>
    <p:sldId id="779" r:id="rId23"/>
    <p:sldId id="787" r:id="rId24"/>
    <p:sldId id="780" r:id="rId25"/>
    <p:sldId id="788" r:id="rId26"/>
    <p:sldId id="793" r:id="rId27"/>
    <p:sldId id="781" r:id="rId28"/>
    <p:sldId id="782" r:id="rId29"/>
    <p:sldId id="794" r:id="rId30"/>
    <p:sldId id="783" r:id="rId31"/>
    <p:sldId id="795" r:id="rId32"/>
    <p:sldId id="796" r:id="rId33"/>
    <p:sldId id="785" r:id="rId34"/>
    <p:sldId id="799" r:id="rId35"/>
    <p:sldId id="798" r:id="rId36"/>
    <p:sldId id="797" r:id="rId37"/>
    <p:sldId id="775" r:id="rId38"/>
    <p:sldId id="800" r:id="rId39"/>
    <p:sldId id="784" r:id="rId40"/>
    <p:sldId id="776" r:id="rId41"/>
    <p:sldId id="801" r:id="rId42"/>
    <p:sldId id="803" r:id="rId43"/>
    <p:sldId id="802" r:id="rId44"/>
    <p:sldId id="759" r:id="rId4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876" autoAdjust="0"/>
    <p:restoredTop sz="86443" autoAdjust="0"/>
  </p:normalViewPr>
  <p:slideViewPr>
    <p:cSldViewPr snapToGrid="0">
      <p:cViewPr>
        <p:scale>
          <a:sx n="70" d="100"/>
          <a:sy n="70" d="100"/>
        </p:scale>
        <p:origin x="-281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2406" y="-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4139D51B-C4BC-429D-B9AF-59F45A046691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1F9D2118-A047-464C-BDEF-0255C69D0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2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5FAEAC-F72A-4518-ACC4-F266A4AFEC46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65C0FC-2E1A-4212-9077-B16C2856A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61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946B-F183-4F98-A06C-8DCB5E1E17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6CB3E9-2E69-4A54-B6D4-3E017640245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ctr"/>
          <a:lstStyle>
            <a:lvl1pPr>
              <a:defRPr sz="44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36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3" name="Slide Number Placeholder 15"/>
          <p:cNvSpPr txBox="1">
            <a:spLocks/>
          </p:cNvSpPr>
          <p:nvPr userDrawn="1"/>
        </p:nvSpPr>
        <p:spPr>
          <a:xfrm>
            <a:off x="5162550" y="6455146"/>
            <a:ext cx="3048000" cy="244475"/>
          </a:xfrm>
          <a:prstGeom prst="rect">
            <a:avLst/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9FB1D30-C540-405C-804E-213629CC1E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-19050" y="6028426"/>
            <a:ext cx="914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A51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sz="1600" i="1" kern="1200" dirty="0" smtClean="0">
                <a:solidFill>
                  <a:srgbClr val="A5192F"/>
                </a:solidFill>
                <a:latin typeface="Lucida Sans" pitchFamily="34" charset="0"/>
                <a:ea typeface="+mn-ea"/>
                <a:cs typeface="+mn-cs"/>
              </a:rPr>
              <a:t>Expertly Engineering Safety From Fire</a:t>
            </a:r>
            <a:endParaRPr lang="en-US" sz="1600" dirty="0">
              <a:solidFill>
                <a:srgbClr val="A5192F"/>
              </a:solidFill>
              <a:latin typeface="Lucida Sans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99" y="6091717"/>
            <a:ext cx="1517359" cy="698709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ctr"/>
          <a:lstStyle>
            <a:lvl1pPr>
              <a:defRPr sz="44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1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32317"/>
          </a:xfrm>
          <a:prstGeom prst="rect">
            <a:avLst/>
          </a:prstGeom>
        </p:spPr>
      </p:pic>
      <p:sp>
        <p:nvSpPr>
          <p:cNvPr id="23" name="Slide Number Placeholder 15"/>
          <p:cNvSpPr txBox="1">
            <a:spLocks/>
          </p:cNvSpPr>
          <p:nvPr userDrawn="1"/>
        </p:nvSpPr>
        <p:spPr>
          <a:xfrm>
            <a:off x="5162550" y="6455146"/>
            <a:ext cx="3048000" cy="244475"/>
          </a:xfrm>
          <a:prstGeom prst="rect">
            <a:avLst/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9FB1D30-C540-405C-804E-213629CC1E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-19050" y="6028426"/>
            <a:ext cx="914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A51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sz="1600" i="1" kern="1200" dirty="0" smtClean="0">
                <a:solidFill>
                  <a:srgbClr val="A5192F"/>
                </a:solidFill>
                <a:latin typeface="Lucida Sans" pitchFamily="34" charset="0"/>
                <a:ea typeface="+mn-ea"/>
                <a:cs typeface="+mn-cs"/>
              </a:rPr>
              <a:t>Expertly Engineering Safety From Fire</a:t>
            </a:r>
            <a:endParaRPr lang="en-US" sz="1600" dirty="0">
              <a:solidFill>
                <a:srgbClr val="A5192F"/>
              </a:solidFill>
              <a:latin typeface="Lucida Sans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99" y="6091717"/>
            <a:ext cx="1517359" cy="698709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ctr"/>
          <a:lstStyle>
            <a:lvl1pPr>
              <a:defRPr sz="44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3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0550" y="1765667"/>
            <a:ext cx="7543800" cy="1162051"/>
          </a:xfrm>
        </p:spPr>
        <p:txBody>
          <a:bodyPr anchor="b"/>
          <a:lstStyle>
            <a:lvl1pPr algn="ctr">
              <a:defRPr sz="66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1570" y="5219700"/>
            <a:ext cx="6461760" cy="70485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Follow us on LinkedIn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32317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143000" y="3267075"/>
            <a:ext cx="3028950" cy="1714500"/>
          </a:xfrm>
        </p:spPr>
        <p:txBody>
          <a:bodyPr/>
          <a:lstStyle>
            <a:lvl1pPr marL="114300" indent="0" algn="ctr">
              <a:buFontTx/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533900" y="3267075"/>
            <a:ext cx="3028950" cy="1714500"/>
          </a:xfrm>
        </p:spPr>
        <p:txBody>
          <a:bodyPr/>
          <a:lstStyle>
            <a:lvl1pPr marL="114300" indent="0" algn="ctr">
              <a:buFontTx/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3" name="Slide Number Placeholder 15"/>
          <p:cNvSpPr txBox="1">
            <a:spLocks/>
          </p:cNvSpPr>
          <p:nvPr userDrawn="1"/>
        </p:nvSpPr>
        <p:spPr>
          <a:xfrm>
            <a:off x="5162550" y="6455146"/>
            <a:ext cx="3048000" cy="244475"/>
          </a:xfrm>
          <a:prstGeom prst="rect">
            <a:avLst/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9FB1D30-C540-405C-804E-213629CC1E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-19050" y="6028426"/>
            <a:ext cx="914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A51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sz="1600" i="1" kern="1200" dirty="0" smtClean="0">
                <a:solidFill>
                  <a:srgbClr val="A5192F"/>
                </a:solidFill>
                <a:latin typeface="Lucida Sans" pitchFamily="34" charset="0"/>
                <a:ea typeface="+mn-ea"/>
                <a:cs typeface="+mn-cs"/>
              </a:rPr>
              <a:t>Expertly Engineering Safety From Fire</a:t>
            </a:r>
            <a:endParaRPr lang="en-US" sz="1600" dirty="0">
              <a:solidFill>
                <a:srgbClr val="A5192F"/>
              </a:solidFill>
              <a:latin typeface="Lucida Sans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99" y="6091717"/>
            <a:ext cx="1517359" cy="698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758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76704"/>
            <a:ext cx="7659687" cy="116840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3167"/>
            <a:ext cx="6135687" cy="1633538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76A5381-93FD-4392-8B26-9E004214A1FF}" type="datetimeFigureOut">
              <a:rPr lang="en-US" smtClean="0"/>
              <a:pPr>
                <a:defRPr/>
              </a:pPr>
              <a:t>6/27/2014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7" y="6172200"/>
            <a:ext cx="484950" cy="3870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21" r:id="rId2"/>
    <p:sldLayoutId id="2147484023" r:id="rId3"/>
    <p:sldLayoutId id="2147484022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swelsh@koffe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koffel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82137" y="1905000"/>
            <a:ext cx="8284191" cy="2593975"/>
          </a:xfrm>
        </p:spPr>
        <p:txBody>
          <a:bodyPr/>
          <a:lstStyle/>
          <a:p>
            <a:pPr algn="ctr"/>
            <a:r>
              <a:rPr lang="en-US" sz="4000" dirty="0" smtClean="0"/>
              <a:t>EVALUATION OF DRAFTSTOPPING WITHIN </a:t>
            </a:r>
            <a:r>
              <a:rPr lang="en-US" sz="4000" dirty="0"/>
              <a:t>TYPE </a:t>
            </a:r>
            <a:r>
              <a:rPr lang="en-US" sz="4000" dirty="0" smtClean="0"/>
              <a:t>V COMBUSTIBLE CONCEALED ATTIC SPACES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Prepared by: </a:t>
            </a:r>
          </a:p>
          <a:p>
            <a:r>
              <a:rPr lang="en-US" dirty="0" smtClean="0"/>
              <a:t>Steve Welsh</a:t>
            </a:r>
          </a:p>
          <a:p>
            <a:r>
              <a:rPr lang="en-US" dirty="0" smtClean="0"/>
              <a:t>June 27, 2014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Materials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Limited</a:t>
            </a:r>
          </a:p>
        </p:txBody>
      </p:sp>
    </p:spTree>
    <p:extLst>
      <p:ext uri="{BB962C8B-B14F-4D97-AF65-F5344CB8AC3E}">
        <p14:creationId xmlns:p14="http://schemas.microsoft.com/office/powerpoint/2010/main" val="22042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</a:t>
            </a:r>
            <a:r>
              <a:rPr lang="en-US" dirty="0" smtClean="0"/>
              <a:t>Materials – Calculated Ratings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0.375-inch particleboard</a:t>
            </a:r>
          </a:p>
          <a:p>
            <a:pPr lvl="1"/>
            <a:r>
              <a:rPr lang="en-US" b="1" dirty="0" smtClean="0"/>
              <a:t>5 </a:t>
            </a:r>
            <a:r>
              <a:rPr lang="en-US" b="1" dirty="0" smtClean="0"/>
              <a:t>minutes</a:t>
            </a:r>
          </a:p>
          <a:p>
            <a:pPr marL="411480" lvl="1" indent="0">
              <a:buNone/>
            </a:pPr>
            <a:endParaRPr lang="en-US" b="1" dirty="0" smtClean="0"/>
          </a:p>
          <a:p>
            <a:r>
              <a:rPr lang="en-US" b="1" dirty="0" smtClean="0"/>
              <a:t>0.5-inch </a:t>
            </a:r>
            <a:r>
              <a:rPr lang="en-US" b="1" dirty="0"/>
              <a:t>gypsum board</a:t>
            </a:r>
          </a:p>
          <a:p>
            <a:pPr lvl="1"/>
            <a:r>
              <a:rPr lang="en-US" b="1" dirty="0" smtClean="0"/>
              <a:t>10 minutes</a:t>
            </a:r>
          </a:p>
          <a:p>
            <a:pPr lvl="1"/>
            <a:r>
              <a:rPr lang="en-US" b="1" dirty="0" smtClean="0"/>
              <a:t>20 minutes with Type X</a:t>
            </a:r>
          </a:p>
        </p:txBody>
      </p:sp>
    </p:spTree>
    <p:extLst>
      <p:ext uri="{BB962C8B-B14F-4D97-AF65-F5344CB8AC3E}">
        <p14:creationId xmlns:p14="http://schemas.microsoft.com/office/powerpoint/2010/main" val="32793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Limited</a:t>
            </a:r>
          </a:p>
          <a:p>
            <a:endParaRPr lang="en-US" b="1" dirty="0" smtClean="0"/>
          </a:p>
          <a:p>
            <a:r>
              <a:rPr lang="en-US" b="1" dirty="0" smtClean="0"/>
              <a:t>Florida</a:t>
            </a:r>
          </a:p>
          <a:p>
            <a:pPr lvl="1"/>
            <a:r>
              <a:rPr lang="en-US" b="1" dirty="0" smtClean="0"/>
              <a:t>Lightning </a:t>
            </a:r>
            <a:r>
              <a:rPr lang="en-US" b="1" dirty="0" smtClean="0"/>
              <a:t>Strikes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NFPA</a:t>
            </a:r>
          </a:p>
        </p:txBody>
      </p:sp>
    </p:spTree>
    <p:extLst>
      <p:ext uri="{BB962C8B-B14F-4D97-AF65-F5344CB8AC3E}">
        <p14:creationId xmlns:p14="http://schemas.microsoft.com/office/powerpoint/2010/main" val="42538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Firefighting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Limited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42538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Firefighting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More </a:t>
            </a:r>
            <a:r>
              <a:rPr lang="en-US" b="1" dirty="0"/>
              <a:t>challenging to access for manual suppression</a:t>
            </a:r>
          </a:p>
          <a:p>
            <a:r>
              <a:rPr lang="en-US" b="1" dirty="0" smtClean="0"/>
              <a:t>Hidden </a:t>
            </a:r>
            <a:r>
              <a:rPr lang="en-US" b="1" dirty="0"/>
              <a:t>fire resulting in delayed detection</a:t>
            </a:r>
          </a:p>
          <a:p>
            <a:r>
              <a:rPr lang="en-US" b="1" dirty="0" smtClean="0"/>
              <a:t>Increased </a:t>
            </a:r>
            <a:r>
              <a:rPr lang="en-US" b="1" dirty="0"/>
              <a:t>fuel load</a:t>
            </a:r>
          </a:p>
          <a:p>
            <a:r>
              <a:rPr lang="en-US" b="1" dirty="0" smtClean="0"/>
              <a:t>Rapid </a:t>
            </a:r>
            <a:r>
              <a:rPr lang="en-US" b="1" dirty="0"/>
              <a:t>fire spread</a:t>
            </a:r>
          </a:p>
          <a:p>
            <a:r>
              <a:rPr lang="en-US" b="1" dirty="0" smtClean="0"/>
              <a:t>Accumulation </a:t>
            </a:r>
            <a:r>
              <a:rPr lang="en-US" b="1" dirty="0"/>
              <a:t>of fire gases</a:t>
            </a:r>
          </a:p>
          <a:p>
            <a:r>
              <a:rPr lang="en-US" b="1" dirty="0" smtClean="0"/>
              <a:t>Increased </a:t>
            </a:r>
            <a:r>
              <a:rPr lang="en-US" b="1" dirty="0"/>
              <a:t>backdraft potential</a:t>
            </a:r>
          </a:p>
          <a:p>
            <a:r>
              <a:rPr lang="en-US" b="1" dirty="0" smtClean="0"/>
              <a:t>Direct </a:t>
            </a:r>
            <a:r>
              <a:rPr lang="en-US" b="1" dirty="0"/>
              <a:t>degradation to structure</a:t>
            </a:r>
          </a:p>
          <a:p>
            <a:r>
              <a:rPr lang="en-US" b="1" dirty="0" smtClean="0"/>
              <a:t>Early </a:t>
            </a:r>
            <a:r>
              <a:rPr lang="en-US" b="1" dirty="0"/>
              <a:t>structural </a:t>
            </a:r>
            <a:r>
              <a:rPr lang="en-US" b="1" dirty="0" smtClean="0"/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36246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Firefighting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Indirect approaches to attacking fire</a:t>
            </a:r>
          </a:p>
        </p:txBody>
      </p:sp>
    </p:spTree>
    <p:extLst>
      <p:ext uri="{BB962C8B-B14F-4D97-AF65-F5344CB8AC3E}">
        <p14:creationId xmlns:p14="http://schemas.microsoft.com/office/powerpoint/2010/main" val="36246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Materials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Plywood (wood structural panel) is the most common draftstopping </a:t>
            </a:r>
            <a:r>
              <a:rPr lang="en-US" b="1" dirty="0" smtClean="0"/>
              <a:t>material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/>
              <a:t>Most draftstopping was installed parallel to the trusses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8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3" y="1195784"/>
            <a:ext cx="7666561" cy="52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Materials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54" y="1246993"/>
            <a:ext cx="5338052" cy="53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Materials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4" y="1187356"/>
            <a:ext cx="4339989" cy="53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Literature </a:t>
            </a:r>
            <a:r>
              <a:rPr lang="en-US" b="1" dirty="0" smtClean="0"/>
              <a:t>Review</a:t>
            </a:r>
          </a:p>
          <a:p>
            <a:endParaRPr lang="en-US" b="1" dirty="0" smtClean="0"/>
          </a:p>
          <a:p>
            <a:r>
              <a:rPr lang="en-US" b="1" dirty="0" smtClean="0"/>
              <a:t>Field </a:t>
            </a:r>
            <a:r>
              <a:rPr lang="en-US" b="1" dirty="0" smtClean="0"/>
              <a:t>Assessment</a:t>
            </a:r>
          </a:p>
          <a:p>
            <a:endParaRPr lang="en-US" b="1" dirty="0" smtClean="0"/>
          </a:p>
          <a:p>
            <a:r>
              <a:rPr lang="en-US" b="1" dirty="0" smtClean="0"/>
              <a:t>Discussion</a:t>
            </a:r>
          </a:p>
          <a:p>
            <a:endParaRPr lang="en-US" b="1" dirty="0" smtClean="0"/>
          </a:p>
          <a:p>
            <a:r>
              <a:rPr lang="en-US" b="1" dirty="0" smtClean="0"/>
              <a:t>Gap Assessment</a:t>
            </a:r>
          </a:p>
        </p:txBody>
      </p:sp>
    </p:spTree>
    <p:extLst>
      <p:ext uri="{BB962C8B-B14F-4D97-AF65-F5344CB8AC3E}">
        <p14:creationId xmlns:p14="http://schemas.microsoft.com/office/powerpoint/2010/main" val="2714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Materials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10" y="1160598"/>
            <a:ext cx="6247671" cy="54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Materials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0" y="1351129"/>
            <a:ext cx="4955663" cy="52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New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Only </a:t>
            </a:r>
            <a:r>
              <a:rPr lang="en-US" b="1" dirty="0"/>
              <a:t>1 of the 7 buildings under construction had draftstopping that was deficient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6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New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304656"/>
            <a:ext cx="7246961" cy="50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Existing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All </a:t>
            </a:r>
            <a:r>
              <a:rPr lang="en-US" b="1" dirty="0"/>
              <a:t>of the existing buildings were </a:t>
            </a:r>
            <a:r>
              <a:rPr lang="en-US" b="1" dirty="0" err="1"/>
              <a:t>draftstopped</a:t>
            </a:r>
            <a:r>
              <a:rPr lang="en-US" b="1" dirty="0"/>
              <a:t> along every unit separation, even </a:t>
            </a:r>
            <a:r>
              <a:rPr lang="en-US" b="1" dirty="0" smtClean="0"/>
              <a:t>though this </a:t>
            </a:r>
            <a:r>
              <a:rPr lang="en-US" b="1" dirty="0"/>
              <a:t>was historically not required.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846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Existing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8" y="1178825"/>
            <a:ext cx="5178969" cy="55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Existing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62" y="1290495"/>
            <a:ext cx="6828652" cy="50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Hotels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two existing R-2 Hotels were both sprinkler protected in the attics, though this is </a:t>
            </a:r>
            <a:r>
              <a:rPr lang="en-US" b="1" dirty="0" smtClean="0"/>
              <a:t>not required</a:t>
            </a:r>
            <a:r>
              <a:rPr lang="en-US" b="1" dirty="0"/>
              <a:t>.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two existing R-2 Hotels had draftstopping in the attics, though this was not </a:t>
            </a:r>
            <a:r>
              <a:rPr lang="en-US" b="1" dirty="0" smtClean="0"/>
              <a:t>required due </a:t>
            </a:r>
            <a:r>
              <a:rPr lang="en-US" b="1" dirty="0"/>
              <a:t>to the sprinkler protection. </a:t>
            </a:r>
            <a:r>
              <a:rPr lang="en-US" b="1" dirty="0" smtClean="0"/>
              <a:t> However</a:t>
            </a:r>
            <a:r>
              <a:rPr lang="en-US" b="1" dirty="0"/>
              <a:t>, it was not maintained in one of the properties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1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Business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One </a:t>
            </a:r>
            <a:r>
              <a:rPr lang="en-US" b="1" dirty="0"/>
              <a:t>of 2 Business buildings was observed without draftstopping</a:t>
            </a:r>
            <a:r>
              <a:rPr lang="en-US" b="1" dirty="0" smtClean="0"/>
              <a:t>.</a:t>
            </a:r>
          </a:p>
          <a:p>
            <a:pPr marL="114300" indent="0">
              <a:buNone/>
            </a:pPr>
            <a:endParaRPr lang="en-US" b="1" dirty="0"/>
          </a:p>
          <a:p>
            <a:r>
              <a:rPr lang="en-US" b="1" dirty="0" smtClean="0"/>
              <a:t>The </a:t>
            </a:r>
            <a:r>
              <a:rPr lang="en-US" b="1" dirty="0"/>
              <a:t>Business building with draftstopping had major </a:t>
            </a:r>
            <a:r>
              <a:rPr lang="en-US" b="1" dirty="0" smtClean="0"/>
              <a:t>deficiencies</a:t>
            </a:r>
          </a:p>
        </p:txBody>
      </p:sp>
    </p:spTree>
    <p:extLst>
      <p:ext uri="{BB962C8B-B14F-4D97-AF65-F5344CB8AC3E}">
        <p14:creationId xmlns:p14="http://schemas.microsoft.com/office/powerpoint/2010/main" val="5151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Business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67" y="1433014"/>
            <a:ext cx="4216172" cy="51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Group R-2 Apartments:</a:t>
            </a:r>
          </a:p>
          <a:p>
            <a:pPr lvl="1"/>
            <a:r>
              <a:rPr lang="en-US" b="1" dirty="0" smtClean="0"/>
              <a:t>Required </a:t>
            </a:r>
            <a:r>
              <a:rPr lang="en-US" b="1" dirty="0"/>
              <a:t>if three or more dwelling units</a:t>
            </a:r>
          </a:p>
          <a:p>
            <a:pPr lvl="1"/>
            <a:r>
              <a:rPr lang="en-US" b="1" dirty="0" smtClean="0"/>
              <a:t>subdivide into </a:t>
            </a:r>
            <a:r>
              <a:rPr lang="en-US" b="1" dirty="0"/>
              <a:t>areas not exceeding 3,000 </a:t>
            </a:r>
            <a:r>
              <a:rPr lang="en-US" b="1" dirty="0" err="1"/>
              <a:t>sq</a:t>
            </a:r>
            <a:r>
              <a:rPr lang="en-US" b="1" dirty="0"/>
              <a:t> </a:t>
            </a:r>
            <a:r>
              <a:rPr lang="en-US" b="1" dirty="0" err="1"/>
              <a:t>ft</a:t>
            </a:r>
            <a:r>
              <a:rPr lang="en-US" b="1" dirty="0"/>
              <a:t> or above every two dwelling units, </a:t>
            </a:r>
            <a:r>
              <a:rPr lang="en-US" b="1" dirty="0" smtClean="0"/>
              <a:t>whichever is smaller</a:t>
            </a:r>
          </a:p>
        </p:txBody>
      </p:sp>
    </p:spTree>
    <p:extLst>
      <p:ext uri="{BB962C8B-B14F-4D97-AF65-F5344CB8AC3E}">
        <p14:creationId xmlns:p14="http://schemas.microsoft.com/office/powerpoint/2010/main" val="34090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Other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Draftstopping </a:t>
            </a:r>
            <a:r>
              <a:rPr lang="en-US" b="1" dirty="0"/>
              <a:t>is often desired over unit separations to mitigate security </a:t>
            </a:r>
            <a:r>
              <a:rPr lang="en-US" b="1" dirty="0" smtClean="0"/>
              <a:t>concerns.</a:t>
            </a:r>
            <a:endParaRPr lang="en-US" b="1" dirty="0"/>
          </a:p>
          <a:p>
            <a:r>
              <a:rPr lang="en-US" b="1" dirty="0" smtClean="0"/>
              <a:t>Lightning </a:t>
            </a:r>
            <a:r>
              <a:rPr lang="en-US" b="1" dirty="0"/>
              <a:t>strikes can create both instantaneous fires and smoldering (</a:t>
            </a:r>
            <a:r>
              <a:rPr lang="en-US" b="1" dirty="0" smtClean="0"/>
              <a:t>slow-developing) fires.</a:t>
            </a:r>
            <a:endParaRPr lang="en-US" b="1" dirty="0"/>
          </a:p>
          <a:p>
            <a:r>
              <a:rPr lang="en-US" b="1" dirty="0" smtClean="0"/>
              <a:t>There </a:t>
            </a:r>
            <a:r>
              <a:rPr lang="en-US" b="1" dirty="0"/>
              <a:t>were few properties constructed before 1990 in the region where the surveys </a:t>
            </a:r>
            <a:r>
              <a:rPr lang="en-US" b="1" dirty="0" smtClean="0"/>
              <a:t>were conducted.</a:t>
            </a:r>
          </a:p>
        </p:txBody>
      </p:sp>
    </p:spTree>
    <p:extLst>
      <p:ext uri="{BB962C8B-B14F-4D97-AF65-F5344CB8AC3E}">
        <p14:creationId xmlns:p14="http://schemas.microsoft.com/office/powerpoint/2010/main" val="321341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Other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0" y="1285724"/>
            <a:ext cx="7615451" cy="49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Other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1" y="1278873"/>
            <a:ext cx="7922310" cy="50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Other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 </a:t>
            </a:r>
            <a:r>
              <a:rPr lang="en-US" b="1" dirty="0"/>
              <a:t>III construction with exterior walls of </a:t>
            </a:r>
            <a:r>
              <a:rPr lang="en-US" b="1" dirty="0" smtClean="0"/>
              <a:t>fire retardant-treated </a:t>
            </a:r>
            <a:r>
              <a:rPr lang="en-US" b="1" dirty="0" smtClean="0"/>
              <a:t>wood.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 smtClean="0"/>
              <a:t>Interstitial sprinklers still require </a:t>
            </a:r>
            <a:r>
              <a:rPr lang="en-US" b="1" dirty="0" smtClean="0"/>
              <a:t>draftstopping.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5036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Other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56" y="1351128"/>
            <a:ext cx="4403334" cy="51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Other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6" y="1321516"/>
            <a:ext cx="7274259" cy="50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Assessment - Other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1265618"/>
            <a:ext cx="7560860" cy="51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materials currently allowed to serve as draftstopping are common building </a:t>
            </a:r>
            <a:r>
              <a:rPr lang="en-US" b="1" dirty="0" smtClean="0"/>
              <a:t>materials.</a:t>
            </a:r>
          </a:p>
        </p:txBody>
      </p:sp>
    </p:spTree>
    <p:extLst>
      <p:ext uri="{BB962C8B-B14F-4D97-AF65-F5344CB8AC3E}">
        <p14:creationId xmlns:p14="http://schemas.microsoft.com/office/powerpoint/2010/main" val="42538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There is currently no documented basis for the legacy code requirements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2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NFPA </a:t>
            </a:r>
            <a:r>
              <a:rPr lang="en-US" b="1" dirty="0"/>
              <a:t>13R versus NFPA 13 sprinkler protection for five-level pedestal buildings </a:t>
            </a:r>
            <a:r>
              <a:rPr lang="en-US" b="1" dirty="0" smtClean="0"/>
              <a:t>should be </a:t>
            </a:r>
            <a:r>
              <a:rPr lang="en-US" b="1" dirty="0"/>
              <a:t>clarified in the next edition of the Florida Building Code if the Florida </a:t>
            </a:r>
            <a:r>
              <a:rPr lang="en-US" b="1" dirty="0" smtClean="0"/>
              <a:t>Building Commission </a:t>
            </a:r>
            <a:r>
              <a:rPr lang="en-US" b="1" dirty="0"/>
              <a:t>wants to deviate from the national code.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715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Draftstopping </a:t>
            </a:r>
            <a:r>
              <a:rPr lang="en-US" b="1" dirty="0"/>
              <a:t>materials must not be less </a:t>
            </a:r>
            <a:r>
              <a:rPr lang="en-US" b="1" dirty="0" smtClean="0"/>
              <a:t>than:</a:t>
            </a:r>
            <a:endParaRPr lang="en-US" b="1" dirty="0"/>
          </a:p>
          <a:p>
            <a:pPr lvl="1"/>
            <a:r>
              <a:rPr lang="en-US" b="1" dirty="0" smtClean="0"/>
              <a:t>0.5-inch </a:t>
            </a:r>
            <a:r>
              <a:rPr lang="en-US" b="1" dirty="0"/>
              <a:t>gypsum board</a:t>
            </a:r>
          </a:p>
          <a:p>
            <a:pPr lvl="1"/>
            <a:r>
              <a:rPr lang="en-US" b="1" dirty="0" smtClean="0"/>
              <a:t>0.375-inch </a:t>
            </a:r>
            <a:r>
              <a:rPr lang="en-US" b="1" dirty="0"/>
              <a:t>wood structural panel</a:t>
            </a:r>
          </a:p>
          <a:p>
            <a:pPr lvl="1"/>
            <a:r>
              <a:rPr lang="en-US" b="1" dirty="0" smtClean="0"/>
              <a:t>0.375-inch </a:t>
            </a:r>
            <a:r>
              <a:rPr lang="en-US" b="1" dirty="0"/>
              <a:t>particleboard</a:t>
            </a:r>
          </a:p>
          <a:p>
            <a:pPr lvl="1"/>
            <a:r>
              <a:rPr lang="en-US" b="1" dirty="0" smtClean="0"/>
              <a:t>1-inch </a:t>
            </a:r>
            <a:r>
              <a:rPr lang="en-US" b="1" dirty="0"/>
              <a:t>nominal lumber</a:t>
            </a:r>
          </a:p>
          <a:p>
            <a:pPr lvl="1"/>
            <a:r>
              <a:rPr lang="en-US" b="1" dirty="0" smtClean="0"/>
              <a:t>cement </a:t>
            </a:r>
            <a:r>
              <a:rPr lang="en-US" b="1" dirty="0"/>
              <a:t>fiberboard</a:t>
            </a:r>
          </a:p>
          <a:p>
            <a:pPr lvl="1"/>
            <a:r>
              <a:rPr lang="en-US" b="1" dirty="0" err="1" smtClean="0"/>
              <a:t>batts</a:t>
            </a:r>
            <a:r>
              <a:rPr lang="en-US" b="1" dirty="0" smtClean="0"/>
              <a:t> </a:t>
            </a:r>
            <a:r>
              <a:rPr lang="en-US" b="1" dirty="0"/>
              <a:t>or blankets of mineral wool or glass fiber</a:t>
            </a:r>
          </a:p>
          <a:p>
            <a:pPr lvl="1"/>
            <a:r>
              <a:rPr lang="en-US" b="1" dirty="0" smtClean="0"/>
              <a:t>other </a:t>
            </a:r>
            <a:r>
              <a:rPr lang="en-US" b="1" dirty="0"/>
              <a:t>approved materials adequately supported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27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Prepare a code change </a:t>
            </a:r>
            <a:r>
              <a:rPr lang="en-US" b="1" dirty="0" smtClean="0"/>
              <a:t>to allow only gypsum (Type X).</a:t>
            </a:r>
          </a:p>
        </p:txBody>
      </p:sp>
    </p:spTree>
    <p:extLst>
      <p:ext uri="{BB962C8B-B14F-4D97-AF65-F5344CB8AC3E}">
        <p14:creationId xmlns:p14="http://schemas.microsoft.com/office/powerpoint/2010/main" val="42538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Prepare </a:t>
            </a:r>
            <a:r>
              <a:rPr lang="en-US" b="1" dirty="0"/>
              <a:t>a code change as follows: “Draftstopping must be installed parallel to the </a:t>
            </a:r>
            <a:r>
              <a:rPr lang="en-US" b="1" dirty="0" smtClean="0"/>
              <a:t>trusses and </a:t>
            </a:r>
            <a:r>
              <a:rPr lang="en-US" b="1" dirty="0"/>
              <a:t>aligned with the unit separation walls unless provided above a corridor wall</a:t>
            </a:r>
            <a:r>
              <a:rPr lang="en-US" b="1" dirty="0" smtClean="0"/>
              <a:t>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98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Surveying </a:t>
            </a:r>
            <a:r>
              <a:rPr lang="en-US" b="1" dirty="0"/>
              <a:t>buildings in a more established and dynamic urban </a:t>
            </a:r>
            <a:r>
              <a:rPr lang="en-US" b="1" dirty="0" smtClean="0"/>
              <a:t>area.</a:t>
            </a:r>
          </a:p>
        </p:txBody>
      </p:sp>
    </p:spTree>
    <p:extLst>
      <p:ext uri="{BB962C8B-B14F-4D97-AF65-F5344CB8AC3E}">
        <p14:creationId xmlns:p14="http://schemas.microsoft.com/office/powerpoint/2010/main" val="30398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Research </a:t>
            </a:r>
            <a:r>
              <a:rPr lang="en-US" b="1" dirty="0"/>
              <a:t>options for a limited sprinkler system in attic in lieu of draftstopping</a:t>
            </a:r>
            <a:r>
              <a:rPr lang="en-US" b="1" dirty="0" smtClean="0"/>
              <a:t>.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 smtClean="0"/>
              <a:t>Full-scale fire testing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98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 smtClean="0"/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Follow us on LinkedIn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68741" y="3267075"/>
            <a:ext cx="4026090" cy="1714500"/>
          </a:xfrm>
        </p:spPr>
        <p:txBody>
          <a:bodyPr>
            <a:normAutofit fontScale="92500"/>
          </a:bodyPr>
          <a:lstStyle/>
          <a:p>
            <a:pPr marL="411480" lvl="1" indent="0" algn="ctr">
              <a:buNone/>
            </a:pPr>
            <a:r>
              <a:rPr lang="en-US" sz="3100" b="1" dirty="0" smtClean="0"/>
              <a:t>Steve Welsh, P.E.</a:t>
            </a:r>
          </a:p>
          <a:p>
            <a:pPr marL="411480" lvl="1" indent="0" algn="ctr">
              <a:buNone/>
            </a:pPr>
            <a:r>
              <a:rPr lang="en-US" sz="3100" b="1" dirty="0" smtClean="0"/>
              <a:t>(Registered in MD, DE)</a:t>
            </a:r>
          </a:p>
          <a:p>
            <a:pPr marL="411480" lvl="1" indent="0" algn="ctr">
              <a:buNone/>
            </a:pPr>
            <a:r>
              <a:rPr lang="en-US" sz="3100" b="1" dirty="0" smtClean="0">
                <a:solidFill>
                  <a:schemeClr val="accent5"/>
                </a:solidFill>
                <a:hlinkClick r:id="rId3"/>
              </a:rPr>
              <a:t>swelsh@koffel.com</a:t>
            </a:r>
            <a:endParaRPr lang="en-US" sz="3100" b="1" dirty="0" smtClean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7500" lnSpcReduction="20000"/>
          </a:bodyPr>
          <a:lstStyle/>
          <a:p>
            <a:pPr marL="411480" lvl="1" indent="0" algn="ctr">
              <a:buNone/>
            </a:pPr>
            <a:r>
              <a:rPr lang="en-US" b="1" dirty="0" smtClean="0"/>
              <a:t>Koffel Associates, Inc.</a:t>
            </a:r>
          </a:p>
          <a:p>
            <a:pPr marL="411480" lvl="1" indent="0" algn="ctr">
              <a:buNone/>
            </a:pPr>
            <a:r>
              <a:rPr lang="en-US" b="1" dirty="0" smtClean="0"/>
              <a:t>8815 Centre Park Drive, Suite 200</a:t>
            </a:r>
          </a:p>
          <a:p>
            <a:pPr marL="411480" lvl="1" indent="0" algn="ctr">
              <a:buNone/>
            </a:pPr>
            <a:r>
              <a:rPr lang="en-US" b="1" dirty="0" smtClean="0"/>
              <a:t>Columbia, MD 21045-2107</a:t>
            </a:r>
          </a:p>
          <a:p>
            <a:pPr marL="411480" lvl="1" indent="0" algn="ctr">
              <a:buNone/>
            </a:pPr>
            <a:r>
              <a:rPr lang="en-US" b="1" dirty="0" smtClean="0"/>
              <a:t>410-750-2246</a:t>
            </a:r>
          </a:p>
          <a:p>
            <a:pPr marL="411480" lvl="1" indent="0" algn="ctr">
              <a:buNone/>
            </a:pPr>
            <a:r>
              <a:rPr lang="en-US" b="1" dirty="0" smtClean="0">
                <a:solidFill>
                  <a:schemeClr val="accent5"/>
                </a:solidFill>
                <a:hlinkClick r:id="rId4"/>
              </a:rPr>
              <a:t>www.koffel.com</a:t>
            </a:r>
            <a:endParaRPr lang="en-US" b="1" dirty="0" smtClean="0">
              <a:solidFill>
                <a:schemeClr val="accent5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12644" name="Subtitle 48"/>
          <p:cNvSpPr>
            <a:spLocks noGrp="1"/>
          </p:cNvSpPr>
          <p:nvPr/>
        </p:nvSpPr>
        <p:spPr bwMode="auto">
          <a:xfrm>
            <a:off x="6056313" y="5865813"/>
            <a:ext cx="41910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10253F"/>
              </a:buClr>
              <a:buSzPct val="70000"/>
              <a:buFont typeface="Arial" charset="0"/>
              <a:buNone/>
            </a:pPr>
            <a:endParaRPr lang="en-US" sz="1900" dirty="0">
              <a:solidFill>
                <a:srgbClr val="10253F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10253F"/>
              </a:buClr>
              <a:buSzPct val="70000"/>
              <a:buFont typeface="Arial" charset="0"/>
              <a:buNone/>
            </a:pPr>
            <a:endParaRPr lang="en-US" sz="1900" dirty="0">
              <a:solidFill>
                <a:srgbClr val="10253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448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Must extend to the underside of the roof </a:t>
            </a:r>
            <a:r>
              <a:rPr lang="en-US" b="1" dirty="0" smtClean="0"/>
              <a:t>sheathing.</a:t>
            </a:r>
            <a:endParaRPr lang="en-US" b="1" dirty="0"/>
          </a:p>
          <a:p>
            <a:r>
              <a:rPr lang="en-US" b="1" dirty="0" smtClean="0"/>
              <a:t>The </a:t>
            </a:r>
            <a:r>
              <a:rPr lang="en-US" b="1" dirty="0"/>
              <a:t>integrity of </a:t>
            </a:r>
            <a:r>
              <a:rPr lang="en-US" b="1" dirty="0" err="1"/>
              <a:t>draftstops</a:t>
            </a:r>
            <a:r>
              <a:rPr lang="en-US" b="1" dirty="0"/>
              <a:t> must be maintained.</a:t>
            </a:r>
          </a:p>
          <a:p>
            <a:r>
              <a:rPr lang="en-US" b="1" dirty="0" smtClean="0"/>
              <a:t>Openings </a:t>
            </a:r>
            <a:r>
              <a:rPr lang="en-US" b="1" dirty="0"/>
              <a:t>in the partitions must be protected by self-closing doors with automatic </a:t>
            </a:r>
            <a:r>
              <a:rPr lang="en-US" b="1" dirty="0" smtClean="0"/>
              <a:t>latches.</a:t>
            </a:r>
          </a:p>
        </p:txBody>
      </p:sp>
    </p:spTree>
    <p:extLst>
      <p:ext uri="{BB962C8B-B14F-4D97-AF65-F5344CB8AC3E}">
        <p14:creationId xmlns:p14="http://schemas.microsoft.com/office/powerpoint/2010/main" val="18088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Penetrations and Joints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 </a:t>
            </a:r>
            <a:r>
              <a:rPr lang="en-US" b="1" dirty="0"/>
              <a:t>specific requirements </a:t>
            </a:r>
            <a:r>
              <a:rPr lang="en-US" b="1" dirty="0" smtClean="0"/>
              <a:t>for draftstopping</a:t>
            </a:r>
          </a:p>
        </p:txBody>
      </p:sp>
    </p:spTree>
    <p:extLst>
      <p:ext uri="{BB962C8B-B14F-4D97-AF65-F5344CB8AC3E}">
        <p14:creationId xmlns:p14="http://schemas.microsoft.com/office/powerpoint/2010/main" val="11065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Pedestal Buildings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 VA construction </a:t>
            </a:r>
            <a:r>
              <a:rPr lang="en-US" b="1" dirty="0"/>
              <a:t>(1-hr rated) allows four </a:t>
            </a:r>
            <a:r>
              <a:rPr lang="en-US" b="1" dirty="0" smtClean="0"/>
              <a:t>stories</a:t>
            </a:r>
            <a:r>
              <a:rPr lang="en-US" b="1" dirty="0" smtClean="0"/>
              <a:t>.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 smtClean="0"/>
              <a:t>Additionally</a:t>
            </a:r>
            <a:r>
              <a:rPr lang="en-US" b="1" dirty="0"/>
              <a:t>, IBC Section 510.4 allows a Group </a:t>
            </a:r>
            <a:r>
              <a:rPr lang="en-US" b="1" dirty="0" smtClean="0"/>
              <a:t>S-2 parking </a:t>
            </a:r>
            <a:r>
              <a:rPr lang="en-US" b="1" dirty="0"/>
              <a:t>garage beneath </a:t>
            </a:r>
            <a:r>
              <a:rPr lang="en-US" b="1" dirty="0" smtClean="0"/>
              <a:t>   Group </a:t>
            </a:r>
            <a:r>
              <a:rPr lang="en-US" b="1" dirty="0"/>
              <a:t>R if the parking garage is open or constructed of Type </a:t>
            </a:r>
            <a:r>
              <a:rPr lang="en-US" b="1" dirty="0" smtClean="0"/>
              <a:t>I (noncombustible</a:t>
            </a:r>
            <a:r>
              <a:rPr lang="en-US" b="1" dirty="0"/>
              <a:t>) construction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8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Code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1927 </a:t>
            </a:r>
            <a:r>
              <a:rPr lang="en-US" b="1" dirty="0"/>
              <a:t>Edition of the Uniform Building </a:t>
            </a:r>
            <a:r>
              <a:rPr lang="en-US" b="1" dirty="0" smtClean="0"/>
              <a:t>Code (UBC</a:t>
            </a:r>
            <a:r>
              <a:rPr lang="en-US" b="1" dirty="0"/>
              <a:t>), which was also the first edition of the </a:t>
            </a:r>
            <a:r>
              <a:rPr lang="en-US" b="1" dirty="0" smtClean="0"/>
              <a:t>code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 smtClean="0"/>
              <a:t>Similar requirements to current codes</a:t>
            </a:r>
          </a:p>
        </p:txBody>
      </p:sp>
    </p:spTree>
    <p:extLst>
      <p:ext uri="{BB962C8B-B14F-4D97-AF65-F5344CB8AC3E}">
        <p14:creationId xmlns:p14="http://schemas.microsoft.com/office/powerpoint/2010/main" val="39352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Non-IBC Approaches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Similar requirements to </a:t>
            </a:r>
            <a:r>
              <a:rPr lang="en-US" b="1" dirty="0" smtClean="0"/>
              <a:t>IBC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 smtClean="0"/>
              <a:t>Fill space with noncombustible materials</a:t>
            </a:r>
          </a:p>
        </p:txBody>
      </p:sp>
    </p:spTree>
    <p:extLst>
      <p:ext uri="{BB962C8B-B14F-4D97-AF65-F5344CB8AC3E}">
        <p14:creationId xmlns:p14="http://schemas.microsoft.com/office/powerpoint/2010/main" val="143290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Koffel">
      <a:dk1>
        <a:srgbClr val="A71930"/>
      </a:dk1>
      <a:lt1>
        <a:srgbClr val="FFFFFF"/>
      </a:lt1>
      <a:dk2>
        <a:srgbClr val="002B45"/>
      </a:dk2>
      <a:lt2>
        <a:srgbClr val="C6D3D7"/>
      </a:lt2>
      <a:accent1>
        <a:srgbClr val="CD202C"/>
      </a:accent1>
      <a:accent2>
        <a:srgbClr val="0098D9"/>
      </a:accent2>
      <a:accent3>
        <a:srgbClr val="C9CAC8"/>
      </a:accent3>
      <a:accent4>
        <a:srgbClr val="7D9AAA"/>
      </a:accent4>
      <a:accent5>
        <a:srgbClr val="0098D9"/>
      </a:accent5>
      <a:accent6>
        <a:srgbClr val="CD202C"/>
      </a:accent6>
      <a:hlink>
        <a:srgbClr val="0098D9"/>
      </a:hlink>
      <a:folHlink>
        <a:srgbClr val="CD202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3640</TotalTime>
  <Words>742</Words>
  <Application>Microsoft Office PowerPoint</Application>
  <PresentationFormat>On-screen Show (4:3)</PresentationFormat>
  <Paragraphs>137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Adjacency</vt:lpstr>
      <vt:lpstr>EVALUATION OF DRAFTSTOPPING WITHIN TYPE V COMBUSTIBLE CONCEALED ATTIC SPACES</vt:lpstr>
      <vt:lpstr>Outline</vt:lpstr>
      <vt:lpstr>Current Code</vt:lpstr>
      <vt:lpstr>Material Requirements</vt:lpstr>
      <vt:lpstr>Material Requirements</vt:lpstr>
      <vt:lpstr>Penetrations and Joints</vt:lpstr>
      <vt:lpstr>Pedestal Buildings</vt:lpstr>
      <vt:lpstr>Legacy Code History</vt:lpstr>
      <vt:lpstr>Non-IBC Approaches</vt:lpstr>
      <vt:lpstr>Technical Materials</vt:lpstr>
      <vt:lpstr>Technical Materials – Calculated Ratings</vt:lpstr>
      <vt:lpstr>Incident Data</vt:lpstr>
      <vt:lpstr>Firefighting</vt:lpstr>
      <vt:lpstr>Firefighting</vt:lpstr>
      <vt:lpstr>Firefighting</vt:lpstr>
      <vt:lpstr>Field Assessment - Materials</vt:lpstr>
      <vt:lpstr>Field Assessment - Materials</vt:lpstr>
      <vt:lpstr>Field Assessment - Materials</vt:lpstr>
      <vt:lpstr>Field Assessment - Materials</vt:lpstr>
      <vt:lpstr>Field Assessment - Materials</vt:lpstr>
      <vt:lpstr>Field Assessment - Materials</vt:lpstr>
      <vt:lpstr>Field Assessment - New</vt:lpstr>
      <vt:lpstr>Field Assessment - New</vt:lpstr>
      <vt:lpstr>Field Assessment - Existing</vt:lpstr>
      <vt:lpstr>Field Assessment - Existing</vt:lpstr>
      <vt:lpstr>Field Assessment - Existing</vt:lpstr>
      <vt:lpstr>Field Assessment - Hotels</vt:lpstr>
      <vt:lpstr>Field Assessment - Business</vt:lpstr>
      <vt:lpstr>Field Assessment - Business</vt:lpstr>
      <vt:lpstr>Field Assessment - Other</vt:lpstr>
      <vt:lpstr>Field Assessment - Other</vt:lpstr>
      <vt:lpstr>Field Assessment - Other</vt:lpstr>
      <vt:lpstr>Field Assessment - Other</vt:lpstr>
      <vt:lpstr>Field Assessment - Other</vt:lpstr>
      <vt:lpstr>Field Assessment - Other</vt:lpstr>
      <vt:lpstr>Field Assessment - Other</vt:lpstr>
      <vt:lpstr>Discussion</vt:lpstr>
      <vt:lpstr>Discussion</vt:lpstr>
      <vt:lpstr>Discussion</vt:lpstr>
      <vt:lpstr>Gap Assessment</vt:lpstr>
      <vt:lpstr>Gap Assessment</vt:lpstr>
      <vt:lpstr>Gap Assessment</vt:lpstr>
      <vt:lpstr>Gap Assessment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Patti Zimmerman</dc:creator>
  <cp:lastModifiedBy>Steve Welsh</cp:lastModifiedBy>
  <cp:revision>248</cp:revision>
  <cp:lastPrinted>2013-03-04T13:31:16Z</cp:lastPrinted>
  <dcterms:created xsi:type="dcterms:W3CDTF">2010-01-19T18:21:53Z</dcterms:created>
  <dcterms:modified xsi:type="dcterms:W3CDTF">2014-06-27T12:41:14Z</dcterms:modified>
</cp:coreProperties>
</file>