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323" r:id="rId2"/>
    <p:sldId id="434" r:id="rId3"/>
    <p:sldId id="436" r:id="rId4"/>
    <p:sldId id="437" r:id="rId5"/>
    <p:sldId id="438" r:id="rId6"/>
    <p:sldId id="439" r:id="rId7"/>
    <p:sldId id="440" r:id="rId8"/>
    <p:sldId id="444" r:id="rId9"/>
    <p:sldId id="448" r:id="rId10"/>
    <p:sldId id="447" r:id="rId11"/>
    <p:sldId id="445" r:id="rId12"/>
    <p:sldId id="443" r:id="rId13"/>
    <p:sldId id="449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2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4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E9"/>
    <a:srgbClr val="016DDC"/>
    <a:srgbClr val="6B6C6E"/>
    <a:srgbClr val="FFFFCC"/>
    <a:srgbClr val="726658"/>
    <a:srgbClr val="535353"/>
    <a:srgbClr val="CFB97C"/>
    <a:srgbClr val="A8A9AA"/>
    <a:srgbClr val="6D5C52"/>
    <a:srgbClr val="212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434" autoAdjust="0"/>
  </p:normalViewPr>
  <p:slideViewPr>
    <p:cSldViewPr snapToGrid="0">
      <p:cViewPr varScale="1">
        <p:scale>
          <a:sx n="102" d="100"/>
          <a:sy n="102" d="100"/>
        </p:scale>
        <p:origin x="-102" y="-330"/>
      </p:cViewPr>
      <p:guideLst>
        <p:guide orient="horz" pos="2160"/>
        <p:guide orient="horz" pos="4056"/>
        <p:guide pos="3840"/>
        <p:guide pos="7128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-8376"/>
    </p:cViewPr>
  </p:sorterViewPr>
  <p:notesViewPr>
    <p:cSldViewPr snapToGrid="0">
      <p:cViewPr varScale="1">
        <p:scale>
          <a:sx n="93" d="100"/>
          <a:sy n="93" d="100"/>
        </p:scale>
        <p:origin x="-40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Florida Department of Business &amp; Professional Regulation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E4E60-1819-4850-B4FC-C2B7590432F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5034-F024-4904-BFD9-2D7018D6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4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Florida Department of Business &amp; Professional Regulation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5497-8BA3-4DC6-800F-5818DBCDF27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C1E0-351E-4A9A-9076-83BE57EA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93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C1E0-351E-4A9A-9076-83BE57EA82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749" y="6210301"/>
            <a:ext cx="4006851" cy="628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6266818"/>
            <a:ext cx="2428876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752" y="6172202"/>
            <a:ext cx="4187825" cy="638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6" y="6219193"/>
            <a:ext cx="2428876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109632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6DD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10944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2300" y="6247766"/>
            <a:ext cx="3860800" cy="610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276343"/>
            <a:ext cx="2428876" cy="56260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324665" y="6326815"/>
            <a:ext cx="7429243" cy="640488"/>
            <a:chOff x="3233310" y="4164987"/>
            <a:chExt cx="6122049" cy="1258257"/>
          </a:xfrm>
        </p:grpSpPr>
        <p:sp>
          <p:nvSpPr>
            <p:cNvPr id="11" name="TextBox 10"/>
            <p:cNvSpPr txBox="1"/>
            <p:nvPr/>
          </p:nvSpPr>
          <p:spPr>
            <a:xfrm>
              <a:off x="3233310" y="4164987"/>
              <a:ext cx="5231095" cy="72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16DDC"/>
                  </a:solidFill>
                  <a:latin typeface="Century Gothic" pitchFamily="34" charset="0"/>
                </a:rPr>
                <a:t>CODES &amp; STANDARDS</a:t>
              </a:r>
              <a:endParaRPr lang="vi-VN" b="1" dirty="0" smtClean="0">
                <a:solidFill>
                  <a:srgbClr val="016DDC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9359" y="4969768"/>
              <a:ext cx="6096000" cy="4534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900" b="1" i="1" dirty="0">
                <a:solidFill>
                  <a:srgbClr val="6B6C6E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25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6DD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6DD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2300" y="6247766"/>
            <a:ext cx="3860800" cy="610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276343"/>
            <a:ext cx="2428876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2300" y="6247766"/>
            <a:ext cx="3860800" cy="610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666750" y="1647825"/>
            <a:ext cx="10848975" cy="4229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2775" y="6247766"/>
            <a:ext cx="3860800" cy="610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276343"/>
            <a:ext cx="2428876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2775" y="6247766"/>
            <a:ext cx="3860800" cy="610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276343"/>
            <a:ext cx="2428876" cy="5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9682-202B-4E29-9D65-D84A0DFF30A8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Codes and Standards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6374-6BE1-44A5-BBC5-3957555C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864A-6261-4242-AC78-198485BD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7" r:id="rId3"/>
    <p:sldLayoutId id="2147483742" r:id="rId4"/>
    <p:sldLayoutId id="2147483738" r:id="rId5"/>
    <p:sldLayoutId id="2147483741" r:id="rId6"/>
    <p:sldLayoutId id="2147483740" r:id="rId7"/>
    <p:sldLayoutId id="21474837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building.org/c/c_about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ker.com/cliparts/g/y/h/S/o/W/florida-orange-hi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/>
          <a:stretch/>
        </p:blipFill>
        <p:spPr bwMode="auto">
          <a:xfrm>
            <a:off x="4248927" y="258490"/>
            <a:ext cx="11298391" cy="554903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468880" y="5807524"/>
            <a:ext cx="7429243" cy="640488"/>
            <a:chOff x="3233310" y="4164987"/>
            <a:chExt cx="6122049" cy="1258257"/>
          </a:xfrm>
        </p:grpSpPr>
        <p:sp>
          <p:nvSpPr>
            <p:cNvPr id="13" name="TextBox 12"/>
            <p:cNvSpPr txBox="1"/>
            <p:nvPr/>
          </p:nvSpPr>
          <p:spPr>
            <a:xfrm>
              <a:off x="3233310" y="4164987"/>
              <a:ext cx="5231095" cy="1088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16DDC"/>
                  </a:solidFill>
                  <a:latin typeface="Century Gothic" pitchFamily="34" charset="0"/>
                </a:rPr>
                <a:t>CODES &amp; STANDARDS</a:t>
              </a:r>
              <a:endParaRPr lang="vi-VN" b="1" dirty="0" smtClean="0">
                <a:solidFill>
                  <a:srgbClr val="016DDC"/>
                </a:solidFill>
                <a:latin typeface="+mj-lt"/>
              </a:endParaRPr>
            </a:p>
            <a:p>
              <a:r>
                <a:rPr lang="en-US" sz="1100" dirty="0" smtClean="0">
                  <a:solidFill>
                    <a:srgbClr val="6B6C6E"/>
                  </a:solidFill>
                  <a:latin typeface="Century Gothic" pitchFamily="34" charset="0"/>
                </a:rPr>
                <a:t>Florida Department of Business &amp; Professional Regulation</a:t>
              </a:r>
              <a:endParaRPr lang="en-US" sz="1100" dirty="0">
                <a:solidFill>
                  <a:srgbClr val="6B6C6E"/>
                </a:solidFill>
                <a:latin typeface="Century Gothic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59359" y="4969768"/>
              <a:ext cx="6096000" cy="4534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900" i="1" dirty="0" smtClean="0">
                  <a:solidFill>
                    <a:srgbClr val="6B6C6E"/>
                  </a:solidFill>
                  <a:latin typeface="Century Gothic" pitchFamily="34" charset="0"/>
                </a:rPr>
                <a:t>License </a:t>
              </a:r>
              <a:r>
                <a:rPr lang="en-US" sz="900" b="1" i="1" dirty="0" smtClean="0">
                  <a:solidFill>
                    <a:srgbClr val="6B6C6E"/>
                  </a:solidFill>
                  <a:latin typeface="Century Gothic" pitchFamily="34" charset="0"/>
                </a:rPr>
                <a:t>efficiently. </a:t>
              </a:r>
              <a:r>
                <a:rPr lang="en-US" sz="900" i="1" dirty="0" smtClean="0">
                  <a:solidFill>
                    <a:srgbClr val="6B6C6E"/>
                  </a:solidFill>
                  <a:latin typeface="Century Gothic" pitchFamily="34" charset="0"/>
                </a:rPr>
                <a:t>Regulate </a:t>
              </a:r>
              <a:r>
                <a:rPr lang="en-US" sz="900" b="1" i="1" dirty="0" smtClean="0">
                  <a:solidFill>
                    <a:srgbClr val="6B6C6E"/>
                  </a:solidFill>
                  <a:latin typeface="Century Gothic" pitchFamily="34" charset="0"/>
                </a:rPr>
                <a:t>fairly.</a:t>
              </a:r>
              <a:endParaRPr lang="en-US" sz="900" b="1" i="1" dirty="0">
                <a:solidFill>
                  <a:srgbClr val="6B6C6E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690912"/>
            <a:ext cx="1874520" cy="873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018" y="949569"/>
            <a:ext cx="11297577" cy="2493613"/>
          </a:xfrm>
          <a:ln>
            <a:noFill/>
          </a:ln>
        </p:spPr>
        <p:txBody>
          <a:bodyPr>
            <a:prstTxWarp prst="textPlain">
              <a:avLst>
                <a:gd name="adj" fmla="val 50112"/>
              </a:avLst>
            </a:prstTxWarp>
            <a:normAutofit/>
          </a:bodyPr>
          <a:lstStyle/>
          <a:p>
            <a:pPr algn="l"/>
            <a: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Edition (2020)</a:t>
            </a:r>
            <a:b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Florida Building Code</a:t>
            </a:r>
            <a:r>
              <a:rPr lang="en-US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b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Florida</a:t>
            </a:r>
            <a:endParaRPr lang="en-US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Florida Building Commi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51" y="5690912"/>
            <a:ext cx="3567340" cy="89183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21280" y="3707609"/>
            <a:ext cx="8604111" cy="1144854"/>
            <a:chOff x="3233310" y="4164987"/>
            <a:chExt cx="6122049" cy="1061648"/>
          </a:xfrm>
        </p:grpSpPr>
        <p:sp>
          <p:nvSpPr>
            <p:cNvPr id="11" name="TextBox 10"/>
            <p:cNvSpPr txBox="1"/>
            <p:nvPr/>
          </p:nvSpPr>
          <p:spPr>
            <a:xfrm>
              <a:off x="3233310" y="4164987"/>
              <a:ext cx="5231095" cy="105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16DDC"/>
                  </a:solidFill>
                  <a:latin typeface="Century Gothic" pitchFamily="34" charset="0"/>
                </a:rPr>
                <a:t>FLORIDA BUILDING COMMISSION</a:t>
              </a:r>
              <a:endParaRPr lang="vi-VN" sz="3200" b="1" dirty="0" smtClean="0">
                <a:solidFill>
                  <a:srgbClr val="016DDC"/>
                </a:solidFill>
                <a:latin typeface="+mj-lt"/>
              </a:endParaRPr>
            </a:p>
            <a:p>
              <a:r>
                <a:rPr lang="en-US" dirty="0" smtClean="0">
                  <a:solidFill>
                    <a:srgbClr val="6B6C6E"/>
                  </a:solidFill>
                  <a:latin typeface="Century Gothic" pitchFamily="34" charset="0"/>
                </a:rPr>
                <a:t>MO MADANI TECHNICAL DIRECTOR</a:t>
              </a:r>
            </a:p>
            <a:p>
              <a:endParaRPr lang="en-US" dirty="0">
                <a:solidFill>
                  <a:srgbClr val="6B6C6E"/>
                </a:solidFill>
                <a:latin typeface="Century Gothic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9359" y="4969768"/>
              <a:ext cx="6096000" cy="2568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i="1" dirty="0" smtClean="0">
                  <a:solidFill>
                    <a:srgbClr val="6B6C6E"/>
                  </a:solidFill>
                  <a:latin typeface="Century Gothic" pitchFamily="34" charset="0"/>
                </a:rPr>
                <a:t>JOE BIGELOW DESIGNER</a:t>
              </a:r>
              <a:endParaRPr lang="en-US" sz="1200" b="1" i="1" dirty="0">
                <a:solidFill>
                  <a:srgbClr val="6B6C6E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6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813238"/>
            <a:ext cx="10963275" cy="639762"/>
          </a:xfrm>
        </p:spPr>
        <p:txBody>
          <a:bodyPr/>
          <a:lstStyle/>
          <a:p>
            <a:r>
              <a:rPr lang="en-US" dirty="0" smtClean="0"/>
              <a:t>Mod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9" y="1447998"/>
            <a:ext cx="7644323" cy="46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25" y="0"/>
            <a:ext cx="10972800" cy="847023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634" y="645039"/>
            <a:ext cx="10963275" cy="639762"/>
          </a:xfrm>
        </p:spPr>
        <p:txBody>
          <a:bodyPr/>
          <a:lstStyle/>
          <a:p>
            <a:r>
              <a:rPr lang="en-US" dirty="0"/>
              <a:t>Step 1 </a:t>
            </a:r>
            <a:r>
              <a:rPr lang="en-US" dirty="0" smtClean="0"/>
              <a:t>= </a:t>
            </a:r>
            <a:r>
              <a:rPr lang="en-US" dirty="0"/>
              <a:t>Review of the 2018 I-Code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9755" y="2174875"/>
            <a:ext cx="2380949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" y="1284801"/>
            <a:ext cx="8893743" cy="491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813238"/>
            <a:ext cx="10963275" cy="639762"/>
          </a:xfrm>
        </p:spPr>
        <p:txBody>
          <a:bodyPr/>
          <a:lstStyle/>
          <a:p>
            <a:r>
              <a:rPr lang="en-US" dirty="0" smtClean="0"/>
              <a:t>Tracking Chart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12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2" y="1795354"/>
            <a:ext cx="8923134" cy="36814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3833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n w="18415" cmpd="sng">
                  <a:noFill/>
                  <a:prstDash val="solid"/>
                </a:ln>
              </a:rPr>
              <a:t>Code </a:t>
            </a:r>
            <a:r>
              <a:rPr lang="en-US" sz="4400" dirty="0" smtClean="0">
                <a:ln w="18415" cmpd="sng">
                  <a:noFill/>
                  <a:prstDash val="solid"/>
                </a:ln>
              </a:rPr>
              <a:t>Printing/Publishing</a:t>
            </a:r>
            <a:endParaRPr lang="en-US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3833" y="1176528"/>
            <a:ext cx="10963275" cy="639762"/>
          </a:xfrm>
          <a:effectLst/>
        </p:spPr>
        <p:txBody>
          <a:bodyPr/>
          <a:lstStyle/>
          <a:p>
            <a:r>
              <a:rPr lang="en-US" sz="3200" dirty="0" smtClean="0"/>
              <a:t>Integration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 (2020) FBC</a:t>
            </a:r>
            <a:endParaRPr lang="en-US" sz="3200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D4EB-5A05-464A-B684-667386D04E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50880" y="1958486"/>
            <a:ext cx="4876800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Florida Supplement (9/19/2019)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 smtClean="0">
              <a:ln w="3175">
                <a:noFill/>
              </a:ln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Workshop (2/11/2020)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 smtClean="0">
              <a:ln w="3175">
                <a:noFill/>
              </a:ln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Workshop (4/7/2020)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 smtClean="0">
              <a:ln w="3175">
                <a:noFill/>
              </a:ln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Integrated (4/20/2020) </a:t>
            </a:r>
            <a:r>
              <a:rPr lang="en-US" b="1" dirty="0" smtClean="0">
                <a:ln w="3175">
                  <a:noFill/>
                </a:ln>
                <a:solidFill>
                  <a:srgbClr val="FF0000"/>
                </a:solidFill>
                <a:latin typeface="Arial" pitchFamily="34" charset="0"/>
              </a:rPr>
              <a:t>(ICC)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 smtClean="0">
              <a:ln w="3175">
                <a:noFill/>
              </a:ln>
              <a:solidFill>
                <a:srgbClr val="FF0000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Rulemaking Hearing (6/2/2020)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 smtClean="0">
              <a:ln w="3175">
                <a:noFill/>
              </a:ln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Code takes effect no sooner than 6 months after publication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 smtClean="0">
              <a:ln w="3175">
                <a:noFill/>
              </a:ln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n w="3175">
                  <a:noFill/>
                </a:ln>
                <a:latin typeface="Arial" pitchFamily="34" charset="0"/>
              </a:rPr>
              <a:t>Effective Date </a:t>
            </a:r>
            <a:r>
              <a:rPr lang="en-US" b="1" i="1" dirty="0" smtClean="0">
                <a:ln w="3175">
                  <a:noFill/>
                </a:ln>
                <a:latin typeface="Arial" pitchFamily="34" charset="0"/>
              </a:rPr>
              <a:t>(12/31/2020)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-3048000" y="-76200"/>
            <a:ext cx="10972800" cy="12527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GQAZAMBIgACEQEDEQH/xAAcAAABBAMBAAAAAAAAAAAAAAAAAQIHCAMEBgX/xAA+EAABAwIDBAYHBQcFAAAAAAABAAIDBBEFEiEGNXSyEyIxQVFhBwgUIzJxgRUlM3KhQkRikZOx0SRSVGSD/8QAGQEAAgMBAAAAAAAAAAAAAAAAAgQAAQMF/8QAIxEAAgICAgIBBQAAAAAAAAAAAAECEQQxITMDQbESEyIyUf/aAAwDAQACEQMRAD8AnFQx6d98YVwz+YKZ1C/p4P3xhPDv5gmMbtRUtHM0EdEMBpy6CmFS8Pd00sUb7nO8AHMRoA3xC87aMQOFJLBSQ0ucSBzIrEGzrA3AAOnfZe7s5jGA0+BQw4rHI6WIvzERyEAEuI1aLdjivM2wr6HFpqN2DxSujjieJLRvtmuXHtFzot4Kf3m3oz5OZcmd62n0NawdejqmgduaFwtf6JpoK0amiqh/4u/wm7QVmJqfewTHRvjOWRjmG17OFjZNJt5om+CkKHAk2SOc4ajVMEXvM7j9FkQchcGMznK4OYRoraYPumi4ePlCqfIBkJt3K2GD7poeHj5Qk8u6Vlo3EIQkiwUKens/fOE8M/mCmtQp6fN9YRw0nMExi9qBlo4aoxSWljpG0csfQiEZo7A9bvzL1cCnw51RSkTTU8UksjnsgBL4z0RBAABNvO3evHGI0zcOYWU9H08dmvZLFcvH+4H+61HYlLO5gpqeCGRpJzU8dnEWII8xa6dcbJZ275o6WBkkuIYhCDNmkMkEjWGPPoPw/iyk3+q0/tjCQxszcarTVta8jMCWl5LLNz5Mwacoue0gXOoC5ipqcYqITDUurJI3H4Htda418PmtP2SrP7rP/Sd/hUvGvbKs2MXrJKyule+o9oaxxZFIW2uy5t59/fqtMFP9lqdf9NNp2+7OiZJFLCQJonxk9mdpF1ra0UKkJ800FBOmmpREHv8Aw3fJWxwfdFDw8fKFUwkmM300Vs8H3TRcPHyhJZmohRNxCEJEIFCXp93zhHDScwU2qEvT8fvrCOGk5gmMXtQMtHGw+3eyQfY3RdF0Y6S2XPn78117ex9BBim1WFUe0FNTVEkkkmaJwBzMETj1h+YBc1NNTUUNKx1DFNHLEHuld8Rv22Pkus9GVHTwbWYRJTFr2SVErmPt1g3oH6H6pnytqLLR1LsJ2awfBMbxOp2Zgr/ZcUkhjhjiBdlzNaAPIXWni2wGD4ntRs+3D6eXDqOvpJKqspAS1zGs6OwA/ZJMmU+FjbVdOyXGoMAx+XZqnjnxMYxN0cctspHSNDu0juv3pKirp8M252dqcUMcGKYphstLUMa8uYHgxOaBfsGbO0eJISqnL0/78EOJx7avYahlrcGotkqeoZCHxNqRGwXlGl7/ABEXHxXvpcXUWEjN5d1zey7naL0abSUmJYlNT0bZqCMyTsqBK3WPV1st82a2lrdveuGFj8k/4VCvxdgNsW6YJWEnrBBBHesLWZRbKFpbIbJe0xu1HZ4q22D7ooeHj5QqiONonCwAsVbvB900XDx8oSeZpFxNxCEJEMFCPrAb5wjhpOYKblCHrA76wjhpOYJrD7kB5P1ItLiQATcDs17F7Oxla+j2ipJWyvjDc56riLEsIXhnsToJXQyiRvaOxdaSTTRhF0yTYdq6rDMPxCamfUTvNdI4RMnc3NmcLm4B/svLxuKix3GsOq6wyZpYXOqmPeXOcG5crb92riFxzcQnY12RxBc4uSCvlEwm/by5SfELBeKnaNvqT4Z2+Kekaoc2qoIWVD6fI6Fsjqp2pta+Xw+qj8aaJpN3E+JSg+a2hGMFwjNty2DimEpSmOR2UJIfdOH8JVv8H3RQ8PHyhU/kHu3flKuBg+6KHh4+ULnZ9VE18ZuIQhc40BQf6wIvjeD8LJzBTgoP9YHfeD8LJzBMYvagZ6IsP0TD4pSbaaJpXUsySHAiybeyO5MPb2qWXRkukSD9UrVLJQpTU4/NJa3epZYpIDST4FW6wfdNDw8fKFUST8F4/hKt3g+6aLh4+UJHM9BxNxCEJEIFB/rA78wfT91k5gpwUH+sDf7bwe3/ABZOYJjF7UDLRFROmixk/ROcfEapjie79V1DNAHG2tvokBuUwm6QeeqosztPj+qUFY2dUaGyfmsTfTzUIL3dv8kX8EgcCBYfzRooQWR3u3/JW7wfdFFw8fKFUKU+6f8AlKt7g+6aLh4+UJLM1EKJuIQhIhgoM9YU2xrBz/1ZOYIQmMXtQMtETseXk5rJHgNbcDVIhdP2CzHfqhOFy4C6EKLZRkv1rIGl7JEKLdEHg3F0gJKEKP2WJIbxO/KVb/Bt0UPDx8oQhJZmkFE3EIQkQj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GQAZAMBIgACEQEDEQH/xAAcAAABBAMBAAAAAAAAAAAAAAAAAQIHCAMEBgX/xAA+EAABAwIDBAYHBQcFAAAAAAABAAIDBBEFEiEGNXSyEyIxQVFhBwgUIzJxgRUlM3KhQkRikZOx0SRSVGSD/8QAGQEAAgMBAAAAAAAAAAAAAAAAAgQAAQMF/8QAIxEAAgICAgIBBQAAAAAAAAAAAAECEQQxITMDQbESEyIyUf/aAAwDAQACEQMRAD8AnFQx6d98YVwz+YKZ1C/p4P3xhPDv5gmMbtRUtHM0EdEMBpy6CmFS8Pd00sUb7nO8AHMRoA3xC87aMQOFJLBSQ0ucSBzIrEGzrA3AAOnfZe7s5jGA0+BQw4rHI6WIvzERyEAEuI1aLdjivM2wr6HFpqN2DxSujjieJLRvtmuXHtFzot4Kf3m3oz5OZcmd62n0NawdejqmgduaFwtf6JpoK0amiqh/4u/wm7QVmJqfewTHRvjOWRjmG17OFjZNJt5om+CkKHAk2SOc4ajVMEXvM7j9FkQchcGMznK4OYRoraYPumi4ePlCqfIBkJt3K2GD7poeHj5Qk8u6Vlo3EIQkiwUKens/fOE8M/mCmtQp6fN9YRw0nMExi9qBlo4aoxSWljpG0csfQiEZo7A9bvzL1cCnw51RSkTTU8UksjnsgBL4z0RBAABNvO3evHGI0zcOYWU9H08dmvZLFcvH+4H+61HYlLO5gpqeCGRpJzU8dnEWII8xa6dcbJZ275o6WBkkuIYhCDNmkMkEjWGPPoPw/iyk3+q0/tjCQxszcarTVta8jMCWl5LLNz5Mwacoue0gXOoC5ipqcYqITDUurJI3H4Htda418PmtP2SrP7rP/Sd/hUvGvbKs2MXrJKyule+o9oaxxZFIW2uy5t59/fqtMFP9lqdf9NNp2+7OiZJFLCQJonxk9mdpF1ra0UKkJ800FBOmmpREHv8Aw3fJWxwfdFDw8fKFUwkmM300Vs8H3TRcPHyhJZmohRNxCEJEIFCXp93zhHDScwU2qEvT8fvrCOGk5gmMXtQMtHGw+3eyQfY3RdF0Y6S2XPn78117ex9BBim1WFUe0FNTVEkkkmaJwBzMETj1h+YBc1NNTUUNKx1DFNHLEHuld8Rv22Pkus9GVHTwbWYRJTFr2SVErmPt1g3oH6H6pnytqLLR1LsJ2awfBMbxOp2Zgr/ZcUkhjhjiBdlzNaAPIXWni2wGD4ntRs+3D6eXDqOvpJKqspAS1zGs6OwA/ZJMmU+FjbVdOyXGoMAx+XZqnjnxMYxN0cctspHSNDu0juv3pKirp8M252dqcUMcGKYphstLUMa8uYHgxOaBfsGbO0eJISqnL0/78EOJx7avYahlrcGotkqeoZCHxNqRGwXlGl7/ABEXHxXvpcXUWEjN5d1zey7naL0abSUmJYlNT0bZqCMyTsqBK3WPV1st82a2lrdveuGFj8k/4VCvxdgNsW6YJWEnrBBBHesLWZRbKFpbIbJe0xu1HZ4q22D7ooeHj5QqiONonCwAsVbvB900XDx8oSeZpFxNxCEJEMFCPrAb5wjhpOYKblCHrA76wjhpOYJrD7kB5P1ItLiQATcDs17F7Oxla+j2ipJWyvjDc56riLEsIXhnsToJXQyiRvaOxdaSTTRhF0yTYdq6rDMPxCamfUTvNdI4RMnc3NmcLm4B/svLxuKix3GsOq6wyZpYXOqmPeXOcG5crb92riFxzcQnY12RxBc4uSCvlEwm/by5SfELBeKnaNvqT4Z2+Kekaoc2qoIWVD6fI6Fsjqp2pta+Xw+qj8aaJpN3E+JSg+a2hGMFwjNty2DimEpSmOR2UJIfdOH8JVv8H3RQ8PHyhU/kHu3flKuBg+6KHh4+ULnZ9VE18ZuIQhc40BQf6wIvjeD8LJzBTgoP9YHfeD8LJzBMYvagZ6IsP0TD4pSbaaJpXUsySHAiybeyO5MPb2qWXRkukSD9UrVLJQpTU4/NJa3epZYpIDST4FW6wfdNDw8fKFUST8F4/hKt3g+6aLh4+UJHM9BxNxCEJEIFB/rA78wfT91k5gpwUH+sDf7bwe3/ABZOYJjF7UDLRFROmixk/ROcfEapjie79V1DNAHG2tvokBuUwm6QeeqosztPj+qUFY2dUaGyfmsTfTzUIL3dv8kX8EgcCBYfzRooQWR3u3/JW7wfdFFw8fKFUKU+6f8AlKt7g+6aLh4+UJLM1EKJuIQhIhgoM9YU2xrBz/1ZOYIQmMXtQMtETseXk5rJHgNbcDVIhdP2CzHfqhOFy4C6EKLZRkv1rIGl7JEKLdEHg3F0gJKEKP2WJIbxO/KVb/Bt0UPDx8oQhJZmkFE3EIQkQj//2Q=="/>
          <p:cNvSpPr>
            <a:spLocks noChangeAspect="1" noChangeArrowheads="1"/>
          </p:cNvSpPr>
          <p:nvPr/>
        </p:nvSpPr>
        <p:spPr bwMode="auto">
          <a:xfrm>
            <a:off x="410633" y="79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GQAZAMBIgACEQEDEQH/xAAcAAABBAMBAAAAAAAAAAAAAAAAAQIHCAMEBgX/xAA+EAABAwIDBAYHBQcFAAAAAAABAAIDBBEFEiEGNXSyEyIxQVFhBwgUIzJxgRUlM3KhQkRikZOx0SRSVGSD/8QAGQEAAgMBAAAAAAAAAAAAAAAAAgQAAQMF/8QAIxEAAgICAgIBBQAAAAAAAAAAAAECEQQxITMDQbESEyIyUf/aAAwDAQACEQMRAD8AnFQx6d98YVwz+YKZ1C/p4P3xhPDv5gmMbtRUtHM0EdEMBpy6CmFS8Pd00sUb7nO8AHMRoA3xC87aMQOFJLBSQ0ucSBzIrEGzrA3AAOnfZe7s5jGA0+BQw4rHI6WIvzERyEAEuI1aLdjivM2wr6HFpqN2DxSujjieJLRvtmuXHtFzot4Kf3m3oz5OZcmd62n0NawdejqmgduaFwtf6JpoK0amiqh/4u/wm7QVmJqfewTHRvjOWRjmG17OFjZNJt5om+CkKHAk2SOc4ajVMEXvM7j9FkQchcGMznK4OYRoraYPumi4ePlCqfIBkJt3K2GD7poeHj5Qk8u6Vlo3EIQkiwUKens/fOE8M/mCmtQp6fN9YRw0nMExi9qBlo4aoxSWljpG0csfQiEZo7A9bvzL1cCnw51RSkTTU8UksjnsgBL4z0RBAABNvO3evHGI0zcOYWU9H08dmvZLFcvH+4H+61HYlLO5gpqeCGRpJzU8dnEWII8xa6dcbJZ275o6WBkkuIYhCDNmkMkEjWGPPoPw/iyk3+q0/tjCQxszcarTVta8jMCWl5LLNz5Mwacoue0gXOoC5ipqcYqITDUurJI3H4Htda418PmtP2SrP7rP/Sd/hUvGvbKs2MXrJKyule+o9oaxxZFIW2uy5t59/fqtMFP9lqdf9NNp2+7OiZJFLCQJonxk9mdpF1ra0UKkJ800FBOmmpREHv8Aw3fJWxwfdFDw8fKFUwkmM300Vs8H3TRcPHyhJZmohRNxCEJEIFCXp93zhHDScwU2qEvT8fvrCOGk5gmMXtQMtHGw+3eyQfY3RdF0Y6S2XPn78117ex9BBim1WFUe0FNTVEkkkmaJwBzMETj1h+YBc1NNTUUNKx1DFNHLEHuld8Rv22Pkus9GVHTwbWYRJTFr2SVErmPt1g3oH6H6pnytqLLR1LsJ2awfBMbxOp2Zgr/ZcUkhjhjiBdlzNaAPIXWni2wGD4ntRs+3D6eXDqOvpJKqspAS1zGs6OwA/ZJMmU+FjbVdOyXGoMAx+XZqnjnxMYxN0cctspHSNDu0juv3pKirp8M252dqcUMcGKYphstLUMa8uYHgxOaBfsGbO0eJISqnL0/78EOJx7avYahlrcGotkqeoZCHxNqRGwXlGl7/ABEXHxXvpcXUWEjN5d1zey7naL0abSUmJYlNT0bZqCMyTsqBK3WPV1st82a2lrdveuGFj8k/4VCvxdgNsW6YJWEnrBBBHesLWZRbKFpbIbJe0xu1HZ4q22D7ooeHj5QqiONonCwAsVbvB900XDx8oSeZpFxNxCEJEMFCPrAb5wjhpOYKblCHrA76wjhpOYJrD7kB5P1ItLiQATcDs17F7Oxla+j2ipJWyvjDc56riLEsIXhnsToJXQyiRvaOxdaSTTRhF0yTYdq6rDMPxCamfUTvNdI4RMnc3NmcLm4B/svLxuKix3GsOq6wyZpYXOqmPeXOcG5crb92riFxzcQnY12RxBc4uSCvlEwm/by5SfELBeKnaNvqT4Z2+Kekaoc2qoIWVD6fI6Fsjqp2pta+Xw+qj8aaJpN3E+JSg+a2hGMFwjNty2DimEpSmOR2UJIfdOH8JVv8H3RQ8PHyhU/kHu3flKuBg+6KHh4+ULnZ9VE18ZuIQhc40BQf6wIvjeD8LJzBTgoP9YHfeD8LJzBMYvagZ6IsP0TD4pSbaaJpXUsySHAiybeyO5MPb2qWXRkukSD9UrVLJQpTU4/NJa3epZYpIDST4FW6wfdNDw8fKFUST8F4/hKt3g+6aLh4+UJHM9BxNxCEJEIFB/rA78wfT91k5gpwUH+sDf7bwe3/ABZOYJjF7UDLRFROmixk/ROcfEapjie79V1DNAHG2tvokBuUwm6QeeqosztPj+qUFY2dUaGyfmsTfTzUIL3dv8kX8EgcCBYfzRooQWR3u3/JW7wfdFFw8fKFUKU+6f8AlKt7g+6aLh4+UJLM1EKJuIQhIhgoM9YU2xrBz/1ZOYIQmMXtQMtETseXk5rJHgNbcDVIhdP2CzHfqhOFy4C6EKLZRkv1rIGl7JEKLdEHg3F0gJKEKP2WJIbxO/KVb/Bt0UPDx8oQhJZmkFE3EIQkQj//2Q=="/>
          <p:cNvSpPr>
            <a:spLocks noChangeAspect="1" noChangeArrowheads="1"/>
          </p:cNvSpPr>
          <p:nvPr/>
        </p:nvSpPr>
        <p:spPr bwMode="auto">
          <a:xfrm>
            <a:off x="613833" y="1603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GQAZAMBIgACEQEDEQH/xAAcAAABBAMBAAAAAAAAAAAAAAAAAQIHCAMEBgX/xAA+EAABAwIDBAYHBQcFAAAAAAABAAIDBBEFEiEGNXSyEyIxQVFhBwgUIzJxgRUlM3KhQkRikZOx0SRSVGSD/8QAGQEAAgMBAAAAAAAAAAAAAAAAAgQAAQMF/8QAIxEAAgICAgIBBQAAAAAAAAAAAAECEQQxITMDQbESEyIyUf/aAAwDAQACEQMRAD8AnFQx6d98YVwz+YKZ1C/p4P3xhPDv5gmMbtRUtHM0EdEMBpy6CmFS8Pd00sUb7nO8AHMRoA3xC87aMQOFJLBSQ0ucSBzIrEGzrA3AAOnfZe7s5jGA0+BQw4rHI6WIvzERyEAEuI1aLdjivM2wr6HFpqN2DxSujjieJLRvtmuXHtFzot4Kf3m3oz5OZcmd62n0NawdejqmgduaFwtf6JpoK0amiqh/4u/wm7QVmJqfewTHRvjOWRjmG17OFjZNJt5om+CkKHAk2SOc4ajVMEXvM7j9FkQchcGMznK4OYRoraYPumi4ePlCqfIBkJt3K2GD7poeHj5Qk8u6Vlo3EIQkiwUKens/fOE8M/mCmtQp6fN9YRw0nMExi9qBlo4aoxSWljpG0csfQiEZo7A9bvzL1cCnw51RSkTTU8UksjnsgBL4z0RBAABNvO3evHGI0zcOYWU9H08dmvZLFcvH+4H+61HYlLO5gpqeCGRpJzU8dnEWII8xa6dcbJZ275o6WBkkuIYhCDNmkMkEjWGPPoPw/iyk3+q0/tjCQxszcarTVta8jMCWl5LLNz5Mwacoue0gXOoC5ipqcYqITDUurJI3H4Htda418PmtP2SrP7rP/Sd/hUvGvbKs2MXrJKyule+o9oaxxZFIW2uy5t59/fqtMFP9lqdf9NNp2+7OiZJFLCQJonxk9mdpF1ra0UKkJ800FBOmmpREHv8Aw3fJWxwfdFDw8fKFUwkmM300Vs8H3TRcPHyhJZmohRNxCEJEIFCXp93zhHDScwU2qEvT8fvrCOGk5gmMXtQMtHGw+3eyQfY3RdF0Y6S2XPn78117ex9BBim1WFUe0FNTVEkkkmaJwBzMETj1h+YBc1NNTUUNKx1DFNHLEHuld8Rv22Pkus9GVHTwbWYRJTFr2SVErmPt1g3oH6H6pnytqLLR1LsJ2awfBMbxOp2Zgr/ZcUkhjhjiBdlzNaAPIXWni2wGD4ntRs+3D6eXDqOvpJKqspAS1zGs6OwA/ZJMmU+FjbVdOyXGoMAx+XZqnjnxMYxN0cctspHSNDu0juv3pKirp8M252dqcUMcGKYphstLUMa8uYHgxOaBfsGbO0eJISqnL0/78EOJx7avYahlrcGotkqeoZCHxNqRGwXlGl7/ABEXHxXvpcXUWEjN5d1zey7naL0abSUmJYlNT0bZqCMyTsqBK3WPV1st82a2lrdveuGFj8k/4VCvxdgNsW6YJWEnrBBBHesLWZRbKFpbIbJe0xu1HZ4q22D7ooeHj5QqiONonCwAsVbvB900XDx8oSeZpFxNxCEJEMFCPrAb5wjhpOYKblCHrA76wjhpOYJrD7kB5P1ItLiQATcDs17F7Oxla+j2ipJWyvjDc56riLEsIXhnsToJXQyiRvaOxdaSTTRhF0yTYdq6rDMPxCamfUTvNdI4RMnc3NmcLm4B/svLxuKix3GsOq6wyZpYXOqmPeXOcG5crb92riFxzcQnY12RxBc4uSCvlEwm/by5SfELBeKnaNvqT4Z2+Kekaoc2qoIWVD6fI6Fsjqp2pta+Xw+qj8aaJpN3E+JSg+a2hGMFwjNty2DimEpSmOR2UJIfdOH8JVv8H3RQ8PHyhU/kHu3flKuBg+6KHh4+ULnZ9VE18ZuIQhc40BQf6wIvjeD8LJzBTgoP9YHfeD8LJzBMYvagZ6IsP0TD4pSbaaJpXUsySHAiybeyO5MPb2qWXRkukSD9UrVLJQpTU4/NJa3epZYpIDST4FW6wfdNDw8fKFUST8F4/hKt3g+6aLh4+UJHM9BxNxCEJEIFB/rA78wfT91k5gpwUH+sDf7bwe3/ABZOYJjF7UDLRFROmixk/ROcfEapjie79V1DNAHG2tvokBuUwm6QeeqosztPj+qUFY2dUaGyfmsTfTzUIL3dv8kX8EgcCBYfzRooQWR3u3/JW7wfdFFw8fKFUKU+6f8AlKt7g+6aLh4+UJLM1EKJuIQhIhgoM9YU2xrBz/1ZOYIQmMXtQMtETseXk5rJHgNbcDVIhdP2CzHfqhOFy4C6EKLZRkv1rIGl7JEKLdEHg3F0gJKEKP2WJIbxO/KVb/Bt0UPDx8oQhJZmkFE3EIQkQj//2Q=="/>
          <p:cNvSpPr>
            <a:spLocks noChangeAspect="1" noChangeArrowheads="1"/>
          </p:cNvSpPr>
          <p:nvPr/>
        </p:nvSpPr>
        <p:spPr bwMode="auto">
          <a:xfrm>
            <a:off x="817033" y="31274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ecodes.biz/ecodes_support/free_resources/14FloridaDraft/images/2014_FL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75" y="1822977"/>
            <a:ext cx="2016339" cy="247025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1662" y="4211499"/>
            <a:ext cx="177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2017 FBC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2405" y="4358829"/>
            <a:ext cx="372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Edition (2020) FBC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932985" y="3334190"/>
            <a:ext cx="764716" cy="495418"/>
          </a:xfrm>
          <a:prstGeom prst="rightArrow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Florida Building Code - Building, Sixth Edition (2017) (Cover Imag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76" y="2908782"/>
            <a:ext cx="1202440" cy="13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lus 15"/>
          <p:cNvSpPr/>
          <p:nvPr/>
        </p:nvSpPr>
        <p:spPr>
          <a:xfrm>
            <a:off x="3439976" y="3334190"/>
            <a:ext cx="510904" cy="535680"/>
          </a:xfrm>
          <a:prstGeom prst="mathPlus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77" y="3156103"/>
            <a:ext cx="1318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</a:t>
            </a:r>
          </a:p>
          <a:p>
            <a:r>
              <a:rPr lang="en-US" sz="2800" b="1" dirty="0" smtClean="0"/>
              <a:t>    +</a:t>
            </a:r>
          </a:p>
          <a:p>
            <a:r>
              <a:rPr lang="en-US" sz="2800" b="1" dirty="0" smtClean="0"/>
              <a:t>Step 2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62971" y="2496108"/>
            <a:ext cx="0" cy="266700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us 23"/>
          <p:cNvSpPr/>
          <p:nvPr/>
        </p:nvSpPr>
        <p:spPr>
          <a:xfrm>
            <a:off x="1554309" y="3334190"/>
            <a:ext cx="520917" cy="533636"/>
          </a:xfrm>
          <a:prstGeom prst="mathPlus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49499" y="4105353"/>
            <a:ext cx="7734925" cy="1300974"/>
            <a:chOff x="3233309" y="4141285"/>
            <a:chExt cx="6096000" cy="1300974"/>
          </a:xfrm>
        </p:grpSpPr>
        <p:sp>
          <p:nvSpPr>
            <p:cNvPr id="14" name="TextBox 13"/>
            <p:cNvSpPr txBox="1"/>
            <p:nvPr/>
          </p:nvSpPr>
          <p:spPr>
            <a:xfrm>
              <a:off x="3233310" y="4141285"/>
              <a:ext cx="52310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16DDC"/>
                  </a:solidFill>
                  <a:latin typeface="Century Gothic" pitchFamily="34" charset="0"/>
                </a:rPr>
                <a:t>Thank You</a:t>
              </a:r>
              <a:br>
                <a:rPr lang="en-US" sz="3200" b="1" dirty="0" smtClean="0">
                  <a:solidFill>
                    <a:srgbClr val="016DDC"/>
                  </a:solidFill>
                  <a:latin typeface="Century Gothic" pitchFamily="34" charset="0"/>
                </a:rPr>
              </a:br>
              <a:r>
                <a:rPr lang="en-US" dirty="0" smtClean="0">
                  <a:solidFill>
                    <a:srgbClr val="016DDC"/>
                  </a:solidFill>
                  <a:latin typeface="Century Gothic" pitchFamily="34" charset="0"/>
                </a:rPr>
                <a:t>Codes and Standards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3309" y="5165260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200" b="1" i="1" dirty="0">
                <a:solidFill>
                  <a:srgbClr val="6B6C6E"/>
                </a:solidFill>
                <a:latin typeface="Century Gothic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3739704"/>
            <a:ext cx="4267201" cy="20002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2526" y="1047749"/>
            <a:ext cx="88819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16DDC"/>
                </a:solidFill>
                <a:latin typeface="Century Gothic" pitchFamily="34" charset="0"/>
              </a:rPr>
              <a:t>Questions?</a:t>
            </a:r>
          </a:p>
          <a:p>
            <a:r>
              <a:rPr lang="en-US" sz="4400" dirty="0" smtClean="0">
                <a:solidFill>
                  <a:srgbClr val="016DDC"/>
                </a:solidFill>
                <a:latin typeface="Century Gothic" pitchFamily="34" charset="0"/>
              </a:rPr>
              <a:t>Call us @ 850-487-1824</a:t>
            </a:r>
          </a:p>
          <a:p>
            <a:r>
              <a:rPr lang="en-US" sz="2800" dirty="0" smtClean="0">
                <a:solidFill>
                  <a:srgbClr val="016DDC"/>
                </a:solidFill>
                <a:latin typeface="Century Gothic" pitchFamily="34" charset="0"/>
              </a:rPr>
              <a:t>Or visit this link </a:t>
            </a:r>
            <a:r>
              <a:rPr lang="en-US" sz="2800" dirty="0">
                <a:hlinkClick r:id="rId3"/>
              </a:rPr>
              <a:t>https://www.floridabuilding.org/c/c_about.aspx</a:t>
            </a:r>
            <a:endParaRPr lang="en-US" sz="2800" dirty="0">
              <a:solidFill>
                <a:srgbClr val="6B6C6E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698" y="5367665"/>
            <a:ext cx="397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B6C6E"/>
                </a:solidFill>
                <a:latin typeface="Century Gothic" pitchFamily="34" charset="0"/>
              </a:rPr>
              <a:t>License </a:t>
            </a:r>
            <a:r>
              <a:rPr lang="en-US" b="1" i="1" dirty="0">
                <a:solidFill>
                  <a:srgbClr val="6B6C6E"/>
                </a:solidFill>
                <a:latin typeface="Century Gothic" pitchFamily="34" charset="0"/>
              </a:rPr>
              <a:t>efficiently. </a:t>
            </a:r>
            <a:r>
              <a:rPr lang="en-US" i="1" dirty="0">
                <a:solidFill>
                  <a:srgbClr val="6B6C6E"/>
                </a:solidFill>
                <a:latin typeface="Century Gothic" pitchFamily="34" charset="0"/>
              </a:rPr>
              <a:t>Regulate </a:t>
            </a:r>
            <a:r>
              <a:rPr lang="en-US" b="1" i="1" dirty="0">
                <a:solidFill>
                  <a:srgbClr val="6B6C6E"/>
                </a:solidFill>
                <a:latin typeface="Century Gothic" pitchFamily="34" charset="0"/>
              </a:rPr>
              <a:t>fairly.</a:t>
            </a:r>
          </a:p>
        </p:txBody>
      </p:sp>
    </p:spTree>
    <p:extLst>
      <p:ext uri="{BB962C8B-B14F-4D97-AF65-F5344CB8AC3E}">
        <p14:creationId xmlns:p14="http://schemas.microsoft.com/office/powerpoint/2010/main" val="26150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Evolving Process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Triennial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5035" y="2174875"/>
            <a:ext cx="10928792" cy="3951288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1 </a:t>
            </a:r>
            <a:r>
              <a:rPr lang="en-US" dirty="0" smtClean="0"/>
              <a:t>– Review of the 2018 I-Code changes </a:t>
            </a:r>
            <a:r>
              <a:rPr lang="en-US" b="1" dirty="0" smtClean="0"/>
              <a:t>(total mods 1452)</a:t>
            </a:r>
          </a:p>
          <a:p>
            <a:r>
              <a:rPr lang="en-US" b="1" dirty="0" smtClean="0"/>
              <a:t>Step 2</a:t>
            </a:r>
            <a:r>
              <a:rPr lang="en-US" dirty="0" smtClean="0"/>
              <a:t> – Review proposed changes (Foundation Code + Commission Approved I-Code </a:t>
            </a:r>
            <a:r>
              <a:rPr lang="en-US" dirty="0" smtClean="0"/>
              <a:t>Changes) </a:t>
            </a:r>
            <a:r>
              <a:rPr lang="en-US" b="1" dirty="0" smtClean="0"/>
              <a:t>(Total mods – 1059)</a:t>
            </a:r>
          </a:p>
          <a:p>
            <a:pPr lvl="1"/>
            <a:r>
              <a:rPr lang="en-US" sz="3200" b="1" i="1" dirty="0" smtClean="0"/>
              <a:t>Total mods considered 2,511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7895" y="2174875"/>
            <a:ext cx="2355931" cy="3951288"/>
          </a:xfrm>
        </p:spPr>
        <p:txBody>
          <a:bodyPr/>
          <a:lstStyle/>
          <a:p>
            <a:r>
              <a:rPr lang="en-US" dirty="0" smtClean="0"/>
              <a:t>Building Code Information System @ www.floridabuilding.org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5" y="304677"/>
            <a:ext cx="8934451" cy="592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3750191"/>
            <a:ext cx="1568369" cy="5787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4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81" y="580717"/>
            <a:ext cx="6352727" cy="536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3699" y="3350868"/>
            <a:ext cx="3136739" cy="335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122441"/>
            <a:ext cx="6073775" cy="4770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85" y="51247"/>
            <a:ext cx="10963275" cy="639762"/>
          </a:xfrm>
        </p:spPr>
        <p:txBody>
          <a:bodyPr/>
          <a:lstStyle/>
          <a:p>
            <a:r>
              <a:rPr lang="en-US" dirty="0" smtClean="0"/>
              <a:t>Supplements = Approved code mods from Step 1 and Step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9070" y="1967323"/>
            <a:ext cx="2268639" cy="4166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5629794"/>
            <a:ext cx="5733535" cy="335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9226"/>
          <a:stretch/>
        </p:blipFill>
        <p:spPr bwMode="auto">
          <a:xfrm>
            <a:off x="385312" y="1590675"/>
            <a:ext cx="8978599" cy="458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1647" y="2174875"/>
            <a:ext cx="3162179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19425"/>
          <a:stretch/>
        </p:blipFill>
        <p:spPr bwMode="auto">
          <a:xfrm>
            <a:off x="1381125" y="1349101"/>
            <a:ext cx="7087155" cy="486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2 - Outcome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569" y="1150938"/>
            <a:ext cx="109632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Step 2 </a:t>
            </a:r>
            <a:r>
              <a:rPr lang="en-US" dirty="0" smtClean="0"/>
              <a:t>= Review </a:t>
            </a:r>
            <a:r>
              <a:rPr lang="en-US" dirty="0"/>
              <a:t>p</a:t>
            </a:r>
            <a:r>
              <a:rPr lang="en-US" dirty="0" smtClean="0"/>
              <a:t>roposed changes </a:t>
            </a:r>
            <a:r>
              <a:rPr lang="en-US" dirty="0"/>
              <a:t>(Foundation Code + Commission Approved I-Code </a:t>
            </a:r>
            <a:r>
              <a:rPr lang="en-US" dirty="0" smtClean="0"/>
              <a:t>Changes)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/>
          <a:stretch/>
        </p:blipFill>
        <p:spPr bwMode="auto">
          <a:xfrm>
            <a:off x="689228" y="1781075"/>
            <a:ext cx="9945687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864A-6261-4242-AC78-198485BD57C5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6" y="1349377"/>
            <a:ext cx="9263837" cy="46720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9197895" y="2174875"/>
            <a:ext cx="2355931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Building Code Information System @ www.floridabuilding.org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9462</TotalTime>
  <Words>272</Words>
  <Application>Microsoft Office PowerPoint</Application>
  <PresentationFormat>Custom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7th Edition (2020) Florida Building Code Update Florida</vt:lpstr>
      <vt:lpstr>Evolving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2 - Outcome</vt:lpstr>
      <vt:lpstr>PowerPoint Presentation</vt:lpstr>
      <vt:lpstr>PowerPoint Presentation</vt:lpstr>
      <vt:lpstr>Step 1</vt:lpstr>
      <vt:lpstr>PowerPoint Presentation</vt:lpstr>
      <vt:lpstr>Code Printing/Publishing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Cuong Bui</dc:creator>
  <cp:lastModifiedBy>Madani, Mo</cp:lastModifiedBy>
  <cp:revision>671</cp:revision>
  <dcterms:created xsi:type="dcterms:W3CDTF">2014-08-15T15:59:50Z</dcterms:created>
  <dcterms:modified xsi:type="dcterms:W3CDTF">2019-10-03T20:13:20Z</dcterms:modified>
</cp:coreProperties>
</file>