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30"/>
  </p:notesMasterIdLst>
  <p:handoutMasterIdLst>
    <p:handoutMasterId r:id="rId31"/>
  </p:handoutMasterIdLst>
  <p:sldIdLst>
    <p:sldId id="397" r:id="rId2"/>
    <p:sldId id="455" r:id="rId3"/>
    <p:sldId id="419" r:id="rId4"/>
    <p:sldId id="453" r:id="rId5"/>
    <p:sldId id="440" r:id="rId6"/>
    <p:sldId id="454" r:id="rId7"/>
    <p:sldId id="441" r:id="rId8"/>
    <p:sldId id="442" r:id="rId9"/>
    <p:sldId id="443" r:id="rId10"/>
    <p:sldId id="444" r:id="rId11"/>
    <p:sldId id="456" r:id="rId12"/>
    <p:sldId id="342" r:id="rId13"/>
    <p:sldId id="343" r:id="rId14"/>
    <p:sldId id="346" r:id="rId15"/>
    <p:sldId id="438" r:id="rId16"/>
    <p:sldId id="458" r:id="rId17"/>
    <p:sldId id="445" r:id="rId18"/>
    <p:sldId id="446" r:id="rId19"/>
    <p:sldId id="447" r:id="rId20"/>
    <p:sldId id="457" r:id="rId21"/>
    <p:sldId id="460" r:id="rId22"/>
    <p:sldId id="459" r:id="rId23"/>
    <p:sldId id="448" r:id="rId24"/>
    <p:sldId id="449" r:id="rId25"/>
    <p:sldId id="450" r:id="rId26"/>
    <p:sldId id="461" r:id="rId27"/>
    <p:sldId id="439" r:id="rId28"/>
    <p:sldId id="434" r:id="rId2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FF"/>
    <a:srgbClr val="C8C8C8"/>
    <a:srgbClr val="F0AC00"/>
    <a:srgbClr val="A0D3E0"/>
    <a:srgbClr val="B1C8CF"/>
    <a:srgbClr val="E38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5" autoAdjust="0"/>
    <p:restoredTop sz="92345" autoAdjust="0"/>
  </p:normalViewPr>
  <p:slideViewPr>
    <p:cSldViewPr>
      <p:cViewPr>
        <p:scale>
          <a:sx n="75" d="100"/>
          <a:sy n="75" d="100"/>
        </p:scale>
        <p:origin x="-1944"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10.xml><?xml version="1.0" encoding="utf-8"?>
<ax:ocx xmlns:ax="http://schemas.microsoft.com/office/2006/activeX" xmlns:r="http://schemas.openxmlformats.org/officeDocument/2006/relationships" ax:classid="{5512D116-5CC6-11CF-8D67-00AA00BDCE1D}" ax:persistence="persistStream" r:id="rId1"/>
</file>

<file path=ppt/activeX/activeX11.xml><?xml version="1.0" encoding="utf-8"?>
<ax:ocx xmlns:ax="http://schemas.microsoft.com/office/2006/activeX" xmlns:r="http://schemas.openxmlformats.org/officeDocument/2006/relationships" ax:classid="{5512D116-5CC6-11CF-8D67-00AA00BDCE1D}" ax:persistence="persistStream" r:id="rId1"/>
</file>

<file path=ppt/activeX/activeX12.xml><?xml version="1.0" encoding="utf-8"?>
<ax:ocx xmlns:ax="http://schemas.microsoft.com/office/2006/activeX" xmlns:r="http://schemas.openxmlformats.org/officeDocument/2006/relationships" ax:classid="{5512D116-5CC6-11CF-8D67-00AA00BDCE1D}" ax:persistence="persistStream" r:id="rId1"/>
</file>

<file path=ppt/activeX/activeX13.xml><?xml version="1.0" encoding="utf-8"?>
<ax:ocx xmlns:ax="http://schemas.microsoft.com/office/2006/activeX" xmlns:r="http://schemas.openxmlformats.org/officeDocument/2006/relationships" ax:classid="{5512D116-5CC6-11CF-8D67-00AA00BDCE1D}" ax:persistence="persistStream" r:id="rId1"/>
</file>

<file path=ppt/activeX/activeX14.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activeX/activeX7.xml><?xml version="1.0" encoding="utf-8"?>
<ax:ocx xmlns:ax="http://schemas.microsoft.com/office/2006/activeX" xmlns:r="http://schemas.openxmlformats.org/officeDocument/2006/relationships" ax:classid="{5512D116-5CC6-11CF-8D67-00AA00BDCE1D}" ax:persistence="persistStream" r:id="rId1"/>
</file>

<file path=ppt/activeX/activeX8.xml><?xml version="1.0" encoding="utf-8"?>
<ax:ocx xmlns:ax="http://schemas.microsoft.com/office/2006/activeX" xmlns:r="http://schemas.openxmlformats.org/officeDocument/2006/relationships" ax:classid="{5512D116-5CC6-11CF-8D67-00AA00BDCE1D}" ax:persistence="persistStream" r:id="rId1"/>
</file>

<file path=ppt/activeX/activeX9.xml><?xml version="1.0" encoding="utf-8"?>
<ax:ocx xmlns:ax="http://schemas.microsoft.com/office/2006/activeX" xmlns:r="http://schemas.openxmlformats.org/officeDocument/2006/relationships" ax:classid="{5512D116-5CC6-11CF-8D67-00AA00BDCE1D}" ax:persistence="persistStream"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Total Products</c:v>
                </c:pt>
              </c:strCache>
            </c:strRef>
          </c:tx>
          <c:dLbls>
            <c:showLegendKey val="0"/>
            <c:showVal val="1"/>
            <c:showCatName val="1"/>
            <c:showSerName val="0"/>
            <c:showPercent val="1"/>
            <c:showBubbleSize val="0"/>
            <c:showLeaderLines val="1"/>
          </c:dLbls>
          <c:cat>
            <c:strRef>
              <c:f>Sheet1!$A$2:$A$6</c:f>
              <c:strCache>
                <c:ptCount val="5"/>
                <c:pt idx="0">
                  <c:v>Self Affirmations</c:v>
                </c:pt>
                <c:pt idx="1">
                  <c:v>Certification Method</c:v>
                </c:pt>
                <c:pt idx="2">
                  <c:v>Evaluation Method</c:v>
                </c:pt>
                <c:pt idx="3">
                  <c:v>Engineer/Architect</c:v>
                </c:pt>
                <c:pt idx="4">
                  <c:v>Test Report</c:v>
                </c:pt>
              </c:strCache>
            </c:strRef>
          </c:cat>
          <c:val>
            <c:numRef>
              <c:f>Sheet1!$B$2:$B$6</c:f>
              <c:numCache>
                <c:formatCode>General</c:formatCode>
                <c:ptCount val="5"/>
                <c:pt idx="0">
                  <c:v>427</c:v>
                </c:pt>
                <c:pt idx="1">
                  <c:v>1215</c:v>
                </c:pt>
                <c:pt idx="2">
                  <c:v>148</c:v>
                </c:pt>
                <c:pt idx="3">
                  <c:v>1488</c:v>
                </c:pt>
                <c:pt idx="4">
                  <c:v>60</c:v>
                </c:pt>
              </c:numCache>
            </c:numRef>
          </c:val>
        </c:ser>
        <c:dLbls>
          <c:showLegendKey val="0"/>
          <c:showVal val="0"/>
          <c:showCatName val="1"/>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C475A-2FFE-493C-80D4-16104BC5BD6F}" type="doc">
      <dgm:prSet loTypeId="urn:microsoft.com/office/officeart/2008/layout/HalfCircleOrganizationChart" loCatId="hierarchy" qsTypeId="urn:microsoft.com/office/officeart/2005/8/quickstyle/simple1" qsCatId="simple" csTypeId="urn:microsoft.com/office/officeart/2005/8/colors/accent1_2" csCatId="accent1" phldr="0"/>
      <dgm:spPr/>
      <dgm:t>
        <a:bodyPr/>
        <a:lstStyle/>
        <a:p>
          <a:endParaRPr lang="en-US"/>
        </a:p>
      </dgm:t>
    </dgm:pt>
    <dgm:pt modelId="{F368C196-A45D-4399-97E7-5A1D848562D4}" type="pres">
      <dgm:prSet presAssocID="{426C475A-2FFE-493C-80D4-16104BC5BD6F}" presName="Name0" presStyleCnt="0">
        <dgm:presLayoutVars>
          <dgm:orgChart val="1"/>
          <dgm:chPref val="1"/>
          <dgm:dir/>
          <dgm:animOne val="branch"/>
          <dgm:animLvl val="lvl"/>
          <dgm:resizeHandles/>
        </dgm:presLayoutVars>
      </dgm:prSet>
      <dgm:spPr/>
      <dgm:t>
        <a:bodyPr/>
        <a:lstStyle/>
        <a:p>
          <a:endParaRPr lang="en-US"/>
        </a:p>
      </dgm:t>
    </dgm:pt>
  </dgm:ptLst>
  <dgm:cxnLst>
    <dgm:cxn modelId="{3553871A-0F91-43F9-B029-D3522F1B1933}" type="presOf" srcId="{426C475A-2FFE-493C-80D4-16104BC5BD6F}" destId="{F368C196-A45D-4399-97E7-5A1D848562D4}" srcOrd="0"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1541" tIns="45770" rIns="91541" bIns="45770" rtlCol="0"/>
          <a:lstStyle>
            <a:lvl1pPr algn="r">
              <a:defRPr sz="1200"/>
            </a:lvl1pPr>
          </a:lstStyle>
          <a:p>
            <a:fld id="{06FA2998-8808-400A-9E83-CA915052B528}" type="datetimeFigureOut">
              <a:rPr lang="en-US" smtClean="0"/>
              <a:pPr/>
              <a:t>10/3/2013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1541" tIns="45770" rIns="91541" bIns="4577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1541" tIns="45770" rIns="91541" bIns="45770" rtlCol="0" anchor="b"/>
          <a:lstStyle>
            <a:lvl1pPr algn="r">
              <a:defRPr sz="1200"/>
            </a:lvl1pPr>
          </a:lstStyle>
          <a:p>
            <a:fld id="{52C6B3EA-D53D-4467-89C3-D82F01B3E785}" type="slidenum">
              <a:rPr lang="en-US" smtClean="0"/>
              <a:pPr/>
              <a:t>‹#›</a:t>
            </a:fld>
            <a:endParaRPr lang="en-US"/>
          </a:p>
        </p:txBody>
      </p:sp>
    </p:spTree>
    <p:extLst>
      <p:ext uri="{BB962C8B-B14F-4D97-AF65-F5344CB8AC3E}">
        <p14:creationId xmlns:p14="http://schemas.microsoft.com/office/powerpoint/2010/main" val="1223021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1541" tIns="45770" rIns="91541" bIns="45770" rtlCol="0"/>
          <a:lstStyle>
            <a:lvl1pPr algn="r">
              <a:defRPr sz="1200"/>
            </a:lvl1pPr>
          </a:lstStyle>
          <a:p>
            <a:fld id="{BE8C59DD-EED0-46F7-9000-5C30324962FA}" type="datetimeFigureOut">
              <a:rPr lang="en-US" smtClean="0"/>
              <a:pPr/>
              <a:t>10/3/2013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1541" tIns="45770" rIns="91541" bIns="4577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1541" tIns="45770" rIns="91541" bIns="457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1541" tIns="45770" rIns="91541" bIns="4577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1541" tIns="45770" rIns="91541" bIns="45770" rtlCol="0" anchor="b"/>
          <a:lstStyle>
            <a:lvl1pPr algn="r">
              <a:defRPr sz="1200"/>
            </a:lvl1pPr>
          </a:lstStyle>
          <a:p>
            <a:fld id="{EE6B4F44-F26A-4C63-AB9C-41D03EA9F392}" type="slidenum">
              <a:rPr lang="en-US" smtClean="0"/>
              <a:pPr/>
              <a:t>‹#›</a:t>
            </a:fld>
            <a:endParaRPr lang="en-US"/>
          </a:p>
        </p:txBody>
      </p:sp>
    </p:spTree>
    <p:extLst>
      <p:ext uri="{BB962C8B-B14F-4D97-AF65-F5344CB8AC3E}">
        <p14:creationId xmlns:p14="http://schemas.microsoft.com/office/powerpoint/2010/main" val="41638386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B4F44-F26A-4C63-AB9C-41D03EA9F39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FAF226-AC45-478E-9DD9-F40EF1DA9735}" type="datetime1">
              <a:rPr lang="en-US" smtClean="0"/>
              <a:pPr/>
              <a:t>10/3/2013</a:t>
            </a:fld>
            <a:endParaRPr lang="en-US"/>
          </a:p>
        </p:txBody>
      </p:sp>
      <p:sp>
        <p:nvSpPr>
          <p:cNvPr id="5" name="Footer Placeholder 4"/>
          <p:cNvSpPr>
            <a:spLocks noGrp="1"/>
          </p:cNvSpPr>
          <p:nvPr>
            <p:ph type="ftr" sz="quarter" idx="11"/>
          </p:nvPr>
        </p:nvSpPr>
        <p:spPr/>
        <p:txBody>
          <a:bodyPr/>
          <a:lstStyle/>
          <a:p>
            <a:r>
              <a:rPr lang="en-US" smtClean="0"/>
              <a:t>Slide #</a:t>
            </a:r>
            <a:endParaRPr lang="en-US"/>
          </a:p>
        </p:txBody>
      </p:sp>
      <p:sp>
        <p:nvSpPr>
          <p:cNvPr id="6" name="Slide Number Placeholder 5"/>
          <p:cNvSpPr>
            <a:spLocks noGrp="1"/>
          </p:cNvSpPr>
          <p:nvPr>
            <p:ph type="sldNum" sz="quarter" idx="12"/>
          </p:nvPr>
        </p:nvSpPr>
        <p:spPr/>
        <p:txBody>
          <a:bodyPr/>
          <a:lstStyle/>
          <a:p>
            <a:fld id="{489E38EF-B8BE-4409-914D-568E1E0C393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horz"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A77FE-199A-4042-A334-FB0B599C474B}" type="datetime1">
              <a:rPr lang="en-US" smtClean="0"/>
              <a:pPr/>
              <a:t>10/3/2013</a:t>
            </a:fld>
            <a:endParaRPr lang="en-US"/>
          </a:p>
        </p:txBody>
      </p:sp>
      <p:sp>
        <p:nvSpPr>
          <p:cNvPr id="5" name="Footer Placeholder 4"/>
          <p:cNvSpPr>
            <a:spLocks noGrp="1"/>
          </p:cNvSpPr>
          <p:nvPr>
            <p:ph type="ftr" sz="quarter" idx="11"/>
          </p:nvPr>
        </p:nvSpPr>
        <p:spPr/>
        <p:txBody>
          <a:bodyPr/>
          <a:lstStyle/>
          <a:p>
            <a:r>
              <a:rPr lang="en-US" smtClean="0"/>
              <a:t>Slide #</a:t>
            </a:r>
            <a:endParaRPr lang="en-US"/>
          </a:p>
        </p:txBody>
      </p:sp>
      <p:sp>
        <p:nvSpPr>
          <p:cNvPr id="6" name="Slide Number Placeholder 5"/>
          <p:cNvSpPr>
            <a:spLocks noGrp="1"/>
          </p:cNvSpPr>
          <p:nvPr>
            <p:ph type="sldNum" sz="quarter" idx="12"/>
          </p:nvPr>
        </p:nvSpPr>
        <p:spPr/>
        <p:txBody>
          <a:bodyPr/>
          <a:lstStyle/>
          <a:p>
            <a:fld id="{489E38EF-B8BE-4409-914D-568E1E0C393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1F7F88D-CC29-4B9B-8A3B-C830C85ECA70}" type="datetime1">
              <a:rPr lang="en-US" smtClean="0"/>
              <a:pPr/>
              <a:t>10/3/2013</a:t>
            </a:fld>
            <a:endParaRPr lang="en-US"/>
          </a:p>
        </p:txBody>
      </p:sp>
      <p:sp>
        <p:nvSpPr>
          <p:cNvPr id="5" name="Footer Placeholder 4"/>
          <p:cNvSpPr>
            <a:spLocks noGrp="1"/>
          </p:cNvSpPr>
          <p:nvPr>
            <p:ph type="ftr" sz="quarter" idx="11"/>
          </p:nvPr>
        </p:nvSpPr>
        <p:spPr/>
        <p:txBody>
          <a:bodyPr/>
          <a:lstStyle/>
          <a:p>
            <a:r>
              <a:rPr lang="en-US" smtClean="0"/>
              <a:t>Slide #</a:t>
            </a: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horz" anchor="ctr"/>
          <a:lstStyle>
            <a:lvl1pPr algn="l">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horz"/>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81600" y="6408214"/>
            <a:ext cx="3786690" cy="365125"/>
          </a:xfrm>
        </p:spPr>
        <p:txBody>
          <a:bodyPr/>
          <a:lstStyle/>
          <a:p>
            <a:fld id="{604B0EE5-B0B7-401D-A123-AC1B5B934C7E}" type="datetime1">
              <a:rPr lang="en-US" smtClean="0"/>
              <a:pPr/>
              <a:t>10/3/2013</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8" name="Slide Number Placeholder 5"/>
          <p:cNvSpPr txBox="1">
            <a:spLocks/>
          </p:cNvSpPr>
          <p:nvPr userDrawn="1"/>
        </p:nvSpPr>
        <p:spPr>
          <a:xfrm>
            <a:off x="7467600" y="6248400"/>
            <a:ext cx="733864" cy="274320"/>
          </a:xfrm>
          <a:prstGeom prst="rect">
            <a:avLst/>
          </a:prstGeom>
        </p:spPr>
        <p:txBody>
          <a:bodyPr vert="horz" bIns="0" rtlCol="0" anchor="b"/>
          <a:lstStyle>
            <a:lvl1pPr>
              <a:defRPr sz="1400"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38EF-B8BE-4409-914D-568E1E0C3933}" type="slidenum">
              <a:rPr kumimoji="0" lang="en-US" sz="1400" b="1" i="0" u="none" strike="noStrike" kern="1200" cap="none" spc="0" normalizeH="0" baseline="0" noProof="0" smtClean="0">
                <a:ln>
                  <a:noFill/>
                </a:ln>
                <a:solidFill>
                  <a:sysClr val="windowText" lastClr="000000"/>
                </a:solidFill>
                <a:effectLst>
                  <a:outerShdw blurRad="38100" dist="38100" dir="2700000" algn="tl">
                    <a:srgbClr val="000000">
                      <a:alpha val="43137"/>
                    </a:srgbClr>
                  </a:outerShdw>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CEF10-B1B3-4E6D-8A9D-BE6C9A1D66C3}" type="datetime1">
              <a:rPr lang="en-US" smtClean="0"/>
              <a:pPr/>
              <a:t>10/3/2013</a:t>
            </a:fld>
            <a:endParaRPr lang="en-US"/>
          </a:p>
        </p:txBody>
      </p:sp>
      <p:sp>
        <p:nvSpPr>
          <p:cNvPr id="5" name="Footer Placeholder 4"/>
          <p:cNvSpPr>
            <a:spLocks noGrp="1"/>
          </p:cNvSpPr>
          <p:nvPr>
            <p:ph type="ftr" sz="quarter" idx="11"/>
          </p:nvPr>
        </p:nvSpPr>
        <p:spPr/>
        <p:txBody>
          <a:bodyPr/>
          <a:lstStyle/>
          <a:p>
            <a:r>
              <a:rPr lang="en-US" smtClean="0"/>
              <a:t>Slide #</a:t>
            </a:r>
            <a:endParaRPr lang="en-US"/>
          </a:p>
        </p:txBody>
      </p:sp>
      <p:sp>
        <p:nvSpPr>
          <p:cNvPr id="6" name="Slide Number Placeholder 5"/>
          <p:cNvSpPr>
            <a:spLocks noGrp="1"/>
          </p:cNvSpPr>
          <p:nvPr>
            <p:ph type="sldNum" sz="quarter" idx="12"/>
          </p:nvPr>
        </p:nvSpPr>
        <p:spPr/>
        <p:txBody>
          <a:bodyPr/>
          <a:lstStyle/>
          <a:p>
            <a:fld id="{489E38EF-B8BE-4409-914D-568E1E0C3933}" type="slidenum">
              <a:rPr lang="en-US" smtClean="0"/>
              <a:pPr/>
              <a:t>‹#›</a:t>
            </a:fld>
            <a:endParaRPr lang="en-US"/>
          </a:p>
        </p:txBody>
      </p:sp>
      <p:sp>
        <p:nvSpPr>
          <p:cNvPr id="15" name="Rectangle 14"/>
          <p:cNvSpPr/>
          <p:nvPr userDrawn="1"/>
        </p:nvSpPr>
        <p:spPr>
          <a:xfrm>
            <a:off x="152400" y="6248400"/>
            <a:ext cx="838200" cy="533400"/>
          </a:xfrm>
          <a:prstGeom prst="rect">
            <a:avLst/>
          </a:prstGeom>
          <a:no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8109E-FD10-415F-95E9-5BFC8C2C2482}" type="datetime1">
              <a:rPr lang="en-US" smtClean="0"/>
              <a:pPr/>
              <a:t>10/3/2013</a:t>
            </a:fld>
            <a:endParaRPr lang="en-US"/>
          </a:p>
        </p:txBody>
      </p:sp>
      <p:sp>
        <p:nvSpPr>
          <p:cNvPr id="6" name="Footer Placeholder 5"/>
          <p:cNvSpPr>
            <a:spLocks noGrp="1"/>
          </p:cNvSpPr>
          <p:nvPr>
            <p:ph type="ftr" sz="quarter" idx="11"/>
          </p:nvPr>
        </p:nvSpPr>
        <p:spPr/>
        <p:txBody>
          <a:bodyPr/>
          <a:lstStyle/>
          <a:p>
            <a:r>
              <a:rPr lang="en-US" smtClean="0"/>
              <a:t>Slide #</a:t>
            </a:r>
            <a:endParaRPr lang="en-US"/>
          </a:p>
        </p:txBody>
      </p:sp>
      <p:sp>
        <p:nvSpPr>
          <p:cNvPr id="7" name="Slide Number Placeholder 6"/>
          <p:cNvSpPr>
            <a:spLocks noGrp="1"/>
          </p:cNvSpPr>
          <p:nvPr>
            <p:ph type="sldNum" sz="quarter" idx="12"/>
          </p:nvPr>
        </p:nvSpPr>
        <p:spPr/>
        <p:txBody>
          <a:bodyPr/>
          <a:lstStyle/>
          <a:p>
            <a:fld id="{489E38EF-B8BE-4409-914D-568E1E0C3933}"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9A4336-5B20-4612-8E15-46FD68A9A0DA}" type="datetime1">
              <a:rPr lang="en-US" smtClean="0"/>
              <a:pPr/>
              <a:t>10/3/2013</a:t>
            </a:fld>
            <a:endParaRPr lang="en-US"/>
          </a:p>
        </p:txBody>
      </p:sp>
      <p:sp>
        <p:nvSpPr>
          <p:cNvPr id="8" name="Footer Placeholder 7"/>
          <p:cNvSpPr>
            <a:spLocks noGrp="1"/>
          </p:cNvSpPr>
          <p:nvPr>
            <p:ph type="ftr" sz="quarter" idx="11"/>
          </p:nvPr>
        </p:nvSpPr>
        <p:spPr/>
        <p:txBody>
          <a:bodyPr/>
          <a:lstStyle/>
          <a:p>
            <a:r>
              <a:rPr lang="en-US" smtClean="0"/>
              <a:t>Slide #</a:t>
            </a:r>
            <a:endParaRPr lang="en-US"/>
          </a:p>
        </p:txBody>
      </p:sp>
      <p:sp>
        <p:nvSpPr>
          <p:cNvPr id="9" name="Slide Number Placeholder 8"/>
          <p:cNvSpPr>
            <a:spLocks noGrp="1"/>
          </p:cNvSpPr>
          <p:nvPr>
            <p:ph type="sldNum" sz="quarter" idx="12"/>
          </p:nvPr>
        </p:nvSpPr>
        <p:spPr/>
        <p:txBody>
          <a:bodyPr/>
          <a:lstStyle/>
          <a:p>
            <a:fld id="{489E38EF-B8BE-4409-914D-568E1E0C3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1AA9CE-EBA6-4B39-AAF6-FB57B71637DD}" type="datetime1">
              <a:rPr lang="en-US" smtClean="0"/>
              <a:pPr/>
              <a:t>10/3/2013</a:t>
            </a:fld>
            <a:endParaRPr lang="en-US"/>
          </a:p>
        </p:txBody>
      </p:sp>
      <p:sp>
        <p:nvSpPr>
          <p:cNvPr id="4" name="Footer Placeholder 3"/>
          <p:cNvSpPr>
            <a:spLocks noGrp="1"/>
          </p:cNvSpPr>
          <p:nvPr>
            <p:ph type="ftr" sz="quarter" idx="11"/>
          </p:nvPr>
        </p:nvSpPr>
        <p:spPr/>
        <p:txBody>
          <a:bodyPr/>
          <a:lstStyle/>
          <a:p>
            <a:r>
              <a:rPr lang="en-US" smtClean="0"/>
              <a:t>Slide #</a:t>
            </a:r>
            <a:endParaRPr lang="en-US"/>
          </a:p>
        </p:txBody>
      </p:sp>
      <p:sp>
        <p:nvSpPr>
          <p:cNvPr id="5" name="Slide Number Placeholder 4"/>
          <p:cNvSpPr>
            <a:spLocks noGrp="1"/>
          </p:cNvSpPr>
          <p:nvPr>
            <p:ph type="sldNum" sz="quarter" idx="12"/>
          </p:nvPr>
        </p:nvSpPr>
        <p:spPr/>
        <p:txBody>
          <a:bodyPr/>
          <a:lstStyle/>
          <a:p>
            <a:fld id="{489E38EF-B8BE-4409-914D-568E1E0C3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Slide Number Placeholder 5"/>
          <p:cNvSpPr>
            <a:spLocks noGrp="1"/>
          </p:cNvSpPr>
          <p:nvPr>
            <p:ph type="sldNum" sz="quarter" idx="12"/>
          </p:nvPr>
        </p:nvSpPr>
        <p:spPr>
          <a:xfrm>
            <a:off x="8363174" y="6553200"/>
            <a:ext cx="1161826" cy="365125"/>
          </a:xfrm>
        </p:spPr>
        <p:txBody>
          <a:bodyPr/>
          <a:lstStyle>
            <a:lvl1pPr>
              <a:defRPr sz="1050" b="1"/>
            </a:lvl1pPr>
          </a:lstStyle>
          <a:p>
            <a:fld id="{489E38EF-B8BE-4409-914D-568E1E0C393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23405-2167-4596-8E8C-B362DC826F61}" type="datetime1">
              <a:rPr lang="en-US" smtClean="0"/>
              <a:pPr/>
              <a:t>10/3/2013</a:t>
            </a:fld>
            <a:endParaRPr lang="en-US"/>
          </a:p>
        </p:txBody>
      </p:sp>
      <p:sp>
        <p:nvSpPr>
          <p:cNvPr id="6" name="Footer Placeholder 5"/>
          <p:cNvSpPr>
            <a:spLocks noGrp="1"/>
          </p:cNvSpPr>
          <p:nvPr>
            <p:ph type="ftr" sz="quarter" idx="11"/>
          </p:nvPr>
        </p:nvSpPr>
        <p:spPr/>
        <p:txBody>
          <a:bodyPr/>
          <a:lstStyle/>
          <a:p>
            <a:r>
              <a:rPr lang="en-US" smtClean="0"/>
              <a:t>Slide #</a:t>
            </a:r>
            <a:endParaRPr lang="en-US"/>
          </a:p>
        </p:txBody>
      </p:sp>
      <p:sp>
        <p:nvSpPr>
          <p:cNvPr id="7" name="Slide Number Placeholder 6"/>
          <p:cNvSpPr>
            <a:spLocks noGrp="1"/>
          </p:cNvSpPr>
          <p:nvPr>
            <p:ph type="sldNum" sz="quarter" idx="12"/>
          </p:nvPr>
        </p:nvSpPr>
        <p:spPr/>
        <p:txBody>
          <a:bodyPr/>
          <a:lstStyle/>
          <a:p>
            <a:fld id="{489E38EF-B8BE-4409-914D-568E1E0C3933}"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tx2"/>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481AB80-1F19-464B-962F-A1B7187814FE}" type="datetime1">
              <a:rPr lang="en-US" smtClean="0"/>
              <a:pPr/>
              <a:t>10/3/2013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Slide #</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9E38EF-B8BE-4409-914D-568E1E0C3933}"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image" Target="../media/image12.emf"/><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package" Target="../embeddings/Microsoft_Word_Document1.docx"/><Relationship Id="rId2" Type="http://schemas.openxmlformats.org/officeDocument/2006/relationships/control" Target="../activeX/activeX1.xml"/><Relationship Id="rId16"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control" Target="../activeX/activeX14.xml"/><Relationship Id="rId10" Type="http://schemas.openxmlformats.org/officeDocument/2006/relationships/control" Target="../activeX/activeX9.xml"/><Relationship Id="rId19" Type="http://schemas.openxmlformats.org/officeDocument/2006/relationships/image" Target="../media/image13.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em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2" name="Picture 6" descr="http://www.flheritage.com/images/facts/seals/curr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71" y="6012800"/>
            <a:ext cx="843022" cy="843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981200"/>
            <a:ext cx="9144000" cy="8001000"/>
          </a:xfrm>
          <a:prstGeom prst="rect">
            <a:avLst/>
          </a:prstGeom>
          <a:noFill/>
          <a:effectLst/>
          <a:scene3d>
            <a:camera prst="orthographicFront"/>
            <a:lightRig rig="threePt" dir="t"/>
          </a:scene3d>
          <a:sp3d prstMaterial="matte"/>
        </p:spPr>
        <p:txBody>
          <a:bodyPr>
            <a:prstTxWarp prst="textCurveDown">
              <a:avLst>
                <a:gd name="adj" fmla="val 50485"/>
              </a:avLst>
            </a:prstTxWarp>
            <a:spAutoFit/>
            <a:sp3d/>
          </a:bodyPr>
          <a:lstStyle/>
          <a:p>
            <a:pPr algn="ctr" fontAlgn="auto">
              <a:spcBef>
                <a:spcPts val="0"/>
              </a:spcBef>
              <a:spcAft>
                <a:spcPts val="0"/>
              </a:spcAft>
              <a:defRPr/>
            </a:pPr>
            <a:r>
              <a:rPr lang="en-US" sz="5000" dirty="0" smtClean="0">
                <a:solidFill>
                  <a:schemeClr val="accent2">
                    <a:lumMod val="50000"/>
                  </a:schemeClr>
                </a:solidFill>
                <a:effectLst>
                  <a:outerShdw blurRad="38100" dist="38100" dir="2700000" algn="tl">
                    <a:srgbClr val="000000">
                      <a:alpha val="43137"/>
                    </a:srgbClr>
                  </a:outerShdw>
                </a:effectLst>
              </a:rPr>
              <a:t>••••••••••••••••••••••••••••••••••••••••••••••••••••••••••••••••••••••••••••••••••••••••••••••••••••••••••••••••••••••••••••••••••••••••••••••••••••••••••••••••••••••••••••••••••••••••••••••••••••••••••••••••••</a:t>
            </a:r>
            <a:endParaRPr lang="en-US" sz="5000" dirty="0">
              <a:solidFill>
                <a:schemeClr val="accent2">
                  <a:lumMod val="50000"/>
                </a:schemeClr>
              </a:solidFill>
              <a:effectLst>
                <a:outerShdw blurRad="38100" dist="38100" dir="2700000" algn="tl">
                  <a:srgbClr val="000000">
                    <a:alpha val="43137"/>
                  </a:srgbClr>
                </a:outerShdw>
              </a:effectLst>
            </a:endParaRPr>
          </a:p>
        </p:txBody>
      </p:sp>
      <p:sp>
        <p:nvSpPr>
          <p:cNvPr id="3" name="Rectangle 2"/>
          <p:cNvSpPr/>
          <p:nvPr/>
        </p:nvSpPr>
        <p:spPr>
          <a:xfrm>
            <a:off x="457200" y="762000"/>
            <a:ext cx="6172200" cy="2971799"/>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p>
        </p:txBody>
      </p:sp>
      <p:sp>
        <p:nvSpPr>
          <p:cNvPr id="2" name="Title 1"/>
          <p:cNvSpPr>
            <a:spLocks noGrp="1"/>
          </p:cNvSpPr>
          <p:nvPr>
            <p:ph type="title"/>
          </p:nvPr>
        </p:nvSpPr>
        <p:spPr>
          <a:xfrm>
            <a:off x="609600" y="1566672"/>
            <a:ext cx="8229600" cy="1252728"/>
          </a:xfrm>
        </p:spPr>
        <p:txBody>
          <a:bodyPr>
            <a:noAutofit/>
          </a:bodyPr>
          <a:lstStyle/>
          <a:p>
            <a:pPr algn="l" fontAlgn="auto">
              <a:spcAft>
                <a:spcPts val="0"/>
              </a:spcAft>
              <a:defRPr/>
            </a:pPr>
            <a:r>
              <a:rPr lang="en-US" sz="6000" b="1" dirty="0" smtClean="0">
                <a:effectLst>
                  <a:outerShdw blurRad="38100" dist="38100" dir="2700000" algn="tl">
                    <a:srgbClr val="000000">
                      <a:alpha val="43137"/>
                    </a:srgbClr>
                  </a:outerShdw>
                </a:effectLst>
              </a:rPr>
              <a:t>State Product</a:t>
            </a:r>
            <a:r>
              <a:rPr lang="en-US" sz="4800" b="1" dirty="0">
                <a:effectLst>
                  <a:outerShdw blurRad="38100" dist="38100" dir="2700000" algn="tl">
                    <a:srgbClr val="000000">
                      <a:alpha val="43137"/>
                    </a:srgbClr>
                  </a:outerShdw>
                </a:effectLst>
              </a:rPr>
              <a:t> </a:t>
            </a:r>
            <a:r>
              <a:rPr lang="en-US" sz="4800" b="1" dirty="0" smtClean="0">
                <a:effectLst>
                  <a:outerShdw blurRad="38100" dist="38100" dir="2700000" algn="tl">
                    <a:srgbClr val="000000">
                      <a:alpha val="43137"/>
                    </a:srgbClr>
                  </a:outerShdw>
                </a:effectLst>
              </a:rPr>
              <a:t/>
            </a:r>
            <a:br>
              <a:rPr lang="en-US" sz="48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Approval –</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The Next Step</a:t>
            </a:r>
            <a:endParaRPr lang="en-US" sz="6000" b="1" dirty="0">
              <a:effectLst>
                <a:outerShdw blurRad="38100" dist="38100" dir="2700000" algn="tl">
                  <a:srgbClr val="000000">
                    <a:alpha val="43137"/>
                  </a:srgbClr>
                </a:outerShdw>
              </a:effectLst>
            </a:endParaRPr>
          </a:p>
        </p:txBody>
      </p:sp>
      <p:pic>
        <p:nvPicPr>
          <p:cNvPr id="13322" name="Picture 10" descr="http://www.floridanewhomeexperts.com/wp-content/uploads/2010/03/Florida-New-Construction.jpg"/>
          <p:cNvPicPr>
            <a:picLocks noChangeAspect="1" noChangeArrowheads="1"/>
          </p:cNvPicPr>
          <p:nvPr/>
        </p:nvPicPr>
        <p:blipFill>
          <a:blip r:embed="rId3" cstate="print"/>
          <a:srcRect/>
          <a:stretch>
            <a:fillRect/>
          </a:stretch>
        </p:blipFill>
        <p:spPr bwMode="auto">
          <a:xfrm>
            <a:off x="6553200" y="457200"/>
            <a:ext cx="2187596" cy="220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271" name="TextBox 10"/>
          <p:cNvSpPr txBox="1">
            <a:spLocks noChangeArrowheads="1"/>
          </p:cNvSpPr>
          <p:nvPr/>
        </p:nvSpPr>
        <p:spPr bwMode="auto">
          <a:xfrm>
            <a:off x="1127278" y="4192250"/>
            <a:ext cx="7010400" cy="1446550"/>
          </a:xfrm>
          <a:prstGeom prst="rect">
            <a:avLst/>
          </a:prstGeom>
          <a:solidFill>
            <a:srgbClr val="002060">
              <a:alpha val="78824"/>
            </a:srgbClr>
          </a:solidFill>
          <a:ln w="9525">
            <a:noFill/>
            <a:miter lim="800000"/>
            <a:headEnd/>
            <a:tailEnd/>
          </a:ln>
        </p:spPr>
        <p:txBody>
          <a:bodyPr wrap="square">
            <a:spAutoFit/>
          </a:bodyPr>
          <a:lstStyle/>
          <a:p>
            <a:pPr algn="ctr"/>
            <a:r>
              <a:rPr lang="en-US" sz="28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Building Codes and Standards</a:t>
            </a:r>
          </a:p>
          <a:p>
            <a:pPr algn="ctr"/>
            <a:r>
              <a:rPr lang="en-US" sz="20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Mo </a:t>
            </a:r>
            <a:r>
              <a:rPr lang="en-US" sz="2000" b="1" dirty="0" err="1">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Madani</a:t>
            </a:r>
            <a:r>
              <a:rPr lang="en-US" sz="2000" b="1" dirty="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 CBO, Technical Unit Manager</a:t>
            </a:r>
          </a:p>
          <a:p>
            <a:pPr algn="ctr"/>
            <a:r>
              <a:rPr lang="en-US" sz="20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Robert </a:t>
            </a:r>
            <a:r>
              <a:rPr lang="en-US" sz="2000" b="1" dirty="0" err="1"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Benbow</a:t>
            </a:r>
            <a:r>
              <a:rPr lang="en-US" sz="20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 </a:t>
            </a:r>
            <a:r>
              <a:rPr lang="en-US" sz="2000" b="1" dirty="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Product </a:t>
            </a:r>
            <a:r>
              <a:rPr lang="en-US" sz="20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Approval</a:t>
            </a:r>
            <a:endParaRPr lang="en-US" sz="2000" b="1" dirty="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endParaRPr>
          </a:p>
          <a:p>
            <a:pPr algn="ctr"/>
            <a:r>
              <a:rPr lang="en-US" sz="2000" b="1" dirty="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Joe Bigelow, </a:t>
            </a:r>
            <a:r>
              <a:rPr lang="en-US" sz="2000" b="1" dirty="0" smtClean="0">
                <a:solidFill>
                  <a:schemeClr val="bg1"/>
                </a:solidFill>
                <a:effectLst>
                  <a:outerShdw blurRad="38100" dist="38100" dir="2700000" algn="tl">
                    <a:srgbClr val="000000">
                      <a:alpha val="43137"/>
                    </a:srgbClr>
                  </a:outerShdw>
                </a:effectLst>
                <a:latin typeface="+mj-lt"/>
                <a:ea typeface="Kozuka Gothic Pro M" pitchFamily="34" charset="-128"/>
                <a:cs typeface="Arial" pitchFamily="34" charset="0"/>
              </a:rPr>
              <a:t>Training Design</a:t>
            </a:r>
          </a:p>
        </p:txBody>
      </p:sp>
      <p:pic>
        <p:nvPicPr>
          <p:cNvPr id="126978" name="Picture 2" descr="http://www.dbpr.state.fl.us/images/DBPR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12800"/>
            <a:ext cx="1129760" cy="836023"/>
          </a:xfrm>
          <a:prstGeom prst="rect">
            <a:avLst/>
          </a:prstGeom>
          <a:noFill/>
          <a:extLst>
            <a:ext uri="{909E8E84-426E-40DD-AFC4-6F175D3DCCD1}">
              <a14:hiddenFill xmlns:a14="http://schemas.microsoft.com/office/drawing/2010/main">
                <a:solidFill>
                  <a:srgbClr val="FFFFFF"/>
                </a:solidFill>
              </a14:hiddenFill>
            </a:ext>
          </a:extLst>
        </p:spPr>
      </p:pic>
      <p:pic>
        <p:nvPicPr>
          <p:cNvPr id="126980" name="Picture 4" descr="http://www.floridabuilding.org/fbc/commission/FBC_0813/Commission/logo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3121" y="6040363"/>
            <a:ext cx="2254557" cy="79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fontAlgn="base" hangingPunct="0"/>
            <a:r>
              <a:rPr lang="en-US" dirty="0"/>
              <a:t>(d) Product Application that rely upon a product certification mark or listing from an approved certification agency </a:t>
            </a:r>
            <a:r>
              <a:rPr lang="en-US" u="heavy" dirty="0">
                <a:uFill>
                  <a:solidFill>
                    <a:srgbClr val="FF0000"/>
                  </a:solidFill>
                </a:uFill>
              </a:rPr>
              <a:t>or an evaluation report from an approved evaluation entity </a:t>
            </a:r>
            <a:r>
              <a:rPr lang="en-US" dirty="0"/>
              <a:t>shall be approved for use statewide in accordance with its approval and limitations of use to demonstrate compliance with the Code as follows:</a:t>
            </a:r>
          </a:p>
          <a:p>
            <a:pPr fontAlgn="base" hangingPunct="0"/>
            <a:r>
              <a:rPr lang="en-US" dirty="0"/>
              <a:t>1. An application of a product submitted for state acceptance pursuant to paragraph 61G20-3.005(1)(a), </a:t>
            </a:r>
            <a:r>
              <a:rPr lang="en-US" u="heavy" dirty="0">
                <a:uFill>
                  <a:solidFill>
                    <a:srgbClr val="FF0000"/>
                  </a:solidFill>
                </a:uFill>
              </a:rPr>
              <a:t>or paragraph 61G20-3.005(1)(c), </a:t>
            </a:r>
            <a:r>
              <a:rPr lang="en-US" dirty="0"/>
              <a:t> F.A.C., shall be approved </a:t>
            </a:r>
            <a:r>
              <a:rPr lang="en-US" b="1" dirty="0"/>
              <a:t>by the Department</a:t>
            </a:r>
            <a:r>
              <a:rPr lang="en-US" dirty="0"/>
              <a:t> after the Program System Administrator (the “Administrator”) verifies that the application and required documentation as per Rule 61G20-3.006, F.A.C., are complete</a:t>
            </a:r>
            <a:r>
              <a:rPr lang="en-US" dirty="0" smtClean="0"/>
              <a:t>.</a:t>
            </a:r>
          </a:p>
          <a:p>
            <a:pPr fontAlgn="base" hangingPunct="0"/>
            <a:r>
              <a:rPr lang="en-US" dirty="0"/>
              <a:t>2. The verification by the Administrator must be completed within 10 business days after receipt of the application</a:t>
            </a:r>
            <a:r>
              <a:rPr lang="en-US" dirty="0" smtClean="0"/>
              <a:t>.</a:t>
            </a:r>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Rule cont.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691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8800" b="1" dirty="0" smtClean="0">
                <a:effectLst>
                  <a:outerShdw blurRad="38100" dist="38100" dir="2700000" algn="tl">
                    <a:srgbClr val="000000">
                      <a:alpha val="43137"/>
                    </a:srgbClr>
                  </a:outerShdw>
                </a:effectLst>
              </a:rPr>
              <a:t>Application Review</a:t>
            </a:r>
            <a:endParaRPr lang="en-US" sz="88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808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2600"/>
            <a:ext cx="9144000" cy="2895600"/>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 Placeholder 2"/>
          <p:cNvSpPr>
            <a:spLocks noGrp="1"/>
          </p:cNvSpPr>
          <p:nvPr>
            <p:ph idx="1"/>
          </p:nvPr>
        </p:nvSpPr>
        <p:spPr>
          <a:xfrm>
            <a:off x="-152400" y="152400"/>
            <a:ext cx="9220200" cy="3450696"/>
          </a:xfrm>
          <a:gradFill>
            <a:gsLst>
              <a:gs pos="0">
                <a:schemeClr val="accent1">
                  <a:tint val="66000"/>
                  <a:satMod val="160000"/>
                  <a:alpha val="36000"/>
                </a:schemeClr>
              </a:gs>
              <a:gs pos="50000">
                <a:schemeClr val="accent1">
                  <a:tint val="44500"/>
                  <a:satMod val="160000"/>
                  <a:alpha val="19000"/>
                </a:schemeClr>
              </a:gs>
              <a:gs pos="100000">
                <a:schemeClr val="accent1">
                  <a:tint val="23500"/>
                  <a:satMod val="160000"/>
                  <a:alpha val="0"/>
                </a:schemeClr>
              </a:gs>
            </a:gsLst>
            <a:lin ang="5400000" scaled="0"/>
          </a:gradFill>
        </p:spPr>
        <p:txBody>
          <a:bodyPr>
            <a:noAutofit/>
          </a:bodyPr>
          <a:lstStyle/>
          <a:p>
            <a:pPr marL="0" indent="0">
              <a:lnSpc>
                <a:spcPct val="90000"/>
              </a:lnSpc>
              <a:buNone/>
              <a:defRPr/>
            </a:pPr>
            <a:endParaRPr lang="en-US" sz="3600" b="1" dirty="0" smtClean="0"/>
          </a:p>
          <a:p>
            <a:pPr marL="971550" lvl="1" indent="-514350">
              <a:lnSpc>
                <a:spcPct val="90000"/>
              </a:lnSpc>
              <a:buClr>
                <a:schemeClr val="tx1"/>
              </a:buClr>
              <a:buSzPct val="95000"/>
              <a:buFont typeface="+mj-lt"/>
              <a:buAutoNum type="arabicPeriod"/>
              <a:defRPr/>
            </a:pPr>
            <a:r>
              <a:rPr lang="en-US" sz="3200" b="1" dirty="0" smtClean="0">
                <a:solidFill>
                  <a:schemeClr val="tx1"/>
                </a:solidFill>
                <a:ea typeface="Kozuka Gothic Pro M" pitchFamily="34" charset="-128"/>
              </a:rPr>
              <a:t>Certification</a:t>
            </a:r>
            <a:r>
              <a:rPr lang="en-US" sz="3200" b="1" dirty="0" smtClean="0">
                <a:ea typeface="Kozuka Gothic Pro M" pitchFamily="34" charset="-128"/>
              </a:rPr>
              <a:t> </a:t>
            </a:r>
            <a:r>
              <a:rPr lang="en-US" sz="3200" b="1" dirty="0" smtClean="0">
                <a:solidFill>
                  <a:schemeClr val="tx1"/>
                </a:solidFill>
                <a:ea typeface="Kozuka Gothic Pro M" pitchFamily="34" charset="-128"/>
              </a:rPr>
              <a:t>Method </a:t>
            </a:r>
          </a:p>
          <a:p>
            <a:pPr marL="736600" lvl="2" indent="0">
              <a:lnSpc>
                <a:spcPct val="90000"/>
              </a:lnSpc>
              <a:buClr>
                <a:schemeClr val="tx1"/>
              </a:buClr>
              <a:buSzPct val="95000"/>
              <a:buNone/>
              <a:defRPr/>
            </a:pPr>
            <a:r>
              <a:rPr lang="en-US" sz="2600" b="1" dirty="0">
                <a:solidFill>
                  <a:schemeClr val="tx1"/>
                </a:solidFill>
                <a:ea typeface="Kozuka Gothic Pro M" pitchFamily="34" charset="-128"/>
              </a:rPr>
              <a:t>	</a:t>
            </a:r>
            <a:r>
              <a:rPr lang="en-US" sz="2600" b="1" dirty="0" smtClean="0">
                <a:solidFill>
                  <a:schemeClr val="tx1"/>
                </a:solidFill>
                <a:ea typeface="Kozuka Gothic Pro M" pitchFamily="34" charset="-128"/>
              </a:rPr>
              <a:t>	</a:t>
            </a:r>
            <a:r>
              <a:rPr lang="en-US" sz="2600" b="1" dirty="0" smtClean="0">
                <a:solidFill>
                  <a:schemeClr val="accent2">
                    <a:lumMod val="20000"/>
                    <a:lumOff val="80000"/>
                  </a:schemeClr>
                </a:solidFill>
                <a:ea typeface="Kozuka Gothic Pro M" pitchFamily="34" charset="-128"/>
              </a:rPr>
              <a:t>(Approving Authority-DBPR</a:t>
            </a:r>
            <a:r>
              <a:rPr lang="en-US" sz="2600" dirty="0" smtClean="0">
                <a:solidFill>
                  <a:schemeClr val="accent2">
                    <a:lumMod val="20000"/>
                    <a:lumOff val="80000"/>
                  </a:schemeClr>
                </a:solidFill>
                <a:ea typeface="Kozuka Gothic Pro M" pitchFamily="34" charset="-128"/>
              </a:rPr>
              <a:t>)</a:t>
            </a:r>
          </a:p>
          <a:p>
            <a:pPr marL="971550" lvl="1" indent="-514350">
              <a:lnSpc>
                <a:spcPct val="90000"/>
              </a:lnSpc>
              <a:buClr>
                <a:schemeClr val="tx1"/>
              </a:buClr>
              <a:buFont typeface="+mj-lt"/>
              <a:buAutoNum type="arabicPeriod"/>
              <a:defRPr/>
            </a:pPr>
            <a:r>
              <a:rPr lang="en-US" sz="3200" b="1" dirty="0">
                <a:solidFill>
                  <a:schemeClr val="tx1"/>
                </a:solidFill>
                <a:ea typeface="Kozuka Gothic Pro M" pitchFamily="34" charset="-128"/>
              </a:rPr>
              <a:t>Evaluation Report from an Evaluation Entity</a:t>
            </a:r>
          </a:p>
          <a:p>
            <a:pPr marL="457200" lvl="1" indent="0">
              <a:lnSpc>
                <a:spcPct val="90000"/>
              </a:lnSpc>
              <a:buClr>
                <a:schemeClr val="tx1"/>
              </a:buClr>
              <a:buNone/>
              <a:defRPr/>
            </a:pPr>
            <a:r>
              <a:rPr lang="en-US" sz="3200" dirty="0">
                <a:solidFill>
                  <a:srgbClr val="FF0000"/>
                </a:solidFill>
                <a:ea typeface="Kozuka Gothic Pro M" pitchFamily="34" charset="-128"/>
              </a:rPr>
              <a:t>	</a:t>
            </a:r>
            <a:r>
              <a:rPr lang="en-US" sz="2800" dirty="0" smtClean="0">
                <a:solidFill>
                  <a:schemeClr val="tx1"/>
                </a:solidFill>
                <a:ea typeface="Kozuka Gothic Pro M" pitchFamily="34" charset="-128"/>
              </a:rPr>
              <a:t>(</a:t>
            </a:r>
            <a:r>
              <a:rPr lang="en-US" sz="2800" b="1" dirty="0">
                <a:solidFill>
                  <a:schemeClr val="tx1"/>
                </a:solidFill>
                <a:ea typeface="Kozuka Gothic Pro M" pitchFamily="34" charset="-128"/>
              </a:rPr>
              <a:t>Approving </a:t>
            </a:r>
            <a:r>
              <a:rPr lang="en-US" sz="2800" b="1" dirty="0" smtClean="0">
                <a:solidFill>
                  <a:schemeClr val="tx1"/>
                </a:solidFill>
                <a:ea typeface="Kozuka Gothic Pro M" pitchFamily="34" charset="-128"/>
              </a:rPr>
              <a:t>Authority-DBPR</a:t>
            </a:r>
            <a:r>
              <a:rPr lang="en-US" sz="2800" dirty="0" smtClean="0">
                <a:solidFill>
                  <a:schemeClr val="tx1"/>
                </a:solidFill>
                <a:ea typeface="Kozuka Gothic Pro M" pitchFamily="34" charset="-128"/>
              </a:rPr>
              <a:t>)</a:t>
            </a:r>
            <a:r>
              <a:rPr lang="en-US" sz="2800" dirty="0">
                <a:solidFill>
                  <a:schemeClr val="tx1"/>
                </a:solidFill>
                <a:ea typeface="Kozuka Gothic Pro M" pitchFamily="34" charset="-128"/>
              </a:rPr>
              <a:t> </a:t>
            </a:r>
            <a:r>
              <a:rPr lang="en-US" sz="2800" dirty="0" smtClean="0">
                <a:solidFill>
                  <a:schemeClr val="tx1"/>
                </a:solidFill>
                <a:ea typeface="Kozuka Gothic Pro M" pitchFamily="34" charset="-128"/>
              </a:rPr>
              <a:t>New change 		HB269</a:t>
            </a:r>
            <a:r>
              <a:rPr lang="en-US" sz="2800" dirty="0">
                <a:solidFill>
                  <a:schemeClr val="tx1"/>
                </a:solidFill>
                <a:ea typeface="Kozuka Gothic Pro M" pitchFamily="34" charset="-128"/>
              </a:rPr>
              <a:t>, </a:t>
            </a:r>
            <a:r>
              <a:rPr lang="en-US" sz="2800" dirty="0" smtClean="0">
                <a:solidFill>
                  <a:schemeClr val="tx1"/>
                </a:solidFill>
                <a:ea typeface="Kozuka Gothic Pro M" pitchFamily="34" charset="-128"/>
              </a:rPr>
              <a:t>7/1/2013</a:t>
            </a:r>
            <a:endParaRPr lang="en-US" sz="2800" dirty="0">
              <a:solidFill>
                <a:schemeClr val="tx1"/>
              </a:solidFill>
              <a:ea typeface="Kozuka Gothic Pro M" pitchFamily="34" charset="-128"/>
            </a:endParaRPr>
          </a:p>
          <a:p>
            <a:pPr marL="1022350" lvl="2" indent="-285750">
              <a:lnSpc>
                <a:spcPct val="90000"/>
              </a:lnSpc>
              <a:buClr>
                <a:schemeClr val="tx1"/>
              </a:buClr>
              <a:defRPr/>
            </a:pPr>
            <a:r>
              <a:rPr lang="en-US" sz="1600" dirty="0" smtClean="0">
                <a:solidFill>
                  <a:schemeClr val="tx1"/>
                </a:solidFill>
                <a:ea typeface="Kozuka Gothic Pro M" pitchFamily="34" charset="-128"/>
              </a:rPr>
              <a:t>The National Evaluation Service (NES/ICC)</a:t>
            </a:r>
          </a:p>
          <a:p>
            <a:pPr marL="1022350" lvl="2" indent="-285750">
              <a:lnSpc>
                <a:spcPct val="90000"/>
              </a:lnSpc>
              <a:buClr>
                <a:schemeClr val="tx1"/>
              </a:buClr>
              <a:defRPr/>
            </a:pPr>
            <a:r>
              <a:rPr lang="en-US" sz="1600" dirty="0" smtClean="0">
                <a:solidFill>
                  <a:schemeClr val="tx1"/>
                </a:solidFill>
                <a:ea typeface="Kozuka Gothic Pro M" pitchFamily="34" charset="-128"/>
              </a:rPr>
              <a:t>Miami Dade</a:t>
            </a:r>
          </a:p>
          <a:p>
            <a:pPr marL="1022350" lvl="2" indent="-285750">
              <a:lnSpc>
                <a:spcPct val="90000"/>
              </a:lnSpc>
              <a:buClr>
                <a:schemeClr val="tx1"/>
              </a:buClr>
              <a:defRPr/>
            </a:pPr>
            <a:r>
              <a:rPr lang="en-US" sz="1600" dirty="0" smtClean="0">
                <a:solidFill>
                  <a:schemeClr val="tx1"/>
                </a:solidFill>
                <a:ea typeface="Kozuka Gothic Pro M" pitchFamily="34" charset="-128"/>
              </a:rPr>
              <a:t>The International Association of Plumbing and Mechanical Officials Evaluation Service (IAPMO)</a:t>
            </a:r>
            <a:endParaRPr lang="en-US" dirty="0" smtClean="0">
              <a:solidFill>
                <a:schemeClr val="tx1"/>
              </a:solidFill>
              <a:ea typeface="Kozuka Gothic Pro M" pitchFamily="34" charset="-128"/>
            </a:endParaRPr>
          </a:p>
          <a:p>
            <a:pPr marL="457200" lvl="1" indent="0">
              <a:lnSpc>
                <a:spcPct val="90000"/>
              </a:lnSpc>
              <a:buClr>
                <a:schemeClr val="tx1"/>
              </a:buClr>
              <a:buNone/>
              <a:defRPr/>
            </a:pPr>
            <a:r>
              <a:rPr lang="en-US" sz="2800" b="1" dirty="0" smtClean="0">
                <a:solidFill>
                  <a:schemeClr val="tx1"/>
                </a:solidFill>
                <a:ea typeface="Kozuka Gothic Pro M" pitchFamily="34" charset="-128"/>
              </a:rPr>
              <a:t>3. Evaluation Report from a Florida licensed Architect or a Florida Professional Engineer</a:t>
            </a:r>
          </a:p>
          <a:p>
            <a:pPr marL="457200" lvl="1" indent="0">
              <a:lnSpc>
                <a:spcPct val="90000"/>
              </a:lnSpc>
              <a:buClr>
                <a:schemeClr val="tx1"/>
              </a:buClr>
              <a:buNone/>
              <a:defRPr/>
            </a:pPr>
            <a:r>
              <a:rPr lang="en-US" sz="2800" dirty="0" smtClean="0">
                <a:solidFill>
                  <a:schemeClr val="tx1"/>
                </a:solidFill>
                <a:ea typeface="Kozuka Gothic Pro M" pitchFamily="34" charset="-128"/>
              </a:rPr>
              <a:t>		</a:t>
            </a:r>
            <a:r>
              <a:rPr lang="en-US" sz="2400" dirty="0" smtClean="0">
                <a:solidFill>
                  <a:srgbClr val="FF0000"/>
                </a:solidFill>
                <a:ea typeface="Kozuka Gothic Pro M" pitchFamily="34" charset="-128"/>
              </a:rPr>
              <a:t>(</a:t>
            </a:r>
            <a:r>
              <a:rPr lang="en-US" sz="2400" b="1" dirty="0" smtClean="0">
                <a:solidFill>
                  <a:srgbClr val="FF0000"/>
                </a:solidFill>
                <a:ea typeface="Kozuka Gothic Pro M" pitchFamily="34" charset="-128"/>
              </a:rPr>
              <a:t>Approving Authority-Commission</a:t>
            </a:r>
            <a:r>
              <a:rPr lang="en-US" sz="2400" dirty="0" smtClean="0">
                <a:solidFill>
                  <a:srgbClr val="FF0000"/>
                </a:solidFill>
                <a:ea typeface="Kozuka Gothic Pro M" pitchFamily="34" charset="-128"/>
              </a:rPr>
              <a:t>)</a:t>
            </a:r>
          </a:p>
          <a:p>
            <a:pPr marL="457200" lvl="1" indent="0">
              <a:lnSpc>
                <a:spcPct val="90000"/>
              </a:lnSpc>
              <a:buClr>
                <a:schemeClr val="tx1"/>
              </a:buClr>
              <a:buNone/>
              <a:defRPr/>
            </a:pPr>
            <a:r>
              <a:rPr lang="en-US" sz="2800" b="1" dirty="0" smtClean="0">
                <a:solidFill>
                  <a:schemeClr val="tx1"/>
                </a:solidFill>
                <a:ea typeface="Kozuka Gothic Pro M" pitchFamily="34" charset="-128"/>
              </a:rPr>
              <a:t>4. Test Report </a:t>
            </a:r>
          </a:p>
          <a:p>
            <a:pPr marL="1023937" lvl="3" indent="0">
              <a:lnSpc>
                <a:spcPct val="90000"/>
              </a:lnSpc>
              <a:buClr>
                <a:schemeClr val="tx1"/>
              </a:buClr>
              <a:buNone/>
              <a:defRPr/>
            </a:pPr>
            <a:r>
              <a:rPr lang="en-US" sz="2400" dirty="0" smtClean="0">
                <a:solidFill>
                  <a:srgbClr val="FF0000"/>
                </a:solidFill>
                <a:ea typeface="Kozuka Gothic Pro M" pitchFamily="34" charset="-128"/>
              </a:rPr>
              <a:t>	(</a:t>
            </a:r>
            <a:r>
              <a:rPr lang="en-US" sz="2400" b="1" dirty="0" smtClean="0">
                <a:solidFill>
                  <a:srgbClr val="FF0000"/>
                </a:solidFill>
                <a:ea typeface="Kozuka Gothic Pro M" pitchFamily="34" charset="-128"/>
              </a:rPr>
              <a:t>Approving Authority-Commission</a:t>
            </a:r>
            <a:r>
              <a:rPr lang="en-US" sz="2400" dirty="0" smtClean="0">
                <a:solidFill>
                  <a:srgbClr val="FF0000"/>
                </a:solidFill>
                <a:ea typeface="Kozuka Gothic Pro M" pitchFamily="34" charset="-128"/>
              </a:rPr>
              <a:t>)</a:t>
            </a:r>
          </a:p>
          <a:p>
            <a:pPr marL="1035050" lvl="1" indent="-577850">
              <a:lnSpc>
                <a:spcPct val="90000"/>
              </a:lnSpc>
              <a:buClr>
                <a:srgbClr val="00264D"/>
              </a:buClr>
              <a:defRPr/>
            </a:pPr>
            <a:endParaRPr lang="en-US" sz="2400" dirty="0" smtClean="0"/>
          </a:p>
          <a:p>
            <a:endParaRPr lang="en-US" sz="2800" dirty="0"/>
          </a:p>
        </p:txBody>
      </p:sp>
      <p:sp>
        <p:nvSpPr>
          <p:cNvPr id="2" name="Title 1"/>
          <p:cNvSpPr>
            <a:spLocks noGrp="1"/>
          </p:cNvSpPr>
          <p:nvPr>
            <p:ph type="title"/>
          </p:nvPr>
        </p:nvSpPr>
        <p:spPr>
          <a:xfrm>
            <a:off x="457200" y="-76200"/>
            <a:ext cx="8229600" cy="1252728"/>
          </a:xfrm>
        </p:spPr>
        <p:txBody>
          <a:bodyPr/>
          <a:lstStyle/>
          <a:p>
            <a:r>
              <a:rPr lang="en-US" b="1" dirty="0" smtClean="0">
                <a:ln w="12700">
                  <a:noFill/>
                </a:ln>
                <a:solidFill>
                  <a:schemeClr val="bg1"/>
                </a:solidFill>
                <a:effectLst>
                  <a:outerShdw blurRad="38100" dist="38100" dir="2700000" algn="tl">
                    <a:srgbClr val="000000">
                      <a:alpha val="43137"/>
                    </a:srgbClr>
                  </a:outerShdw>
                </a:effectLst>
                <a:latin typeface="Arial" pitchFamily="34" charset="0"/>
                <a:ea typeface="Kozuka Gothic Pro H" pitchFamily="34" charset="-128"/>
                <a:cs typeface="Arial" pitchFamily="34" charset="0"/>
              </a:rPr>
              <a:t>4 Methods for State Approval</a:t>
            </a:r>
            <a:endParaRPr lang="en-US" b="1" dirty="0">
              <a:ln w="12700">
                <a:noFill/>
              </a:ln>
              <a:solidFill>
                <a:schemeClr val="bg1"/>
              </a:solidFill>
              <a:effectLst>
                <a:outerShdw blurRad="38100" dist="38100" dir="2700000" algn="tl">
                  <a:srgbClr val="000000">
                    <a:alpha val="43137"/>
                  </a:srgbClr>
                </a:outerShdw>
              </a:effectLst>
              <a:latin typeface="Arial" pitchFamily="34" charset="0"/>
              <a:ea typeface="Kozuka Gothic Pro H" pitchFamily="34" charset="-128"/>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6200" y="762000"/>
            <a:ext cx="7408333" cy="3450696"/>
          </a:xfrm>
        </p:spPr>
        <p:txBody>
          <a:bodyPr>
            <a:noAutofit/>
          </a:bodyPr>
          <a:lstStyle/>
          <a:p>
            <a:pPr>
              <a:lnSpc>
                <a:spcPct val="90000"/>
              </a:lnSpc>
              <a:defRPr/>
            </a:pPr>
            <a:r>
              <a:rPr lang="en-US" sz="3200" b="1" dirty="0" smtClean="0">
                <a:solidFill>
                  <a:schemeClr val="bg1"/>
                </a:solidFill>
                <a:effectLst>
                  <a:outerShdw blurRad="38100" dist="38100" dir="2700000" algn="tl">
                    <a:srgbClr val="000000">
                      <a:alpha val="43137"/>
                    </a:srgbClr>
                  </a:outerShdw>
                </a:effectLst>
                <a:latin typeface="Arial" pitchFamily="34" charset="0"/>
                <a:ea typeface="Kozuka Gothic Pro M" pitchFamily="34" charset="-128"/>
                <a:cs typeface="Arial" pitchFamily="34" charset="0"/>
              </a:rPr>
              <a:t>Two Review Processes:</a:t>
            </a:r>
            <a:endParaRPr lang="en-US" sz="3600" b="1" dirty="0" smtClean="0">
              <a:solidFill>
                <a:schemeClr val="bg1"/>
              </a:solidFill>
              <a:effectLst>
                <a:outerShdw blurRad="38100" dist="38100" dir="2700000" algn="tl">
                  <a:srgbClr val="000000">
                    <a:alpha val="43137"/>
                  </a:srgbClr>
                </a:outerShdw>
              </a:effectLst>
              <a:latin typeface="Arial" pitchFamily="34" charset="0"/>
              <a:ea typeface="Kozuka Gothic Pro M" pitchFamily="34" charset="-128"/>
              <a:cs typeface="Arial" pitchFamily="34" charset="0"/>
            </a:endParaRPr>
          </a:p>
          <a:p>
            <a:pPr>
              <a:lnSpc>
                <a:spcPct val="90000"/>
              </a:lnSpc>
              <a:buFontTx/>
              <a:buChar char="-"/>
              <a:defRPr/>
            </a:pPr>
            <a:r>
              <a:rPr lang="en-US" sz="3600" b="1" dirty="0" smtClean="0">
                <a:latin typeface="Arial" pitchFamily="34" charset="0"/>
                <a:ea typeface="Kozuka Gothic Pro M" pitchFamily="34" charset="-128"/>
                <a:cs typeface="Arial" pitchFamily="34" charset="0"/>
              </a:rPr>
              <a:t>Three months </a:t>
            </a:r>
          </a:p>
          <a:p>
            <a:pPr lvl="1">
              <a:lnSpc>
                <a:spcPct val="90000"/>
              </a:lnSpc>
              <a:buFontTx/>
              <a:buChar char="-"/>
              <a:defRPr/>
            </a:pPr>
            <a:r>
              <a:rPr lang="en-US" sz="3200" b="1" dirty="0" smtClean="0">
                <a:latin typeface="Arial" pitchFamily="34" charset="0"/>
                <a:ea typeface="Kozuka Gothic Pro M" pitchFamily="34" charset="-128"/>
                <a:cs typeface="Arial" pitchFamily="34" charset="0"/>
              </a:rPr>
              <a:t>Test report,</a:t>
            </a:r>
          </a:p>
          <a:p>
            <a:pPr lvl="1">
              <a:lnSpc>
                <a:spcPct val="90000"/>
              </a:lnSpc>
              <a:buFontTx/>
              <a:buChar char="-"/>
              <a:defRPr/>
            </a:pPr>
            <a:r>
              <a:rPr lang="en-US" sz="3200" b="1" dirty="0" smtClean="0">
                <a:latin typeface="Arial" pitchFamily="34" charset="0"/>
                <a:ea typeface="Kozuka Gothic Pro M" pitchFamily="34" charset="-128"/>
                <a:cs typeface="Arial" pitchFamily="34" charset="0"/>
              </a:rPr>
              <a:t>Evaluation report</a:t>
            </a:r>
          </a:p>
          <a:p>
            <a:pPr lvl="1">
              <a:lnSpc>
                <a:spcPct val="90000"/>
              </a:lnSpc>
              <a:buFontTx/>
              <a:buChar char="-"/>
              <a:defRPr/>
            </a:pPr>
            <a:r>
              <a:rPr lang="en-US" sz="3200" b="1" dirty="0" smtClean="0">
                <a:latin typeface="Arial" pitchFamily="34" charset="0"/>
                <a:ea typeface="Kozuka Gothic Pro M" pitchFamily="34" charset="-128"/>
                <a:cs typeface="Arial" pitchFamily="34" charset="0"/>
              </a:rPr>
              <a:t>(from an engineer)</a:t>
            </a:r>
          </a:p>
          <a:p>
            <a:pPr marL="0" indent="0">
              <a:lnSpc>
                <a:spcPct val="90000"/>
              </a:lnSpc>
              <a:buNone/>
              <a:defRPr/>
            </a:pPr>
            <a:endParaRPr lang="en-US" sz="2800" b="1" dirty="0">
              <a:latin typeface="Arial" pitchFamily="34" charset="0"/>
              <a:ea typeface="Kozuka Gothic Pro M" pitchFamily="34" charset="-128"/>
              <a:cs typeface="Arial" pitchFamily="34" charset="0"/>
            </a:endParaRPr>
          </a:p>
          <a:p>
            <a:pPr marL="0" indent="0">
              <a:lnSpc>
                <a:spcPct val="90000"/>
              </a:lnSpc>
              <a:buNone/>
              <a:defRPr/>
            </a:pPr>
            <a:r>
              <a:rPr lang="en-US" sz="2800" b="1" dirty="0" smtClean="0">
                <a:latin typeface="Arial" pitchFamily="34" charset="0"/>
                <a:ea typeface="Kozuka Gothic Pro M" pitchFamily="34" charset="-128"/>
                <a:cs typeface="Arial" pitchFamily="34" charset="0"/>
              </a:rPr>
              <a:t>-</a:t>
            </a:r>
            <a:r>
              <a:rPr lang="en-US" sz="3600" b="1" dirty="0" smtClean="0">
                <a:latin typeface="Arial" pitchFamily="34" charset="0"/>
                <a:ea typeface="Kozuka Gothic Pro M" pitchFamily="34" charset="-128"/>
                <a:cs typeface="Arial" pitchFamily="34" charset="0"/>
              </a:rPr>
              <a:t>Ten (10) days</a:t>
            </a:r>
          </a:p>
          <a:p>
            <a:pPr>
              <a:lnSpc>
                <a:spcPct val="90000"/>
              </a:lnSpc>
              <a:defRPr/>
            </a:pPr>
            <a:r>
              <a:rPr lang="en-US" sz="3600" b="1" dirty="0" smtClean="0">
                <a:latin typeface="Arial" pitchFamily="34" charset="0"/>
                <a:ea typeface="Kozuka Gothic Pro M" pitchFamily="34" charset="-128"/>
                <a:cs typeface="Arial" pitchFamily="34" charset="0"/>
              </a:rPr>
              <a:t>Certification</a:t>
            </a:r>
          </a:p>
          <a:p>
            <a:pPr>
              <a:lnSpc>
                <a:spcPct val="90000"/>
              </a:lnSpc>
              <a:defRPr/>
            </a:pPr>
            <a:r>
              <a:rPr lang="en-US" sz="3600" b="1" dirty="0" smtClean="0">
                <a:latin typeface="Arial" pitchFamily="34" charset="0"/>
                <a:ea typeface="Kozuka Gothic Pro M" pitchFamily="34" charset="-128"/>
                <a:cs typeface="Arial" pitchFamily="34" charset="0"/>
              </a:rPr>
              <a:t>Evaluation report</a:t>
            </a:r>
          </a:p>
          <a:p>
            <a:pPr lvl="1">
              <a:lnSpc>
                <a:spcPct val="90000"/>
              </a:lnSpc>
              <a:defRPr/>
            </a:pPr>
            <a:r>
              <a:rPr lang="en-US" sz="3400" b="1" dirty="0" smtClean="0">
                <a:latin typeface="Arial" pitchFamily="34" charset="0"/>
                <a:ea typeface="Kozuka Gothic Pro M" pitchFamily="34" charset="-128"/>
                <a:cs typeface="Arial" pitchFamily="34" charset="0"/>
              </a:rPr>
              <a:t>For Evaluation entities other than engineer or architect</a:t>
            </a:r>
          </a:p>
        </p:txBody>
      </p:sp>
      <p:sp>
        <p:nvSpPr>
          <p:cNvPr id="2" name="Title 1"/>
          <p:cNvSpPr>
            <a:spLocks noGrp="1"/>
          </p:cNvSpPr>
          <p:nvPr>
            <p:ph type="title"/>
          </p:nvPr>
        </p:nvSpPr>
        <p:spPr>
          <a:xfrm>
            <a:off x="457200" y="-152400"/>
            <a:ext cx="8229600" cy="1252728"/>
          </a:xfrm>
        </p:spPr>
        <p:txBody>
          <a:bodyPr>
            <a:normAutofit fontScale="90000"/>
          </a:bodyPr>
          <a:lstStyle/>
          <a:p>
            <a:r>
              <a:rPr lang="en-US" sz="4800" b="1" dirty="0" smtClean="0">
                <a:ln w="12700">
                  <a:noFill/>
                </a:ln>
                <a:solidFill>
                  <a:schemeClr val="bg1"/>
                </a:solidFill>
                <a:effectLst>
                  <a:outerShdw blurRad="38100" dist="38100" dir="2700000" algn="tl">
                    <a:srgbClr val="000000">
                      <a:alpha val="43137"/>
                    </a:srgbClr>
                  </a:outerShdw>
                </a:effectLst>
                <a:latin typeface="Arial" pitchFamily="34" charset="0"/>
                <a:ea typeface="Kozuka Gothic Pro H" pitchFamily="34" charset="-128"/>
                <a:cs typeface="Arial" pitchFamily="34" charset="0"/>
              </a:rPr>
              <a:t>Application Review Process</a:t>
            </a:r>
            <a:endParaRPr lang="en-US" b="1" dirty="0">
              <a:ln w="12700">
                <a:noFill/>
              </a:ln>
              <a:solidFill>
                <a:schemeClr val="bg1"/>
              </a:solidFill>
              <a:effectLst>
                <a:outerShdw blurRad="38100" dist="38100" dir="2700000" algn="tl">
                  <a:srgbClr val="000000">
                    <a:alpha val="43137"/>
                  </a:srgbClr>
                </a:outerShdw>
              </a:effectLst>
              <a:latin typeface="Arial" pitchFamily="34" charset="0"/>
              <a:ea typeface="Kozuka Gothic Pro H" pitchFamily="34" charset="-128"/>
              <a:cs typeface="Arial" pitchFamily="34" charset="0"/>
            </a:endParaRPr>
          </a:p>
        </p:txBody>
      </p:sp>
      <p:pic>
        <p:nvPicPr>
          <p:cNvPr id="65540" name="Picture 4" descr="http://i.pgcdn.com/pi/79/20/14/792014666_260.jpg"/>
          <p:cNvPicPr>
            <a:picLocks noChangeAspect="1" noChangeArrowheads="1"/>
          </p:cNvPicPr>
          <p:nvPr/>
        </p:nvPicPr>
        <p:blipFill>
          <a:blip r:embed="rId2" cstate="print"/>
          <a:srcRect l="27692" r="29231"/>
          <a:stretch>
            <a:fillRect/>
          </a:stretch>
        </p:blipFill>
        <p:spPr bwMode="auto">
          <a:xfrm>
            <a:off x="6413500" y="1143000"/>
            <a:ext cx="1168400" cy="2712358"/>
          </a:xfrm>
          <a:prstGeom prst="rect">
            <a:avLst/>
          </a:prstGeom>
          <a:noFill/>
        </p:spPr>
      </p:pic>
      <p:pic>
        <p:nvPicPr>
          <p:cNvPr id="10" name="Picture 9" descr="printablecalendar_mar10hc copy.jpg"/>
          <p:cNvPicPr>
            <a:picLocks noChangeAspect="1"/>
          </p:cNvPicPr>
          <p:nvPr/>
        </p:nvPicPr>
        <p:blipFill>
          <a:blip r:embed="rId3" cstate="print"/>
          <a:stretch>
            <a:fillRect/>
          </a:stretch>
        </p:blipFill>
        <p:spPr>
          <a:xfrm>
            <a:off x="6756400" y="4312558"/>
            <a:ext cx="2336800" cy="1752600"/>
          </a:xfrm>
          <a:prstGeom prst="rect">
            <a:avLst/>
          </a:prstGeom>
        </p:spPr>
      </p:pic>
      <p:cxnSp>
        <p:nvCxnSpPr>
          <p:cNvPr id="5" name="Straight Connector 4"/>
          <p:cNvCxnSpPr/>
          <p:nvPr/>
        </p:nvCxnSpPr>
        <p:spPr>
          <a:xfrm flipH="1">
            <a:off x="-457200" y="3962400"/>
            <a:ext cx="9906000" cy="0"/>
          </a:xfrm>
          <a:prstGeom prst="line">
            <a:avLst/>
          </a:prstGeom>
          <a:ln w="76200">
            <a:prstDash val="lgDashDotDot"/>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noAutofit/>
          </a:bodyPr>
          <a:lstStyle/>
          <a:p>
            <a:pPr algn="l"/>
            <a:r>
              <a:rPr lang="en-US" sz="2800" b="1" dirty="0" smtClean="0">
                <a:ln w="12700">
                  <a:noFill/>
                </a:ln>
                <a:solidFill>
                  <a:schemeClr val="bg1"/>
                </a:solidFill>
                <a:effectLst>
                  <a:outerShdw blurRad="38100" dist="38100" dir="2700000" algn="tl">
                    <a:srgbClr val="000000">
                      <a:alpha val="43137"/>
                    </a:srgbClr>
                  </a:outerShdw>
                </a:effectLst>
                <a:ea typeface="Kozuka Gothic Pro H" pitchFamily="34" charset="-128"/>
              </a:rPr>
              <a:t>Application Review Process for All Methods *Except Certification and Evaluation Report from an Evaluation Entity </a:t>
            </a:r>
            <a:endParaRPr lang="en-US" sz="2800" b="1" dirty="0">
              <a:ln w="12700">
                <a:noFill/>
              </a:ln>
              <a:solidFill>
                <a:schemeClr val="bg1"/>
              </a:solidFill>
              <a:effectLst>
                <a:outerShdw blurRad="38100" dist="38100" dir="2700000" algn="tl">
                  <a:srgbClr val="000000">
                    <a:alpha val="43137"/>
                  </a:srgbClr>
                </a:outerShdw>
              </a:effectLst>
              <a:ea typeface="Kozuka Gothic Pro H" pitchFamily="34" charset="-128"/>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17875154"/>
              </p:ext>
            </p:extLst>
          </p:nvPr>
        </p:nvGraphicFramePr>
        <p:xfrm>
          <a:off x="-28575" y="1676400"/>
          <a:ext cx="9129713" cy="5029200"/>
        </p:xfrm>
        <a:graphic>
          <a:graphicData uri="http://schemas.openxmlformats.org/presentationml/2006/ole">
            <mc:AlternateContent xmlns:mc="http://schemas.openxmlformats.org/markup-compatibility/2006">
              <mc:Choice xmlns:v="urn:schemas-microsoft-com:vml" Requires="v">
                <p:oleObj spid="_x0000_s1143" name="Visio" r:id="rId4" imgW="6124475" imgH="4092674" progId="Visio.Drawing.11">
                  <p:embed/>
                </p:oleObj>
              </mc:Choice>
              <mc:Fallback>
                <p:oleObj name="Visio" r:id="rId4" imgW="6124475" imgH="4092674" progId="Visio.Drawing.11">
                  <p:embed/>
                  <p:pic>
                    <p:nvPicPr>
                      <p:cNvPr id="0" name="Picture 2"/>
                      <p:cNvPicPr>
                        <a:picLocks noChangeAspect="1" noChangeArrowheads="1"/>
                      </p:cNvPicPr>
                      <p:nvPr/>
                    </p:nvPicPr>
                    <p:blipFill>
                      <a:blip r:embed="rId5"/>
                      <a:srcRect/>
                      <a:stretch>
                        <a:fillRect/>
                      </a:stretch>
                    </p:blipFill>
                    <p:spPr bwMode="auto">
                      <a:xfrm>
                        <a:off x="-28575" y="1676400"/>
                        <a:ext cx="9129713"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sz="4000" b="1" dirty="0" smtClean="0">
                <a:ln w="12700">
                  <a:noFill/>
                </a:ln>
                <a:solidFill>
                  <a:schemeClr val="bg1"/>
                </a:solidFill>
                <a:effectLst>
                  <a:outerShdw blurRad="38100" dist="38100" dir="2700000" algn="tl">
                    <a:srgbClr val="000000">
                      <a:alpha val="43137"/>
                    </a:srgbClr>
                  </a:outerShdw>
                </a:effectLst>
                <a:latin typeface="Arial" pitchFamily="34" charset="0"/>
                <a:cs typeface="Arial" pitchFamily="34" charset="0"/>
              </a:rPr>
              <a:t>10 Day Review</a:t>
            </a:r>
            <a:endParaRPr lang="en-US" sz="4000" b="1" dirty="0">
              <a:ln w="12700">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97247374"/>
              </p:ext>
            </p:extLst>
          </p:nvPr>
        </p:nvGraphicFramePr>
        <p:xfrm>
          <a:off x="152400" y="1295400"/>
          <a:ext cx="7924800" cy="5295525"/>
        </p:xfrm>
        <a:graphic>
          <a:graphicData uri="http://schemas.openxmlformats.org/presentationml/2006/ole">
            <mc:AlternateContent xmlns:mc="http://schemas.openxmlformats.org/markup-compatibility/2006">
              <mc:Choice xmlns:v="urn:schemas-microsoft-com:vml" Requires="v">
                <p:oleObj spid="_x0000_s127041" name="Visio" r:id="rId3" imgW="6124475" imgH="4092674" progId="Visio.Drawing.11">
                  <p:embed/>
                </p:oleObj>
              </mc:Choice>
              <mc:Fallback>
                <p:oleObj name="Visio" r:id="rId3" imgW="6124475" imgH="4092674" progId="Visio.Drawing.11">
                  <p:embed/>
                  <p:pic>
                    <p:nvPicPr>
                      <p:cNvPr id="0" name=""/>
                      <p:cNvPicPr>
                        <a:picLocks noChangeAspect="1" noChangeArrowheads="1"/>
                      </p:cNvPicPr>
                      <p:nvPr/>
                    </p:nvPicPr>
                    <p:blipFill>
                      <a:blip r:embed="rId4"/>
                      <a:srcRect/>
                      <a:stretch>
                        <a:fillRect/>
                      </a:stretch>
                    </p:blipFill>
                    <p:spPr bwMode="auto">
                      <a:xfrm>
                        <a:off x="152400" y="1295400"/>
                        <a:ext cx="7924800" cy="5295525"/>
                      </a:xfrm>
                      <a:prstGeom prst="rect">
                        <a:avLst/>
                      </a:prstGeom>
                      <a:noFill/>
                      <a:extLst/>
                    </p:spPr>
                  </p:pic>
                </p:oleObj>
              </mc:Fallback>
            </mc:AlternateContent>
          </a:graphicData>
        </a:graphic>
      </p:graphicFrame>
    </p:spTree>
    <p:extLst>
      <p:ext uri="{BB962C8B-B14F-4D97-AF65-F5344CB8AC3E}">
        <p14:creationId xmlns:p14="http://schemas.microsoft.com/office/powerpoint/2010/main" val="34890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2200" y="838200"/>
            <a:ext cx="3657600" cy="5889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a:xfrm>
            <a:off x="457200" y="-76200"/>
            <a:ext cx="8229600" cy="1252728"/>
          </a:xfrm>
        </p:spPr>
        <p:txBody>
          <a:bodyPr/>
          <a:lstStyle/>
          <a:p>
            <a:r>
              <a:rPr lang="en-US" b="1" dirty="0" smtClean="0">
                <a:effectLst>
                  <a:outerShdw blurRad="38100" dist="38100" dir="2700000" algn="tl">
                    <a:srgbClr val="000000">
                      <a:alpha val="43137"/>
                    </a:srgbClr>
                  </a:outerShdw>
                </a:effectLst>
              </a:rPr>
              <a:t>Validation Checklist</a:t>
            </a:r>
            <a:endParaRPr lang="en-US"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391295488"/>
              </p:ext>
            </p:extLst>
          </p:nvPr>
        </p:nvGraphicFramePr>
        <p:xfrm>
          <a:off x="2542163" y="914400"/>
          <a:ext cx="5458837" cy="6031538"/>
        </p:xfrm>
        <a:graphic>
          <a:graphicData uri="http://schemas.openxmlformats.org/presentationml/2006/ole">
            <mc:AlternateContent xmlns:mc="http://schemas.openxmlformats.org/markup-compatibility/2006">
              <mc:Choice xmlns:v="urn:schemas-microsoft-com:vml" Requires="v">
                <p:oleObj spid="_x0000_s129227" name="Document" r:id="rId17" imgW="10011729" imgH="7973026" progId="Word.Document.12">
                  <p:embed/>
                </p:oleObj>
              </mc:Choice>
              <mc:Fallback>
                <p:oleObj name="Document" r:id="rId17" imgW="10011729" imgH="7973026" progId="Word.Document.12">
                  <p:embed/>
                  <p:pic>
                    <p:nvPicPr>
                      <p:cNvPr id="0" name=""/>
                      <p:cNvPicPr/>
                      <p:nvPr/>
                    </p:nvPicPr>
                    <p:blipFill>
                      <a:blip r:embed="rId18"/>
                      <a:stretch>
                        <a:fillRect/>
                      </a:stretch>
                    </p:blipFill>
                    <p:spPr>
                      <a:xfrm>
                        <a:off x="2542163" y="914400"/>
                        <a:ext cx="5458837" cy="6031538"/>
                      </a:xfrm>
                      <a:prstGeom prst="rect">
                        <a:avLst/>
                      </a:prstGeom>
                    </p:spPr>
                  </p:pic>
                </p:oleObj>
              </mc:Fallback>
            </mc:AlternateContent>
          </a:graphicData>
        </a:graphic>
      </p:graphicFrame>
    </p:spTree>
    <p:controls>
      <mc:AlternateContent xmlns:mc="http://schemas.openxmlformats.org/markup-compatibility/2006">
        <mc:Choice xmlns:v="urn:schemas-microsoft-com:vml" Requires="v">
          <p:control spid="129211"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2" name="HTMLCheckbox1" r:id="rId3" imgW="1371600" imgH="304920"/>
        </mc:Choice>
        <mc:Fallback>
          <p:control name="HTMLCheckbox1" r:id="rId3" imgW="1371600" imgH="304920">
            <p:pic>
              <p:nvPicPr>
                <p:cNvPr id="0" name="HTMLCheckbox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3" name="HTMLCheckbox2" r:id="rId4" imgW="1371600" imgH="304920"/>
        </mc:Choice>
        <mc:Fallback>
          <p:control name="HTMLCheckbox2" r:id="rId4" imgW="1371600" imgH="304920">
            <p:pic>
              <p:nvPicPr>
                <p:cNvPr id="0" name="HTMLCheckbox2"/>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4" name="HTMLCheckbox3" r:id="rId5" imgW="1371600" imgH="304920"/>
        </mc:Choice>
        <mc:Fallback>
          <p:control name="HTMLCheckbox3" r:id="rId5" imgW="1371600" imgH="304920">
            <p:pic>
              <p:nvPicPr>
                <p:cNvPr id="0" name="HTMLCheckbox3"/>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5" name="HTMLCheckbox4" r:id="rId6" imgW="1371600" imgH="304920"/>
        </mc:Choice>
        <mc:Fallback>
          <p:control name="HTMLCheckbox4" r:id="rId6" imgW="1371600" imgH="304920">
            <p:pic>
              <p:nvPicPr>
                <p:cNvPr id="0" name="HTMLCheckbox4"/>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6" name="HTMLCheckbox5" r:id="rId7" imgW="1371600" imgH="304920"/>
        </mc:Choice>
        <mc:Fallback>
          <p:control name="HTMLCheckbox5" r:id="rId7" imgW="1371600" imgH="304920">
            <p:pic>
              <p:nvPicPr>
                <p:cNvPr id="0" name="HTMLCheckbox5"/>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7" name="HTMLCheckbox6" r:id="rId8" imgW="1371600" imgH="304920"/>
        </mc:Choice>
        <mc:Fallback>
          <p:control name="HTMLCheckbox6" r:id="rId8" imgW="1371600" imgH="304920">
            <p:pic>
              <p:nvPicPr>
                <p:cNvPr id="0" name="HTMLCheckbox6"/>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8" name="HTMLCheckbox7" r:id="rId9" imgW="1371600" imgH="304920"/>
        </mc:Choice>
        <mc:Fallback>
          <p:control name="HTMLCheckbox7" r:id="rId9" imgW="1371600" imgH="304920">
            <p:pic>
              <p:nvPicPr>
                <p:cNvPr id="0" name="HTMLCheckbox7"/>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19" name="HTMLCheckbox8" r:id="rId10" imgW="1371600" imgH="304920"/>
        </mc:Choice>
        <mc:Fallback>
          <p:control name="HTMLCheckbox8" r:id="rId10" imgW="1371600" imgH="304920">
            <p:pic>
              <p:nvPicPr>
                <p:cNvPr id="0" name="HTMLCheckbox8"/>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20" name="HTMLCheckbox9" r:id="rId11" imgW="1371600" imgH="304920"/>
        </mc:Choice>
        <mc:Fallback>
          <p:control name="HTMLCheckbox9" r:id="rId11" imgW="1371600" imgH="304920">
            <p:pic>
              <p:nvPicPr>
                <p:cNvPr id="0" name="HTMLCheckbox9"/>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21" name="HTMLCheckbox10" r:id="rId12" imgW="1371600" imgH="304920"/>
        </mc:Choice>
        <mc:Fallback>
          <p:control name="HTMLCheckbox10" r:id="rId12" imgW="1371600" imgH="304920">
            <p:pic>
              <p:nvPicPr>
                <p:cNvPr id="0" name="HTMLCheckbox10"/>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22" name="HTMLCheckbox11" r:id="rId13" imgW="1371600" imgH="304920"/>
        </mc:Choice>
        <mc:Fallback>
          <p:control name="HTMLCheckbox11" r:id="rId13" imgW="1371600" imgH="304920">
            <p:pic>
              <p:nvPicPr>
                <p:cNvPr id="0" name="HTMLCheckbox1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23" name="HTMLCheckbox12" r:id="rId14" imgW="1371600" imgH="304920"/>
        </mc:Choice>
        <mc:Fallback>
          <p:control name="HTMLCheckbox12" r:id="rId14" imgW="1371600" imgH="304920">
            <p:pic>
              <p:nvPicPr>
                <p:cNvPr id="0" name="HTMLCheckbox12"/>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9224" name="HTMLCheckbox13" r:id="rId15" imgW="1371600" imgH="304920"/>
        </mc:Choice>
        <mc:Fallback>
          <p:control name="HTMLCheckbox13" r:id="rId15" imgW="1371600" imgH="304920">
            <p:pic>
              <p:nvPicPr>
                <p:cNvPr id="0" name="HTMLCheckbox13"/>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56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3450696"/>
          </a:xfrm>
        </p:spPr>
        <p:txBody>
          <a:bodyPr>
            <a:noAutofit/>
          </a:bodyPr>
          <a:lstStyle/>
          <a:p>
            <a:r>
              <a:rPr lang="en-US" sz="2800" b="1" dirty="0" smtClean="0"/>
              <a:t>(1) Review </a:t>
            </a:r>
            <a:r>
              <a:rPr lang="en-US" sz="2800" b="1" dirty="0"/>
              <a:t>of Product Application by Validation Entity:</a:t>
            </a:r>
            <a:r>
              <a:rPr lang="en-US" sz="2800" dirty="0"/>
              <a:t>  </a:t>
            </a:r>
          </a:p>
          <a:p>
            <a:pPr marL="0" indent="0">
              <a:buNone/>
            </a:pPr>
            <a:r>
              <a:rPr lang="en-US" sz="2800" dirty="0" smtClean="0"/>
              <a:t>	</a:t>
            </a:r>
            <a:r>
              <a:rPr lang="en-US" sz="2800" u="sng" dirty="0" smtClean="0"/>
              <a:t>Certifies </a:t>
            </a:r>
            <a:r>
              <a:rPr lang="en-US" sz="2800" u="sng" dirty="0"/>
              <a:t>compliance with standards and certify to the Commission the correctness of the product approval applications</a:t>
            </a:r>
            <a:r>
              <a:rPr lang="en-US" sz="2800" dirty="0"/>
              <a:t>.  Validation entities that may apply for approval include the following: </a:t>
            </a:r>
            <a:r>
              <a:rPr lang="en-US" sz="2800" b="1" u="sng" dirty="0">
                <a:uFill>
                  <a:solidFill>
                    <a:srgbClr val="FF0000"/>
                  </a:solidFill>
                </a:uFill>
              </a:rPr>
              <a:t>Approved evaluation entities; approved certification agencies and Florida licensed architects and engineers.</a:t>
            </a:r>
            <a:r>
              <a:rPr lang="en-US" sz="2800" dirty="0"/>
              <a:t>  Architects and engineers are not required to apply or pay fees.</a:t>
            </a:r>
          </a:p>
          <a:p>
            <a:endParaRPr lang="en-US" sz="2800"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Two </a:t>
            </a:r>
            <a:r>
              <a:rPr lang="en-US" b="1" dirty="0" smtClean="0">
                <a:effectLst>
                  <a:outerShdw blurRad="38100" dist="38100" dir="2700000" algn="tl">
                    <a:srgbClr val="000000">
                      <a:alpha val="43137"/>
                    </a:srgbClr>
                  </a:outerShdw>
                </a:effectLst>
              </a:rPr>
              <a:t>reviews </a:t>
            </a:r>
            <a:r>
              <a:rPr lang="en-US" b="1" dirty="0">
                <a:effectLst>
                  <a:outerShdw blurRad="38100" dist="38100" dir="2700000" algn="tl">
                    <a:srgbClr val="000000">
                      <a:alpha val="43137"/>
                    </a:srgbClr>
                  </a:outerShdw>
                </a:effectLst>
              </a:rPr>
              <a:t>for PA applications</a:t>
            </a:r>
            <a:r>
              <a:rPr lang="en-US" b="1"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859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450696"/>
          </a:xfrm>
        </p:spPr>
        <p:txBody>
          <a:bodyPr>
            <a:noAutofit/>
          </a:bodyPr>
          <a:lstStyle/>
          <a:p>
            <a:r>
              <a:rPr lang="en-US" sz="2800" b="1" dirty="0" smtClean="0"/>
              <a:t>(2) Review </a:t>
            </a:r>
            <a:r>
              <a:rPr lang="en-US" sz="2800" b="1" dirty="0"/>
              <a:t>of Product Application by the Administrator:</a:t>
            </a:r>
            <a:endParaRPr lang="en-US" sz="2800" dirty="0"/>
          </a:p>
          <a:p>
            <a:pPr lvl="1"/>
            <a:r>
              <a:rPr lang="en-US" sz="2400" dirty="0"/>
              <a:t>The Administrator conducts </a:t>
            </a:r>
            <a:r>
              <a:rPr lang="en-US" sz="2400" u="heavy" dirty="0">
                <a:uFill>
                  <a:solidFill>
                    <a:srgbClr val="FF0000"/>
                  </a:solidFill>
                </a:uFill>
              </a:rPr>
              <a:t>an administrative application review, meaning the Administrator is not required to perform any technical analysis </a:t>
            </a:r>
            <a:r>
              <a:rPr lang="en-US" sz="2400" dirty="0"/>
              <a:t>or evaluation. In fact, the Administrator role is to perform </a:t>
            </a:r>
            <a:r>
              <a:rPr lang="en-US" sz="2400" u="heavy" dirty="0">
                <a:uFill>
                  <a:solidFill>
                    <a:srgbClr val="FF0000"/>
                  </a:solidFill>
                </a:uFill>
              </a:rPr>
              <a:t>a spot check (inspection by </a:t>
            </a:r>
            <a:r>
              <a:rPr lang="en-US" sz="2400" u="heavy" dirty="0" smtClean="0">
                <a:uFill>
                  <a:solidFill>
                    <a:srgbClr val="FF0000"/>
                  </a:solidFill>
                </a:uFill>
              </a:rPr>
              <a:t>observation “QA”)</a:t>
            </a:r>
            <a:r>
              <a:rPr lang="en-US" sz="2400" dirty="0" smtClean="0"/>
              <a:t> </a:t>
            </a:r>
            <a:r>
              <a:rPr lang="en-US" sz="2400" dirty="0"/>
              <a:t>to determine whether the application as submitted complies with the rule and whether the validator has performed his or her service as intended by the rule.</a:t>
            </a:r>
          </a:p>
          <a:p>
            <a:endParaRPr lang="en-US" sz="2800"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Two </a:t>
            </a:r>
            <a:r>
              <a:rPr lang="en-US" b="1" dirty="0" smtClean="0">
                <a:effectLst>
                  <a:outerShdw blurRad="38100" dist="38100" dir="2700000" algn="tl">
                    <a:srgbClr val="000000">
                      <a:alpha val="43137"/>
                    </a:srgbClr>
                  </a:outerShdw>
                </a:effectLst>
              </a:rPr>
              <a:t>reviews </a:t>
            </a:r>
            <a:r>
              <a:rPr lang="en-US" b="1" dirty="0">
                <a:effectLst>
                  <a:outerShdw blurRad="38100" dist="38100" dir="2700000" algn="tl">
                    <a:srgbClr val="000000">
                      <a:alpha val="43137"/>
                    </a:srgbClr>
                  </a:outerShdw>
                </a:effectLst>
              </a:rPr>
              <a:t>for PA applications</a:t>
            </a:r>
            <a:r>
              <a:rPr lang="en-US" b="1"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053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Fiscal Year 2012-2013 Entity and Product Application </a:t>
            </a:r>
            <a:r>
              <a:rPr lang="en-US" b="1" dirty="0" smtClean="0">
                <a:effectLst>
                  <a:outerShdw blurRad="38100" dist="38100" dir="2700000" algn="tl">
                    <a:srgbClr val="000000">
                      <a:alpha val="43137"/>
                    </a:srgbClr>
                  </a:outerShdw>
                </a:effectLst>
              </a:rPr>
              <a:t>Statistics</a:t>
            </a:r>
            <a:endParaRPr lang="en-US" dirty="0">
              <a:effectLst>
                <a:outerShdw blurRad="38100" dist="38100" dir="2700000" algn="tl">
                  <a:srgbClr val="000000">
                    <a:alpha val="43137"/>
                  </a:srgbClr>
                </a:outerShdw>
              </a:effectLst>
            </a:endParaRPr>
          </a:p>
        </p:txBody>
      </p:sp>
      <p:graphicFrame>
        <p:nvGraphicFramePr>
          <p:cNvPr id="4" name="Chart 3"/>
          <p:cNvGraphicFramePr/>
          <p:nvPr>
            <p:extLst>
              <p:ext uri="{D42A27DB-BD31-4B8C-83A1-F6EECF244321}">
                <p14:modId xmlns:p14="http://schemas.microsoft.com/office/powerpoint/2010/main" val="90827100"/>
              </p:ext>
            </p:extLst>
          </p:nvPr>
        </p:nvGraphicFramePr>
        <p:xfrm>
          <a:off x="457200" y="1716314"/>
          <a:ext cx="8153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876800" y="7848600"/>
            <a:ext cx="3946337" cy="369332"/>
          </a:xfrm>
          <a:prstGeom prst="rect">
            <a:avLst/>
          </a:prstGeom>
        </p:spPr>
        <p:txBody>
          <a:bodyPr wrap="none">
            <a:spAutoFit/>
          </a:bodyPr>
          <a:lstStyle/>
          <a:p>
            <a:r>
              <a:rPr lang="en-US" b="1" dirty="0"/>
              <a:t>Self – Affirmations 2007 Code</a:t>
            </a:r>
            <a:r>
              <a:rPr lang="en-US" dirty="0"/>
              <a:t>: 427</a:t>
            </a:r>
          </a:p>
        </p:txBody>
      </p:sp>
      <p:sp>
        <p:nvSpPr>
          <p:cNvPr id="8" name="Rectangle 7"/>
          <p:cNvSpPr/>
          <p:nvPr/>
        </p:nvSpPr>
        <p:spPr>
          <a:xfrm>
            <a:off x="5474573" y="1814286"/>
            <a:ext cx="697627" cy="252259"/>
          </a:xfrm>
          <a:prstGeom prst="rect">
            <a:avLst/>
          </a:prstGeom>
        </p:spPr>
        <p:txBody>
          <a:bodyPr wrap="none">
            <a:spAutoFit/>
          </a:bodyPr>
          <a:lstStyle/>
          <a:p>
            <a:r>
              <a:rPr lang="en-US" b="1" dirty="0"/>
              <a:t>3338</a:t>
            </a:r>
            <a:endParaRPr lang="en-US" dirty="0"/>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18093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8000" b="1" dirty="0" smtClean="0">
                <a:effectLst>
                  <a:outerShdw blurRad="38100" dist="38100" dir="2700000" algn="tl">
                    <a:srgbClr val="000000">
                      <a:alpha val="43137"/>
                    </a:srgbClr>
                  </a:outerShdw>
                </a:effectLst>
              </a:rPr>
              <a:t>Organization</a:t>
            </a:r>
            <a:endParaRPr lang="en-US" sz="80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8160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8800" b="1" dirty="0" smtClean="0">
                <a:effectLst>
                  <a:outerShdw blurRad="38100" dist="38100" dir="2700000" algn="tl">
                    <a:srgbClr val="000000">
                      <a:alpha val="43137"/>
                    </a:srgbClr>
                  </a:outerShdw>
                </a:effectLst>
              </a:rPr>
              <a:t>The Next Step</a:t>
            </a:r>
            <a:endParaRPr lang="en-US" sz="88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System Stability</a:t>
            </a:r>
            <a:endParaRPr lang="en-US" dirty="0"/>
          </a:p>
        </p:txBody>
      </p:sp>
    </p:spTree>
    <p:extLst>
      <p:ext uri="{BB962C8B-B14F-4D97-AF65-F5344CB8AC3E}">
        <p14:creationId xmlns:p14="http://schemas.microsoft.com/office/powerpoint/2010/main" val="617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marL="0" indent="0">
              <a:buNone/>
            </a:pPr>
            <a:r>
              <a:rPr lang="en-US" sz="8800" dirty="0"/>
              <a:t>Product applications using Certification from an approved certification agency or evaluation report from an approved evaluation entity other than engineer or architect and which are required to be reviewed within 10 days and </a:t>
            </a:r>
            <a:r>
              <a:rPr lang="en-US" sz="8800" b="1" u="sng" dirty="0"/>
              <a:t>approved by the </a:t>
            </a:r>
            <a:r>
              <a:rPr lang="en-US" sz="8800" b="1" u="sng" dirty="0" smtClean="0"/>
              <a:t>Department</a:t>
            </a:r>
            <a:r>
              <a:rPr lang="en-US" sz="8800" dirty="0" smtClean="0"/>
              <a:t>.</a:t>
            </a:r>
            <a:endParaRPr lang="en-US" sz="8800" dirty="0"/>
          </a:p>
          <a:p>
            <a:pPr algn="ctr"/>
            <a:endParaRPr lang="en-US" sz="88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System Stability</a:t>
            </a:r>
            <a:endParaRPr lang="en-US" dirty="0"/>
          </a:p>
        </p:txBody>
      </p:sp>
    </p:spTree>
    <p:extLst>
      <p:ext uri="{BB962C8B-B14F-4D97-AF65-F5344CB8AC3E}">
        <p14:creationId xmlns:p14="http://schemas.microsoft.com/office/powerpoint/2010/main" val="402576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fontAlgn="base" hangingPunct="0"/>
            <a:endParaRPr lang="en-US" sz="8800" dirty="0" smtClean="0"/>
          </a:p>
          <a:p>
            <a:pPr marL="0" indent="0" fontAlgn="base" hangingPunct="0">
              <a:buNone/>
            </a:pPr>
            <a:r>
              <a:rPr lang="en-US" sz="8800" dirty="0" smtClean="0"/>
              <a:t>Product </a:t>
            </a:r>
            <a:r>
              <a:rPr lang="en-US" sz="8800" dirty="0"/>
              <a:t>applications using evaluation report from an engineer or architect or test report form an approved test lab and which are required to be </a:t>
            </a:r>
            <a:r>
              <a:rPr lang="en-US" sz="8800" b="1" u="sng" dirty="0"/>
              <a:t>approved by the </a:t>
            </a:r>
            <a:r>
              <a:rPr lang="en-US" sz="8800" b="1" u="sng" dirty="0" smtClean="0"/>
              <a:t>Commission</a:t>
            </a:r>
            <a:endParaRPr lang="en-US" sz="8800" dirty="0"/>
          </a:p>
          <a:p>
            <a:endParaRPr lang="en-US" sz="8800" dirty="0"/>
          </a:p>
          <a:p>
            <a:endParaRPr lang="en-US" sz="88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System Stability</a:t>
            </a:r>
            <a:endParaRPr lang="en-US" dirty="0"/>
          </a:p>
        </p:txBody>
      </p:sp>
    </p:spTree>
    <p:extLst>
      <p:ext uri="{BB962C8B-B14F-4D97-AF65-F5344CB8AC3E}">
        <p14:creationId xmlns:p14="http://schemas.microsoft.com/office/powerpoint/2010/main" val="12952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11904"/>
            <a:ext cx="7408333" cy="3450696"/>
          </a:xfrm>
        </p:spPr>
        <p:txBody>
          <a:bodyPr>
            <a:noAutofit/>
          </a:bodyPr>
          <a:lstStyle/>
          <a:p>
            <a:pPr fontAlgn="base" hangingPunct="0"/>
            <a:r>
              <a:rPr lang="en-US" b="1" dirty="0" smtClean="0"/>
              <a:t>Department’s staff would assume the role of the “Administrator</a:t>
            </a:r>
            <a:r>
              <a:rPr lang="en-US" dirty="0" smtClean="0"/>
              <a:t>” with the following advantages and assurances: </a:t>
            </a:r>
          </a:p>
          <a:p>
            <a:pPr marL="688975" lvl="1" indent="-457200" fontAlgn="base" hangingPunct="0">
              <a:buFont typeface="+mj-lt"/>
              <a:buAutoNum type="arabicPeriod"/>
            </a:pPr>
            <a:r>
              <a:rPr lang="en-US" sz="2400" dirty="0" smtClean="0"/>
              <a:t>Opportunity to provide stability and continuity to the program without compromising the current review process. </a:t>
            </a:r>
          </a:p>
          <a:p>
            <a:pPr marL="685800" lvl="1" indent="-457200" fontAlgn="base" hangingPunct="0">
              <a:buFont typeface="+mj-lt"/>
              <a:buAutoNum type="arabicPeriod"/>
            </a:pPr>
            <a:r>
              <a:rPr lang="en-US" sz="2400" dirty="0" smtClean="0"/>
              <a:t>Opportunity </a:t>
            </a:r>
            <a:r>
              <a:rPr lang="en-US" sz="2400" dirty="0"/>
              <a:t>to reduce </a:t>
            </a:r>
            <a:r>
              <a:rPr lang="en-US" sz="2400" dirty="0" smtClean="0"/>
              <a:t>fees.</a:t>
            </a:r>
          </a:p>
          <a:p>
            <a:pPr marL="688975" lvl="1" indent="-457200" fontAlgn="base" hangingPunct="0">
              <a:buFont typeface="+mj-lt"/>
              <a:buAutoNum type="arabicPeriod"/>
            </a:pPr>
            <a:r>
              <a:rPr lang="en-US" sz="2400" dirty="0" smtClean="0"/>
              <a:t>Opportunity to transition to a more stable function while ensuring the same level of service and outcomes. </a:t>
            </a:r>
          </a:p>
          <a:p>
            <a:pPr marL="688975" lvl="1" indent="-457200" fontAlgn="base" hangingPunct="0">
              <a:buFont typeface="+mj-lt"/>
              <a:buAutoNum type="arabicPeriod"/>
            </a:pPr>
            <a:r>
              <a:rPr lang="en-US" sz="2400" dirty="0" smtClean="0"/>
              <a:t>The two-step review process will remain.</a:t>
            </a:r>
          </a:p>
          <a:p>
            <a:pPr fontAlgn="base" hangingPunct="0"/>
            <a:endParaRPr lang="en-US" dirty="0"/>
          </a:p>
          <a:p>
            <a:pPr fontAlgn="base" hangingPunct="0"/>
            <a:endParaRPr lang="en-US" dirty="0"/>
          </a:p>
          <a:p>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System Stability</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1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33600"/>
            <a:ext cx="7408333" cy="3450696"/>
          </a:xfrm>
        </p:spPr>
        <p:txBody>
          <a:bodyPr>
            <a:noAutofit/>
          </a:bodyPr>
          <a:lstStyle/>
          <a:p>
            <a:pPr marL="457200" indent="-457200" fontAlgn="base" hangingPunct="0">
              <a:buFont typeface="+mj-lt"/>
              <a:buAutoNum type="arabicPeriod" startAt="5"/>
            </a:pPr>
            <a:r>
              <a:rPr lang="en-US" dirty="0" smtClean="0"/>
              <a:t>The on-line application process will remain.</a:t>
            </a:r>
            <a:endParaRPr lang="en-US" dirty="0"/>
          </a:p>
          <a:p>
            <a:pPr marL="457200" indent="-457200" fontAlgn="base" hangingPunct="0">
              <a:buFont typeface="+mj-lt"/>
              <a:buAutoNum type="arabicPeriod" startAt="5"/>
            </a:pPr>
            <a:r>
              <a:rPr lang="en-US" dirty="0" smtClean="0"/>
              <a:t>Time </a:t>
            </a:r>
            <a:r>
              <a:rPr lang="en-US" dirty="0"/>
              <a:t>line/deadlines for reviewing applications will </a:t>
            </a:r>
            <a:r>
              <a:rPr lang="en-US" dirty="0" smtClean="0"/>
              <a:t>remain.</a:t>
            </a:r>
            <a:endParaRPr lang="en-US" dirty="0"/>
          </a:p>
          <a:p>
            <a:pPr marL="457200" indent="-457200" fontAlgn="base" hangingPunct="0">
              <a:buFont typeface="+mj-lt"/>
              <a:buAutoNum type="arabicPeriod" startAt="5"/>
            </a:pPr>
            <a:r>
              <a:rPr lang="en-US" dirty="0"/>
              <a:t>Public review will </a:t>
            </a:r>
            <a:r>
              <a:rPr lang="en-US" dirty="0" smtClean="0"/>
              <a:t>remain.</a:t>
            </a:r>
            <a:endParaRPr lang="en-US" dirty="0"/>
          </a:p>
          <a:p>
            <a:pPr marL="457200" indent="-457200" fontAlgn="base" hangingPunct="0">
              <a:buFont typeface="+mj-lt"/>
              <a:buAutoNum type="arabicPeriod" startAt="5"/>
            </a:pPr>
            <a:r>
              <a:rPr lang="en-US" dirty="0"/>
              <a:t>Staff  will provide for the same service currently provided by the Administrator:  </a:t>
            </a:r>
            <a:r>
              <a:rPr lang="en-US" dirty="0" smtClean="0"/>
              <a:t>Staff </a:t>
            </a:r>
            <a:r>
              <a:rPr lang="en-US" dirty="0"/>
              <a:t>will perform </a:t>
            </a:r>
            <a:r>
              <a:rPr lang="en-US" u="heavy" dirty="0">
                <a:uFill>
                  <a:solidFill>
                    <a:srgbClr val="FF0000"/>
                  </a:solidFill>
                </a:uFill>
              </a:rPr>
              <a:t>a spot check (inspection by observation “QA”)</a:t>
            </a:r>
            <a:r>
              <a:rPr lang="en-US" dirty="0"/>
              <a:t> to determine whether the application as submitted complies with the rule and whether the validator has performed his or her service as intended by the rule.</a:t>
            </a:r>
          </a:p>
          <a:p>
            <a:pPr fontAlgn="base" hangingPunct="0"/>
            <a:endParaRPr lang="en-US" dirty="0"/>
          </a:p>
          <a:p>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System stability cont.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78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7408333" cy="3450696"/>
          </a:xfrm>
        </p:spPr>
        <p:txBody>
          <a:bodyPr>
            <a:noAutofit/>
          </a:bodyPr>
          <a:lstStyle/>
          <a:p>
            <a:pPr marL="457200" indent="-457200" fontAlgn="base" hangingPunct="0">
              <a:buFont typeface="+mj-lt"/>
              <a:buAutoNum type="arabicPeriod" startAt="9"/>
            </a:pPr>
            <a:r>
              <a:rPr lang="en-US" dirty="0" smtClean="0"/>
              <a:t>Reports will remain.</a:t>
            </a:r>
          </a:p>
          <a:p>
            <a:pPr marL="457200" indent="-457200" fontAlgn="base" hangingPunct="0">
              <a:buFont typeface="+mj-lt"/>
              <a:buAutoNum type="arabicPeriod" startAt="9"/>
            </a:pPr>
            <a:r>
              <a:rPr lang="en-US" dirty="0" smtClean="0"/>
              <a:t>Review </a:t>
            </a:r>
            <a:r>
              <a:rPr lang="en-US" dirty="0"/>
              <a:t>will be conducted using highly qualified/trained individuals directed by staff who has been the manager for the program since </a:t>
            </a:r>
            <a:r>
              <a:rPr lang="en-US" dirty="0" smtClean="0"/>
              <a:t>inception.  </a:t>
            </a:r>
            <a:endParaRPr lang="en-US" dirty="0"/>
          </a:p>
          <a:p>
            <a:pPr marL="457200" indent="-457200" fontAlgn="base" hangingPunct="0">
              <a:buFont typeface="+mj-lt"/>
              <a:buAutoNum type="arabicPeriod" startAt="9"/>
            </a:pPr>
            <a:r>
              <a:rPr lang="en-US" dirty="0" smtClean="0"/>
              <a:t>“Under-one-roof” support.  One </a:t>
            </a:r>
            <a:r>
              <a:rPr lang="en-US" dirty="0"/>
              <a:t>entity/office for technical support to interest groups. </a:t>
            </a:r>
          </a:p>
          <a:p>
            <a:pPr marL="457200" indent="-457200" fontAlgn="base" hangingPunct="0">
              <a:buFont typeface="+mj-lt"/>
              <a:buAutoNum type="arabicPeriod" startAt="9"/>
            </a:pPr>
            <a:r>
              <a:rPr lang="en-US" dirty="0"/>
              <a:t>Staff will foster and build on the current efficiency and experience noted in the delivery of the program since the </a:t>
            </a:r>
            <a:r>
              <a:rPr lang="en-US" dirty="0" smtClean="0"/>
              <a:t>program inception  </a:t>
            </a:r>
            <a:r>
              <a:rPr lang="en-US" dirty="0"/>
              <a:t>(October 1, 2003).   </a:t>
            </a:r>
          </a:p>
          <a:p>
            <a:pPr marL="0" indent="0" fontAlgn="base" hangingPunct="0">
              <a:buNone/>
            </a:pPr>
            <a:endParaRPr lang="en-US" b="1" u="sng" dirty="0" smtClean="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System </a:t>
            </a:r>
            <a:r>
              <a:rPr lang="en-US" b="1" dirty="0" smtClean="0">
                <a:effectLst>
                  <a:outerShdw blurRad="38100" dist="38100" dir="2700000" algn="tl">
                    <a:srgbClr val="000000">
                      <a:alpha val="43137"/>
                    </a:srgbClr>
                  </a:outerShdw>
                </a:effectLst>
              </a:rPr>
              <a:t>stability cont.</a:t>
            </a:r>
            <a:endParaRPr lang="en-US" dirty="0"/>
          </a:p>
        </p:txBody>
      </p:sp>
    </p:spTree>
    <p:extLst>
      <p:ext uri="{BB962C8B-B14F-4D97-AF65-F5344CB8AC3E}">
        <p14:creationId xmlns:p14="http://schemas.microsoft.com/office/powerpoint/2010/main" val="40984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7408333" cy="3450696"/>
          </a:xfrm>
        </p:spPr>
        <p:txBody>
          <a:bodyPr>
            <a:noAutofit/>
          </a:bodyPr>
          <a:lstStyle/>
          <a:p>
            <a:pPr marL="0" indent="0" fontAlgn="base" hangingPunct="0">
              <a:buNone/>
            </a:pPr>
            <a:r>
              <a:rPr lang="en-US" b="1" u="sng" dirty="0" smtClean="0"/>
              <a:t>Add to all this: </a:t>
            </a:r>
          </a:p>
          <a:p>
            <a:pPr marL="0" indent="0" fontAlgn="base" hangingPunct="0">
              <a:buNone/>
            </a:pPr>
            <a:r>
              <a:rPr lang="en-US" dirty="0" smtClean="0"/>
              <a:t>-	Manufacturers </a:t>
            </a:r>
            <a:r>
              <a:rPr lang="en-US" dirty="0"/>
              <a:t>are familiar with the state </a:t>
            </a:r>
            <a:r>
              <a:rPr lang="en-US" dirty="0" smtClean="0"/>
              <a:t>	product </a:t>
            </a:r>
            <a:r>
              <a:rPr lang="en-US" dirty="0"/>
              <a:t>approval process </a:t>
            </a:r>
            <a:endParaRPr lang="en-US" dirty="0" smtClean="0"/>
          </a:p>
          <a:p>
            <a:pPr marL="0" indent="0" fontAlgn="base" hangingPunct="0">
              <a:buNone/>
            </a:pPr>
            <a:r>
              <a:rPr lang="en-US" dirty="0" smtClean="0"/>
              <a:t>-	Validators </a:t>
            </a:r>
            <a:r>
              <a:rPr lang="en-US" dirty="0"/>
              <a:t>are doing a good job in reviewing </a:t>
            </a:r>
            <a:r>
              <a:rPr lang="en-US" dirty="0" smtClean="0"/>
              <a:t>	the applications. </a:t>
            </a:r>
            <a:endParaRPr lang="en-US" dirty="0"/>
          </a:p>
          <a:p>
            <a:pPr marL="0" lvl="0" indent="0" fontAlgn="base" hangingPunct="0">
              <a:buNone/>
            </a:pPr>
            <a:r>
              <a:rPr lang="en-US" dirty="0" smtClean="0"/>
              <a:t>-	Approved </a:t>
            </a:r>
            <a:r>
              <a:rPr lang="en-US" dirty="0"/>
              <a:t>evaluation entities; approved </a:t>
            </a:r>
            <a:r>
              <a:rPr lang="en-US" dirty="0" smtClean="0"/>
              <a:t>	certification </a:t>
            </a:r>
            <a:r>
              <a:rPr lang="en-US" dirty="0"/>
              <a:t>agencies and Florida licensed </a:t>
            </a:r>
            <a:r>
              <a:rPr lang="en-US" dirty="0" smtClean="0"/>
              <a:t>	architects </a:t>
            </a:r>
            <a:r>
              <a:rPr lang="en-US" dirty="0"/>
              <a:t>and engineers.</a:t>
            </a:r>
          </a:p>
          <a:p>
            <a:r>
              <a:rPr lang="en-US" dirty="0" smtClean="0"/>
              <a:t>-	The </a:t>
            </a:r>
            <a:r>
              <a:rPr lang="en-US" dirty="0"/>
              <a:t>PA Program has been in existence for 10 </a:t>
            </a:r>
            <a:r>
              <a:rPr lang="en-US" dirty="0" smtClean="0"/>
              <a:t>	– Years. </a:t>
            </a:r>
            <a:endParaRPr lang="en-US" dirty="0"/>
          </a:p>
          <a:p>
            <a:endParaRPr lang="en-US" dirty="0"/>
          </a:p>
          <a:p>
            <a:pPr marL="0" indent="0" fontAlgn="base" hangingPunct="0">
              <a:buNone/>
            </a:pPr>
            <a:endParaRPr lang="en-US" b="1" u="sng" dirty="0" smtClean="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System </a:t>
            </a:r>
            <a:r>
              <a:rPr lang="en-US" b="1" dirty="0" smtClean="0">
                <a:effectLst>
                  <a:outerShdw blurRad="38100" dist="38100" dir="2700000" algn="tl">
                    <a:srgbClr val="000000">
                      <a:alpha val="43137"/>
                    </a:srgbClr>
                  </a:outerShdw>
                </a:effectLst>
              </a:rPr>
              <a:t>stability cont.</a:t>
            </a:r>
            <a:endParaRPr lang="en-US" dirty="0"/>
          </a:p>
        </p:txBody>
      </p:sp>
    </p:spTree>
    <p:extLst>
      <p:ext uri="{BB962C8B-B14F-4D97-AF65-F5344CB8AC3E}">
        <p14:creationId xmlns:p14="http://schemas.microsoft.com/office/powerpoint/2010/main" val="10312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8" name="TextBox 7"/>
          <p:cNvSpPr txBox="1"/>
          <p:nvPr/>
        </p:nvSpPr>
        <p:spPr>
          <a:xfrm>
            <a:off x="304800" y="2590800"/>
            <a:ext cx="8839200" cy="1323439"/>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8000" dirty="0" smtClean="0">
                <a:solidFill>
                  <a:schemeClr val="tx1"/>
                </a:solidFill>
                <a:effectLst>
                  <a:outerShdw blurRad="38100" dist="38100" dir="2700000" algn="tl">
                    <a:srgbClr val="000000">
                      <a:alpha val="43137"/>
                    </a:srgbClr>
                  </a:outerShdw>
                </a:effectLst>
                <a:latin typeface="Arial Black" pitchFamily="34" charset="0"/>
              </a:rPr>
              <a:t>Questions?</a:t>
            </a:r>
            <a:endParaRPr lang="en-US" sz="4400" dirty="0">
              <a:solidFill>
                <a:schemeClr val="tx1"/>
              </a:solidFill>
              <a:effectLst>
                <a:outerShdw blurRad="38100" dist="38100" dir="2700000" algn="tl">
                  <a:srgbClr val="000000">
                    <a:alpha val="43137"/>
                  </a:srgbClr>
                </a:outerShdw>
              </a:effectLst>
              <a:latin typeface="Arial Black" pitchFamily="34" charset="0"/>
            </a:endParaRPr>
          </a:p>
        </p:txBody>
      </p:sp>
      <p:pic>
        <p:nvPicPr>
          <p:cNvPr id="9" name="Picture 6" descr="http://www.flheritage.com/images/facts/seals/curr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888655"/>
            <a:ext cx="843022" cy="843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dbpr.state.fl.us/images/DBP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82" y="5909225"/>
            <a:ext cx="1129760" cy="836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floridabuilding.org/fbc/commission/FBC_0813/Commission/logo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953011"/>
            <a:ext cx="2254557" cy="79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8" name="TextBox 7"/>
          <p:cNvSpPr txBox="1"/>
          <p:nvPr/>
        </p:nvSpPr>
        <p:spPr>
          <a:xfrm>
            <a:off x="1295400" y="2169855"/>
            <a:ext cx="8839200" cy="2554545"/>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8000" b="1" dirty="0" smtClean="0">
                <a:solidFill>
                  <a:schemeClr val="tx1"/>
                </a:solidFill>
                <a:effectLst>
                  <a:outerShdw blurRad="38100" dist="38100" dir="2700000" algn="tl">
                    <a:srgbClr val="000000">
                      <a:alpha val="43137"/>
                    </a:srgbClr>
                  </a:outerShdw>
                </a:effectLst>
                <a:latin typeface="Arial Black" pitchFamily="34" charset="0"/>
              </a:rPr>
              <a:t>Thank </a:t>
            </a:r>
          </a:p>
          <a:p>
            <a:pPr algn="ctr">
              <a:defRPr/>
            </a:pPr>
            <a:r>
              <a:rPr lang="en-US" sz="8000" b="1" dirty="0" smtClean="0">
                <a:solidFill>
                  <a:schemeClr val="tx1"/>
                </a:solidFill>
                <a:effectLst>
                  <a:outerShdw blurRad="38100" dist="38100" dir="2700000" algn="tl">
                    <a:srgbClr val="000000">
                      <a:alpha val="43137"/>
                    </a:srgbClr>
                  </a:outerShdw>
                </a:effectLst>
                <a:latin typeface="Arial Black" pitchFamily="34" charset="0"/>
              </a:rPr>
              <a:t>You !!!</a:t>
            </a:r>
            <a:endParaRPr lang="en-US" sz="4400" b="1" dirty="0">
              <a:solidFill>
                <a:schemeClr val="tx1"/>
              </a:solidFill>
              <a:effectLst>
                <a:outerShdw blurRad="38100" dist="38100" dir="2700000" algn="tl">
                  <a:srgbClr val="000000">
                    <a:alpha val="43137"/>
                  </a:srgbClr>
                </a:outerShdw>
              </a:effectLst>
              <a:latin typeface="Arial Black" pitchFamily="34" charset="0"/>
            </a:endParaRPr>
          </a:p>
        </p:txBody>
      </p:sp>
      <p:pic>
        <p:nvPicPr>
          <p:cNvPr id="9" name="Picture 6" descr="http://www.flheritage.com/images/facts/seals/curr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888655"/>
            <a:ext cx="843022" cy="843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dbpr.state.fl.us/images/DBP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82" y="5909225"/>
            <a:ext cx="1129760" cy="836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floridabuilding.org/fbc/commission/FBC_0813/Commission/logo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953011"/>
            <a:ext cx="2254557" cy="792237"/>
          </a:xfrm>
          <a:prstGeom prst="rect">
            <a:avLst/>
          </a:prstGeom>
          <a:noFill/>
          <a:extLst>
            <a:ext uri="{909E8E84-426E-40DD-AFC4-6F175D3DCCD1}">
              <a14:hiddenFill xmlns:a14="http://schemas.microsoft.com/office/drawing/2010/main">
                <a:solidFill>
                  <a:srgbClr val="FFFFFF"/>
                </a:solidFill>
              </a14:hiddenFill>
            </a:ext>
          </a:extLst>
        </p:spPr>
      </p:pic>
      <p:pic>
        <p:nvPicPr>
          <p:cNvPr id="126978" name="Picture 2" descr="http://www.insuranceproviders.com/Images/florida-home-insur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2057400"/>
            <a:ext cx="34099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ea typeface="Kozuka Gothic Pr6N H" pitchFamily="34" charset="-128"/>
                <a:cs typeface="Arial" pitchFamily="34" charset="0"/>
              </a:rPr>
              <a:t>Commission </a:t>
            </a:r>
            <a:r>
              <a:rPr lang="en-US" b="1" dirty="0" smtClean="0">
                <a:solidFill>
                  <a:schemeClr val="bg1"/>
                </a:solidFill>
                <a:effectLst>
                  <a:outerShdw blurRad="38100" dist="38100" dir="2700000" algn="tl">
                    <a:srgbClr val="000000">
                      <a:alpha val="43137"/>
                    </a:srgbClr>
                  </a:outerShdw>
                </a:effectLst>
                <a:ea typeface="Kozuka Gothic Pr6N H" pitchFamily="34" charset="-128"/>
                <a:cs typeface="Arial" pitchFamily="34" charset="0"/>
              </a:rPr>
              <a:t>Organization</a:t>
            </a:r>
            <a:endParaRPr lang="en-US" b="1" dirty="0"/>
          </a:p>
        </p:txBody>
      </p:sp>
      <p:graphicFrame>
        <p:nvGraphicFramePr>
          <p:cNvPr id="7" name="Object 6"/>
          <p:cNvGraphicFramePr>
            <a:graphicFrameLocks noChangeAspect="1"/>
          </p:cNvGraphicFramePr>
          <p:nvPr>
            <p:extLst>
              <p:ext uri="{D42A27DB-BD31-4B8C-83A1-F6EECF244321}">
                <p14:modId xmlns:p14="http://schemas.microsoft.com/office/powerpoint/2010/main" val="2801891210"/>
              </p:ext>
            </p:extLst>
          </p:nvPr>
        </p:nvGraphicFramePr>
        <p:xfrm>
          <a:off x="-8544" y="1317625"/>
          <a:ext cx="9030308" cy="5387975"/>
        </p:xfrm>
        <a:graphic>
          <a:graphicData uri="http://schemas.openxmlformats.org/presentationml/2006/ole">
            <mc:AlternateContent xmlns:mc="http://schemas.openxmlformats.org/markup-compatibility/2006">
              <mc:Choice xmlns:v="urn:schemas-microsoft-com:vml" Requires="v">
                <p:oleObj spid="_x0000_s126069" name="Visio" r:id="rId3" imgW="7496384" imgH="4473802" progId="Visio.Drawing.11">
                  <p:embed/>
                </p:oleObj>
              </mc:Choice>
              <mc:Fallback>
                <p:oleObj name="Visio" r:id="rId3" imgW="7496384" imgH="4473802" progId="Visio.Drawing.11">
                  <p:embed/>
                  <p:pic>
                    <p:nvPicPr>
                      <p:cNvPr id="0" name="Picture 2"/>
                      <p:cNvPicPr>
                        <a:picLocks noChangeAspect="1" noChangeArrowheads="1"/>
                      </p:cNvPicPr>
                      <p:nvPr/>
                    </p:nvPicPr>
                    <p:blipFill>
                      <a:blip r:embed="rId4"/>
                      <a:srcRect/>
                      <a:stretch>
                        <a:fillRect/>
                      </a:stretch>
                    </p:blipFill>
                    <p:spPr bwMode="auto">
                      <a:xfrm>
                        <a:off x="-8544" y="1317625"/>
                        <a:ext cx="9030308" cy="538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Diagram 3"/>
          <p:cNvGraphicFramePr/>
          <p:nvPr>
            <p:extLst>
              <p:ext uri="{D42A27DB-BD31-4B8C-83A1-F6EECF244321}">
                <p14:modId xmlns:p14="http://schemas.microsoft.com/office/powerpoint/2010/main" val="414849083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51122" y="854075"/>
            <a:ext cx="1828800" cy="838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Cordia New" pitchFamily="34" charset="-34"/>
                <a:cs typeface="Cordia New" pitchFamily="34" charset="-34"/>
              </a:rPr>
              <a:t>Ila</a:t>
            </a:r>
            <a:r>
              <a:rPr lang="en-US" b="1" dirty="0" smtClean="0">
                <a:solidFill>
                  <a:schemeClr val="tx1"/>
                </a:solidFill>
                <a:latin typeface="Cordia New" pitchFamily="34" charset="-34"/>
                <a:cs typeface="Cordia New" pitchFamily="34" charset="-34"/>
              </a:rPr>
              <a:t> Jones</a:t>
            </a:r>
          </a:p>
          <a:p>
            <a:pPr algn="ctr"/>
            <a:r>
              <a:rPr lang="en-US" b="1" dirty="0" smtClean="0">
                <a:solidFill>
                  <a:schemeClr val="tx1"/>
                </a:solidFill>
                <a:latin typeface="Cordia New" pitchFamily="34" charset="-34"/>
                <a:cs typeface="Cordia New" pitchFamily="34" charset="-34"/>
              </a:rPr>
              <a:t>Section Administrator</a:t>
            </a:r>
            <a:endParaRPr lang="en-US" b="1" dirty="0">
              <a:solidFill>
                <a:schemeClr val="tx1"/>
              </a:solidFill>
              <a:latin typeface="Cordia New" pitchFamily="34" charset="-34"/>
              <a:cs typeface="Cordia New" pitchFamily="34" charset="-34"/>
            </a:endParaRPr>
          </a:p>
        </p:txBody>
      </p:sp>
      <p:sp>
        <p:nvSpPr>
          <p:cNvPr id="10" name="Rectangle 9"/>
          <p:cNvSpPr/>
          <p:nvPr/>
        </p:nvSpPr>
        <p:spPr>
          <a:xfrm>
            <a:off x="685800" y="2286000"/>
            <a:ext cx="2057400" cy="838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dia New" pitchFamily="34" charset="-34"/>
                <a:cs typeface="Cordia New" pitchFamily="34" charset="-34"/>
              </a:rPr>
              <a:t>Jim Richmond</a:t>
            </a:r>
          </a:p>
          <a:p>
            <a:pPr algn="ctr"/>
            <a:r>
              <a:rPr lang="en-US" b="1" dirty="0" smtClean="0">
                <a:solidFill>
                  <a:schemeClr val="tx1"/>
                </a:solidFill>
                <a:latin typeface="Cordia New" pitchFamily="34" charset="-34"/>
                <a:cs typeface="Cordia New" pitchFamily="34" charset="-34"/>
              </a:rPr>
              <a:t>Executive Director Florida Building Commission </a:t>
            </a:r>
            <a:endParaRPr lang="en-US" b="1" dirty="0">
              <a:solidFill>
                <a:schemeClr val="tx1"/>
              </a:solidFill>
              <a:latin typeface="Cordia New" pitchFamily="34" charset="-34"/>
              <a:cs typeface="Cordia New" pitchFamily="34" charset="-34"/>
            </a:endParaRPr>
          </a:p>
        </p:txBody>
      </p:sp>
      <p:sp>
        <p:nvSpPr>
          <p:cNvPr id="11" name="Rectangle 10"/>
          <p:cNvSpPr/>
          <p:nvPr/>
        </p:nvSpPr>
        <p:spPr>
          <a:xfrm>
            <a:off x="3018503" y="2286000"/>
            <a:ext cx="1828800" cy="838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dia New" pitchFamily="34" charset="-34"/>
                <a:cs typeface="Cordia New" pitchFamily="34" charset="-34"/>
              </a:rPr>
              <a:t>Mo </a:t>
            </a:r>
            <a:r>
              <a:rPr lang="en-US" b="1" dirty="0" err="1" smtClean="0">
                <a:solidFill>
                  <a:schemeClr val="tx1"/>
                </a:solidFill>
                <a:latin typeface="Cordia New" pitchFamily="34" charset="-34"/>
                <a:cs typeface="Cordia New" pitchFamily="34" charset="-34"/>
              </a:rPr>
              <a:t>Madani</a:t>
            </a:r>
            <a:endParaRPr lang="en-US" b="1" dirty="0" smtClean="0">
              <a:solidFill>
                <a:schemeClr val="tx1"/>
              </a:solidFill>
              <a:latin typeface="Cordia New" pitchFamily="34" charset="-34"/>
              <a:cs typeface="Cordia New" pitchFamily="34" charset="-34"/>
            </a:endParaRPr>
          </a:p>
          <a:p>
            <a:pPr algn="ctr"/>
            <a:r>
              <a:rPr lang="en-US" b="1" dirty="0" smtClean="0">
                <a:solidFill>
                  <a:schemeClr val="tx1"/>
                </a:solidFill>
                <a:latin typeface="Cordia New" pitchFamily="34" charset="-34"/>
                <a:cs typeface="Cordia New" pitchFamily="34" charset="-34"/>
              </a:rPr>
              <a:t>Technical Unit Manager</a:t>
            </a:r>
            <a:endParaRPr lang="en-US" b="1" dirty="0">
              <a:solidFill>
                <a:schemeClr val="tx1"/>
              </a:solidFill>
              <a:latin typeface="Cordia New" pitchFamily="34" charset="-34"/>
              <a:cs typeface="Cordia New" pitchFamily="34" charset="-34"/>
            </a:endParaRPr>
          </a:p>
        </p:txBody>
      </p:sp>
      <p:sp>
        <p:nvSpPr>
          <p:cNvPr id="12" name="Rectangle 11"/>
          <p:cNvSpPr/>
          <p:nvPr/>
        </p:nvSpPr>
        <p:spPr>
          <a:xfrm>
            <a:off x="1600200" y="5251622"/>
            <a:ext cx="1524000"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Mary-Kathryn Smith</a:t>
            </a:r>
          </a:p>
          <a:p>
            <a:pPr algn="ctr"/>
            <a:r>
              <a:rPr lang="en-US" sz="1400" b="1" dirty="0" smtClean="0">
                <a:solidFill>
                  <a:schemeClr val="tx1"/>
                </a:solidFill>
                <a:latin typeface="Cordia New" pitchFamily="34" charset="-34"/>
                <a:cs typeface="Cordia New" pitchFamily="34" charset="-34"/>
              </a:rPr>
              <a:t>Accessibility</a:t>
            </a:r>
            <a:endParaRPr lang="en-US" sz="1400" b="1" dirty="0">
              <a:solidFill>
                <a:schemeClr val="tx1"/>
              </a:solidFill>
              <a:latin typeface="Cordia New" pitchFamily="34" charset="-34"/>
              <a:cs typeface="Cordia New" pitchFamily="34" charset="-34"/>
            </a:endParaRPr>
          </a:p>
        </p:txBody>
      </p:sp>
      <p:sp>
        <p:nvSpPr>
          <p:cNvPr id="16" name="Rectangle 15"/>
          <p:cNvSpPr/>
          <p:nvPr/>
        </p:nvSpPr>
        <p:spPr>
          <a:xfrm>
            <a:off x="4990070" y="4188951"/>
            <a:ext cx="820029"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Chip Sellers</a:t>
            </a:r>
          </a:p>
          <a:p>
            <a:pPr algn="ctr"/>
            <a:r>
              <a:rPr lang="en-US" sz="1400" b="1" dirty="0" smtClean="0">
                <a:solidFill>
                  <a:schemeClr val="tx1"/>
                </a:solidFill>
                <a:latin typeface="Cordia New" pitchFamily="34" charset="-34"/>
                <a:cs typeface="Cordia New" pitchFamily="34" charset="-34"/>
              </a:rPr>
              <a:t>Accessibility</a:t>
            </a:r>
            <a:endParaRPr lang="en-US" sz="1400" b="1" dirty="0">
              <a:solidFill>
                <a:schemeClr val="tx1"/>
              </a:solidFill>
              <a:latin typeface="Cordia New" pitchFamily="34" charset="-34"/>
              <a:cs typeface="Cordia New" pitchFamily="34" charset="-34"/>
            </a:endParaRPr>
          </a:p>
        </p:txBody>
      </p:sp>
      <p:sp>
        <p:nvSpPr>
          <p:cNvPr id="17" name="Rectangle 16"/>
          <p:cNvSpPr/>
          <p:nvPr/>
        </p:nvSpPr>
        <p:spPr>
          <a:xfrm>
            <a:off x="3991465" y="4198663"/>
            <a:ext cx="886132"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Ken </a:t>
            </a:r>
            <a:r>
              <a:rPr lang="en-US" sz="1400" b="1" dirty="0" err="1" smtClean="0">
                <a:solidFill>
                  <a:schemeClr val="tx1"/>
                </a:solidFill>
                <a:latin typeface="Cordia New" pitchFamily="34" charset="-34"/>
                <a:cs typeface="Cordia New" pitchFamily="34" charset="-34"/>
              </a:rPr>
              <a:t>Cureton</a:t>
            </a:r>
            <a:endParaRPr lang="en-US" sz="1400" b="1" dirty="0" smtClean="0">
              <a:solidFill>
                <a:schemeClr val="tx1"/>
              </a:solidFill>
              <a:latin typeface="Cordia New" pitchFamily="34" charset="-34"/>
              <a:cs typeface="Cordia New" pitchFamily="34" charset="-34"/>
            </a:endParaRPr>
          </a:p>
          <a:p>
            <a:pPr algn="ctr"/>
            <a:r>
              <a:rPr lang="en-US" sz="1400" b="1" dirty="0" smtClean="0">
                <a:solidFill>
                  <a:schemeClr val="tx1"/>
                </a:solidFill>
                <a:latin typeface="Cordia New" pitchFamily="34" charset="-34"/>
                <a:cs typeface="Cordia New" pitchFamily="34" charset="-34"/>
              </a:rPr>
              <a:t>Fire</a:t>
            </a:r>
            <a:endParaRPr lang="en-US" sz="1400" b="1" dirty="0">
              <a:solidFill>
                <a:schemeClr val="tx1"/>
              </a:solidFill>
              <a:latin typeface="Cordia New" pitchFamily="34" charset="-34"/>
              <a:cs typeface="Cordia New" pitchFamily="34" charset="-34"/>
            </a:endParaRPr>
          </a:p>
        </p:txBody>
      </p:sp>
      <p:sp>
        <p:nvSpPr>
          <p:cNvPr id="18" name="Rectangle 17"/>
          <p:cNvSpPr/>
          <p:nvPr/>
        </p:nvSpPr>
        <p:spPr>
          <a:xfrm>
            <a:off x="6899334" y="4198663"/>
            <a:ext cx="1052841"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latin typeface="Cordia New" pitchFamily="34" charset="-34"/>
                <a:cs typeface="Cordia New" pitchFamily="34" charset="-34"/>
              </a:rPr>
              <a:t>Marlita</a:t>
            </a:r>
            <a:r>
              <a:rPr lang="en-US" sz="1400" b="1" dirty="0" smtClean="0">
                <a:solidFill>
                  <a:schemeClr val="tx1"/>
                </a:solidFill>
                <a:latin typeface="Cordia New" pitchFamily="34" charset="-34"/>
                <a:cs typeface="Cordia New" pitchFamily="34" charset="-34"/>
              </a:rPr>
              <a:t> Peters</a:t>
            </a:r>
          </a:p>
          <a:p>
            <a:pPr algn="ctr"/>
            <a:r>
              <a:rPr lang="en-US" sz="1400" b="1" dirty="0" smtClean="0">
                <a:solidFill>
                  <a:schemeClr val="tx1"/>
                </a:solidFill>
                <a:latin typeface="Cordia New" pitchFamily="34" charset="-34"/>
                <a:cs typeface="Cordia New" pitchFamily="34" charset="-34"/>
              </a:rPr>
              <a:t>Special Occ.</a:t>
            </a:r>
            <a:endParaRPr lang="en-US" sz="1400" b="1" dirty="0">
              <a:solidFill>
                <a:schemeClr val="tx1"/>
              </a:solidFill>
              <a:latin typeface="Cordia New" pitchFamily="34" charset="-34"/>
              <a:cs typeface="Cordia New" pitchFamily="34" charset="-34"/>
            </a:endParaRPr>
          </a:p>
        </p:txBody>
      </p:sp>
      <p:sp>
        <p:nvSpPr>
          <p:cNvPr id="13" name="Rectangle 12"/>
          <p:cNvSpPr/>
          <p:nvPr/>
        </p:nvSpPr>
        <p:spPr>
          <a:xfrm>
            <a:off x="8001000" y="4198663"/>
            <a:ext cx="1053280" cy="5840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Robert Benbow</a:t>
            </a:r>
          </a:p>
          <a:p>
            <a:pPr algn="ctr"/>
            <a:r>
              <a:rPr lang="en-US" sz="1400" b="1" dirty="0" smtClean="0">
                <a:solidFill>
                  <a:schemeClr val="tx1"/>
                </a:solidFill>
                <a:latin typeface="Cordia New" pitchFamily="34" charset="-34"/>
                <a:cs typeface="Cordia New" pitchFamily="34" charset="-34"/>
              </a:rPr>
              <a:t>Product Approval</a:t>
            </a:r>
            <a:endParaRPr lang="en-US" sz="1400" b="1" dirty="0">
              <a:solidFill>
                <a:schemeClr val="tx1"/>
              </a:solidFill>
              <a:latin typeface="Cordia New" pitchFamily="34" charset="-34"/>
              <a:cs typeface="Cordia New" pitchFamily="34" charset="-34"/>
            </a:endParaRPr>
          </a:p>
        </p:txBody>
      </p:sp>
      <p:sp>
        <p:nvSpPr>
          <p:cNvPr id="15" name="Rectangle 14"/>
          <p:cNvSpPr/>
          <p:nvPr/>
        </p:nvSpPr>
        <p:spPr>
          <a:xfrm>
            <a:off x="5851001" y="4198663"/>
            <a:ext cx="1003196"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Ann Stanton</a:t>
            </a:r>
          </a:p>
          <a:p>
            <a:pPr algn="ctr"/>
            <a:r>
              <a:rPr lang="en-US" sz="1400" b="1" dirty="0" smtClean="0">
                <a:solidFill>
                  <a:schemeClr val="tx1"/>
                </a:solidFill>
                <a:latin typeface="Cordia New" pitchFamily="34" charset="-34"/>
                <a:cs typeface="Cordia New" pitchFamily="34" charset="-34"/>
              </a:rPr>
              <a:t>Energy</a:t>
            </a:r>
            <a:endParaRPr lang="en-US" sz="1400" b="1" dirty="0">
              <a:solidFill>
                <a:schemeClr val="tx1"/>
              </a:solidFill>
              <a:latin typeface="Cordia New" pitchFamily="34" charset="-34"/>
              <a:cs typeface="Cordia New" pitchFamily="34" charset="-34"/>
            </a:endParaRPr>
          </a:p>
        </p:txBody>
      </p:sp>
      <p:sp>
        <p:nvSpPr>
          <p:cNvPr id="19" name="Rectangle 18"/>
          <p:cNvSpPr/>
          <p:nvPr/>
        </p:nvSpPr>
        <p:spPr>
          <a:xfrm>
            <a:off x="2773869" y="4188950"/>
            <a:ext cx="1159035"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Joe Bigelow</a:t>
            </a:r>
          </a:p>
          <a:p>
            <a:pPr algn="ctr"/>
            <a:r>
              <a:rPr lang="en-US" sz="1400" b="1" dirty="0" smtClean="0">
                <a:solidFill>
                  <a:schemeClr val="tx1"/>
                </a:solidFill>
                <a:latin typeface="Cordia New" pitchFamily="34" charset="-34"/>
                <a:cs typeface="Cordia New" pitchFamily="34" charset="-34"/>
              </a:rPr>
              <a:t>Modules/Structural</a:t>
            </a:r>
            <a:endParaRPr lang="en-US" sz="1400" b="1" dirty="0">
              <a:solidFill>
                <a:schemeClr val="tx1"/>
              </a:solidFill>
              <a:latin typeface="Cordia New" pitchFamily="34" charset="-34"/>
              <a:cs typeface="Cordia New" pitchFamily="34" charset="-34"/>
            </a:endParaRPr>
          </a:p>
        </p:txBody>
      </p:sp>
      <p:sp>
        <p:nvSpPr>
          <p:cNvPr id="21" name="Rectangle 20"/>
          <p:cNvSpPr/>
          <p:nvPr/>
        </p:nvSpPr>
        <p:spPr>
          <a:xfrm>
            <a:off x="6031124" y="1692276"/>
            <a:ext cx="1467464"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dia New" pitchFamily="34" charset="-34"/>
                <a:cs typeface="Cordia New" pitchFamily="34" charset="-34"/>
              </a:rPr>
              <a:t>Barbara Bryant Administration</a:t>
            </a:r>
            <a:endParaRPr lang="en-US" b="1" dirty="0">
              <a:solidFill>
                <a:schemeClr val="tx1"/>
              </a:solidFill>
              <a:latin typeface="Cordia New" pitchFamily="34" charset="-34"/>
              <a:cs typeface="Cordia New" pitchFamily="34" charset="-34"/>
            </a:endParaRPr>
          </a:p>
        </p:txBody>
      </p:sp>
      <p:sp>
        <p:nvSpPr>
          <p:cNvPr id="23" name="Rectangle 22"/>
          <p:cNvSpPr/>
          <p:nvPr/>
        </p:nvSpPr>
        <p:spPr>
          <a:xfrm>
            <a:off x="381000" y="5251622"/>
            <a:ext cx="1019482" cy="838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Robert Lorenzo</a:t>
            </a:r>
          </a:p>
          <a:p>
            <a:pPr algn="ctr"/>
            <a:r>
              <a:rPr lang="en-US" sz="1400" b="1" dirty="0" smtClean="0">
                <a:solidFill>
                  <a:schemeClr val="tx1"/>
                </a:solidFill>
                <a:latin typeface="Cordia New" pitchFamily="34" charset="-34"/>
                <a:cs typeface="Cordia New" pitchFamily="34" charset="-34"/>
              </a:rPr>
              <a:t>Manufactured Buildings</a:t>
            </a:r>
            <a:endParaRPr lang="en-US" sz="1400" b="1" dirty="0">
              <a:solidFill>
                <a:schemeClr val="tx1"/>
              </a:solidFill>
              <a:latin typeface="Cordia New" pitchFamily="34" charset="-34"/>
              <a:cs typeface="Cordia New" pitchFamily="34" charset="-34"/>
            </a:endParaRPr>
          </a:p>
        </p:txBody>
      </p:sp>
      <p:sp>
        <p:nvSpPr>
          <p:cNvPr id="24" name="Rectangle 23"/>
          <p:cNvSpPr/>
          <p:nvPr/>
        </p:nvSpPr>
        <p:spPr>
          <a:xfrm>
            <a:off x="3257733" y="5257800"/>
            <a:ext cx="1467464"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dia New" pitchFamily="34" charset="-34"/>
                <a:cs typeface="Cordia New" pitchFamily="34" charset="-34"/>
              </a:rPr>
              <a:t>Jim Hammers </a:t>
            </a:r>
          </a:p>
          <a:p>
            <a:pPr algn="ctr"/>
            <a:r>
              <a:rPr lang="en-US" sz="1400" b="1" dirty="0" smtClean="0">
                <a:solidFill>
                  <a:schemeClr val="tx1"/>
                </a:solidFill>
                <a:latin typeface="Cordia New" pitchFamily="34" charset="-34"/>
                <a:cs typeface="Cordia New" pitchFamily="34" charset="-34"/>
              </a:rPr>
              <a:t>Administration</a:t>
            </a:r>
            <a:endParaRPr lang="en-US" sz="1400" b="1" dirty="0">
              <a:solidFill>
                <a:schemeClr val="tx1"/>
              </a:solidFill>
              <a:latin typeface="Cordia New" pitchFamily="34" charset="-34"/>
              <a:cs typeface="Cordia New" pitchFamily="34" charset="-34"/>
            </a:endParaRPr>
          </a:p>
        </p:txBody>
      </p:sp>
      <p:cxnSp>
        <p:nvCxnSpPr>
          <p:cNvPr id="37" name="Elbow Connector 36"/>
          <p:cNvCxnSpPr>
            <a:stCxn id="11" idx="2"/>
            <a:endCxn id="19" idx="0"/>
          </p:cNvCxnSpPr>
          <p:nvPr/>
        </p:nvCxnSpPr>
        <p:spPr>
          <a:xfrm rot="5400000">
            <a:off x="3110770" y="3366817"/>
            <a:ext cx="1064750" cy="579516"/>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 idx="2"/>
            <a:endCxn id="23" idx="0"/>
          </p:cNvCxnSpPr>
          <p:nvPr/>
        </p:nvCxnSpPr>
        <p:spPr>
          <a:xfrm rot="5400000">
            <a:off x="238910" y="3776032"/>
            <a:ext cx="2127422" cy="823759"/>
          </a:xfrm>
          <a:prstGeom prst="bentConnector3">
            <a:avLst>
              <a:gd name="adj1" fmla="val 8407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2"/>
            <a:endCxn id="15" idx="0"/>
          </p:cNvCxnSpPr>
          <p:nvPr/>
        </p:nvCxnSpPr>
        <p:spPr>
          <a:xfrm rot="16200000" flipH="1">
            <a:off x="4605520" y="2451583"/>
            <a:ext cx="1074463" cy="2419696"/>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2"/>
            <a:endCxn id="18" idx="0"/>
          </p:cNvCxnSpPr>
          <p:nvPr/>
        </p:nvCxnSpPr>
        <p:spPr>
          <a:xfrm rot="16200000" flipH="1">
            <a:off x="5142098" y="1915005"/>
            <a:ext cx="1074463" cy="3492852"/>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2"/>
            <a:endCxn id="13" idx="0"/>
          </p:cNvCxnSpPr>
          <p:nvPr/>
        </p:nvCxnSpPr>
        <p:spPr>
          <a:xfrm rot="16200000" flipH="1">
            <a:off x="5693040" y="1364062"/>
            <a:ext cx="1074463" cy="4594737"/>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1" idx="2"/>
            <a:endCxn id="17" idx="0"/>
          </p:cNvCxnSpPr>
          <p:nvPr/>
        </p:nvCxnSpPr>
        <p:spPr>
          <a:xfrm rot="16200000" flipH="1">
            <a:off x="3646486" y="3410617"/>
            <a:ext cx="1074463" cy="50162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0" idx="2"/>
            <a:endCxn id="12" idx="0"/>
          </p:cNvCxnSpPr>
          <p:nvPr/>
        </p:nvCxnSpPr>
        <p:spPr>
          <a:xfrm rot="16200000" flipH="1">
            <a:off x="974639" y="3864061"/>
            <a:ext cx="2127422" cy="647700"/>
          </a:xfrm>
          <a:prstGeom prst="bentConnector3">
            <a:avLst>
              <a:gd name="adj1" fmla="val 8407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1" idx="2"/>
            <a:endCxn id="16" idx="0"/>
          </p:cNvCxnSpPr>
          <p:nvPr/>
        </p:nvCxnSpPr>
        <p:spPr>
          <a:xfrm rot="16200000" flipH="1">
            <a:off x="4134119" y="2922984"/>
            <a:ext cx="1064751" cy="1467182"/>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7" idx="2"/>
            <a:endCxn id="10" idx="0"/>
          </p:cNvCxnSpPr>
          <p:nvPr/>
        </p:nvCxnSpPr>
        <p:spPr>
          <a:xfrm rot="5400000">
            <a:off x="2743149" y="663626"/>
            <a:ext cx="593725" cy="2651022"/>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7" idx="2"/>
            <a:endCxn id="11" idx="0"/>
          </p:cNvCxnSpPr>
          <p:nvPr/>
        </p:nvCxnSpPr>
        <p:spPr>
          <a:xfrm rot="5400000">
            <a:off x="3852351" y="1772828"/>
            <a:ext cx="593725" cy="432619"/>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7" idx="3"/>
            <a:endCxn id="21" idx="0"/>
          </p:cNvCxnSpPr>
          <p:nvPr/>
        </p:nvCxnSpPr>
        <p:spPr>
          <a:xfrm>
            <a:off x="5279922" y="1273175"/>
            <a:ext cx="1484934" cy="41910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0" idx="2"/>
            <a:endCxn id="24" idx="0"/>
          </p:cNvCxnSpPr>
          <p:nvPr/>
        </p:nvCxnSpPr>
        <p:spPr>
          <a:xfrm rot="16200000" flipH="1">
            <a:off x="1786182" y="3052517"/>
            <a:ext cx="2133600" cy="2276965"/>
          </a:xfrm>
          <a:prstGeom prst="bentConnector3">
            <a:avLst>
              <a:gd name="adj1" fmla="val 83977"/>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7562937" y="1692275"/>
            <a:ext cx="1467464"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dia New" pitchFamily="34" charset="-34"/>
                <a:cs typeface="Cordia New" pitchFamily="34" charset="-34"/>
              </a:rPr>
              <a:t>Pat </a:t>
            </a:r>
            <a:r>
              <a:rPr lang="en-US" b="1" dirty="0">
                <a:solidFill>
                  <a:schemeClr val="tx1"/>
                </a:solidFill>
                <a:latin typeface="Cordia New" pitchFamily="34" charset="-34"/>
                <a:cs typeface="Cordia New" pitchFamily="34" charset="-34"/>
              </a:rPr>
              <a:t>H</a:t>
            </a:r>
            <a:r>
              <a:rPr lang="en-US" b="1" dirty="0" smtClean="0">
                <a:solidFill>
                  <a:schemeClr val="tx1"/>
                </a:solidFill>
                <a:latin typeface="Cordia New" pitchFamily="34" charset="-34"/>
                <a:cs typeface="Cordia New" pitchFamily="34" charset="-34"/>
              </a:rPr>
              <a:t>arvey</a:t>
            </a:r>
          </a:p>
          <a:p>
            <a:pPr algn="ctr"/>
            <a:r>
              <a:rPr lang="en-US" b="1" dirty="0" smtClean="0">
                <a:solidFill>
                  <a:schemeClr val="tx1"/>
                </a:solidFill>
                <a:latin typeface="Cordia New" pitchFamily="34" charset="-34"/>
                <a:cs typeface="Cordia New" pitchFamily="34" charset="-34"/>
              </a:rPr>
              <a:t>Administration</a:t>
            </a:r>
            <a:endParaRPr lang="en-US" b="1" dirty="0">
              <a:solidFill>
                <a:schemeClr val="tx1"/>
              </a:solidFill>
              <a:latin typeface="Cordia New" pitchFamily="34" charset="-34"/>
              <a:cs typeface="Cordia New" pitchFamily="34" charset="-34"/>
            </a:endParaRPr>
          </a:p>
        </p:txBody>
      </p:sp>
      <p:cxnSp>
        <p:nvCxnSpPr>
          <p:cNvPr id="80" name="Elbow Connector 79"/>
          <p:cNvCxnSpPr>
            <a:stCxn id="7" idx="3"/>
            <a:endCxn id="79" idx="0"/>
          </p:cNvCxnSpPr>
          <p:nvPr/>
        </p:nvCxnSpPr>
        <p:spPr>
          <a:xfrm>
            <a:off x="5279922" y="1273175"/>
            <a:ext cx="3016747" cy="4191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6100302" y="2965782"/>
            <a:ext cx="1772264" cy="5937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rdia New" pitchFamily="34" charset="-34"/>
                <a:cs typeface="Cordia New" pitchFamily="34" charset="-34"/>
              </a:rPr>
              <a:t>Chris Burgwald</a:t>
            </a:r>
          </a:p>
          <a:p>
            <a:pPr algn="ctr"/>
            <a:r>
              <a:rPr lang="en-US" b="1" dirty="0" smtClean="0">
                <a:solidFill>
                  <a:schemeClr val="tx1"/>
                </a:solidFill>
                <a:latin typeface="Cordia New" pitchFamily="34" charset="-34"/>
                <a:cs typeface="Cordia New" pitchFamily="34" charset="-34"/>
              </a:rPr>
              <a:t>Administrative</a:t>
            </a:r>
            <a:endParaRPr lang="en-US" b="1" dirty="0">
              <a:solidFill>
                <a:schemeClr val="tx1"/>
              </a:solidFill>
              <a:latin typeface="Cordia New" pitchFamily="34" charset="-34"/>
              <a:cs typeface="Cordia New" pitchFamily="34" charset="-34"/>
            </a:endParaRPr>
          </a:p>
        </p:txBody>
      </p:sp>
      <p:cxnSp>
        <p:nvCxnSpPr>
          <p:cNvPr id="88" name="Elbow Connector 87"/>
          <p:cNvCxnSpPr>
            <a:stCxn id="11" idx="2"/>
            <a:endCxn id="87" idx="0"/>
          </p:cNvCxnSpPr>
          <p:nvPr/>
        </p:nvCxnSpPr>
        <p:spPr>
          <a:xfrm rot="5400000" flipH="1" flipV="1">
            <a:off x="5380459" y="1518225"/>
            <a:ext cx="158418" cy="3053531"/>
          </a:xfrm>
          <a:prstGeom prst="bentConnector5">
            <a:avLst>
              <a:gd name="adj1" fmla="val -144302"/>
              <a:gd name="adj2" fmla="val 50463"/>
              <a:gd name="adj3" fmla="val 24430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itle 92"/>
          <p:cNvSpPr>
            <a:spLocks noGrp="1"/>
          </p:cNvSpPr>
          <p:nvPr>
            <p:ph type="title"/>
          </p:nvPr>
        </p:nvSpPr>
        <p:spPr>
          <a:xfrm>
            <a:off x="457200" y="-33528"/>
            <a:ext cx="8229600" cy="1252728"/>
          </a:xfrm>
        </p:spPr>
        <p:txBody>
          <a:bodyPr>
            <a:normAutofit/>
          </a:bodyPr>
          <a:lstStyle/>
          <a:p>
            <a:r>
              <a:rPr lang="en-US" b="1" dirty="0">
                <a:solidFill>
                  <a:schemeClr val="bg1"/>
                </a:solidFill>
                <a:effectLst>
                  <a:outerShdw blurRad="38100" dist="38100" dir="2700000" algn="tl">
                    <a:srgbClr val="000000">
                      <a:alpha val="43137"/>
                    </a:srgbClr>
                  </a:outerShdw>
                </a:effectLst>
                <a:latin typeface="Kozuka Gothic Pr6N H" pitchFamily="34" charset="-128"/>
                <a:ea typeface="Kozuka Gothic Pr6N H" pitchFamily="34" charset="-128"/>
                <a:cs typeface="Arial" pitchFamily="34" charset="0"/>
              </a:rPr>
              <a:t>Codes and Standards </a:t>
            </a:r>
            <a:r>
              <a:rPr lang="en-US" b="1" dirty="0" smtClean="0">
                <a:solidFill>
                  <a:schemeClr val="bg1"/>
                </a:solidFill>
                <a:effectLst>
                  <a:outerShdw blurRad="38100" dist="38100" dir="2700000" algn="tl">
                    <a:srgbClr val="000000">
                      <a:alpha val="43137"/>
                    </a:srgbClr>
                  </a:outerShdw>
                </a:effectLst>
                <a:latin typeface="Kozuka Gothic Pr6N H" pitchFamily="34" charset="-128"/>
                <a:ea typeface="Kozuka Gothic Pr6N H" pitchFamily="34" charset="-128"/>
                <a:cs typeface="Arial" pitchFamily="34" charset="0"/>
              </a:rPr>
              <a:t>Section</a:t>
            </a:r>
            <a:endParaRPr lang="en-US" dirty="0">
              <a:solidFill>
                <a:schemeClr val="bg1"/>
              </a:solidFill>
            </a:endParaRPr>
          </a:p>
        </p:txBody>
      </p:sp>
    </p:spTree>
    <p:extLst>
      <p:ext uri="{BB962C8B-B14F-4D97-AF65-F5344CB8AC3E}">
        <p14:creationId xmlns:p14="http://schemas.microsoft.com/office/powerpoint/2010/main" val="40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Bad news:  </a:t>
            </a:r>
            <a:r>
              <a:rPr lang="en-US" b="1" dirty="0"/>
              <a:t>No response received for the Request for Proposal “RFP” to provide for “Administrator” to review and process product approval and product entity applications.</a:t>
            </a:r>
            <a:endParaRPr lang="en-US" dirty="0"/>
          </a:p>
          <a:p>
            <a:r>
              <a:rPr lang="en-US" sz="3200" b="1" dirty="0"/>
              <a:t>Good news: </a:t>
            </a:r>
            <a:r>
              <a:rPr lang="en-US" b="1" dirty="0"/>
              <a:t>staff has </a:t>
            </a:r>
            <a:r>
              <a:rPr lang="en-US" b="1" dirty="0" smtClean="0"/>
              <a:t>solution</a:t>
            </a:r>
            <a:endParaRPr lang="en-US" dirty="0"/>
          </a:p>
          <a:p>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News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524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8800" b="1" dirty="0" smtClean="0">
                <a:effectLst>
                  <a:outerShdw blurRad="38100" dist="38100" dir="2700000" algn="tl">
                    <a:srgbClr val="000000">
                      <a:alpha val="43137"/>
                    </a:srgbClr>
                  </a:outerShdw>
                </a:effectLst>
              </a:rPr>
              <a:t>Laws and Rules</a:t>
            </a:r>
            <a:endParaRPr lang="en-US" sz="8800" b="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303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Florida </a:t>
            </a:r>
            <a:r>
              <a:rPr lang="en-US" dirty="0"/>
              <a:t>Statutes</a:t>
            </a:r>
          </a:p>
          <a:p>
            <a:r>
              <a:rPr lang="en-US" dirty="0"/>
              <a:t>553.842 Product evaluation and approval.—</a:t>
            </a:r>
          </a:p>
          <a:p>
            <a:r>
              <a:rPr lang="en-US" dirty="0"/>
              <a:t>(1) The commission shall adopt rules under ss. 120.536(1) and 120.54 to develop and implement a product evaluation and approval system that applies statewide to operate in coordination with the Florida Building Code. </a:t>
            </a:r>
            <a:r>
              <a:rPr lang="en-US" b="1" u="heavy" dirty="0">
                <a:uFill>
                  <a:solidFill>
                    <a:srgbClr val="FF0000"/>
                  </a:solidFill>
                </a:uFill>
              </a:rPr>
              <a:t>The commission may enter into contracts to provide for administration of the product evaluation and approval system.</a:t>
            </a:r>
            <a:r>
              <a:rPr lang="en-US" u="heavy" dirty="0">
                <a:uFill>
                  <a:solidFill>
                    <a:srgbClr val="FF0000"/>
                  </a:solidFill>
                </a:uFill>
              </a:rPr>
              <a:t> </a:t>
            </a:r>
            <a:r>
              <a:rPr lang="en-US" dirty="0"/>
              <a:t>The commission’s rules and any applicable contract may provide that the payment of fees related to approvals be made directly to the administrator……</a:t>
            </a:r>
          </a:p>
          <a:p>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Background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7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……An application for state approval of a product under subparagraph 1 (Certification method). or subparagraph 3 (Evaluation report method from entities other than engineers or architects). must be approved by the department </a:t>
            </a:r>
            <a:r>
              <a:rPr lang="en-US" u="heavy" dirty="0">
                <a:uFill>
                  <a:solidFill>
                    <a:srgbClr val="FF0000"/>
                  </a:solidFill>
                </a:uFill>
              </a:rPr>
              <a:t>after the commission staff or a designee verifies that the application and related documentation are complete. This verification must be completed within 10 business days after receipt of the application. </a:t>
            </a:r>
            <a:r>
              <a:rPr lang="en-US" dirty="0"/>
              <a:t>Upon approval by the department, the product shall be immediately added to the list of state-approved products maintained under subsection (13). Approvals by the department shall be reviewed and ratified by the commission’s program oversight committee except for a showing of good cause that a review by the full commission is necessary. The commission shall adopt rules providing means to cure deficiencies identified within submittals for products approved under this paragraph.</a:t>
            </a:r>
          </a:p>
          <a:p>
            <a:pPr marL="0" indent="0">
              <a:buNone/>
            </a:pPr>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Background cont.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04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CHAPTER 61G20-3 PRODUCT APPROVAL</a:t>
            </a:r>
            <a:endParaRPr lang="en-US" dirty="0"/>
          </a:p>
          <a:p>
            <a:pPr fontAlgn="base" hangingPunct="0"/>
            <a:r>
              <a:rPr lang="en-US" b="1" dirty="0"/>
              <a:t>61G20-3.002</a:t>
            </a:r>
            <a:r>
              <a:rPr lang="en-US" dirty="0"/>
              <a:t> </a:t>
            </a:r>
            <a:r>
              <a:rPr lang="en-US" b="1" dirty="0"/>
              <a:t>Definitions.</a:t>
            </a:r>
            <a:endParaRPr lang="en-US" dirty="0"/>
          </a:p>
          <a:p>
            <a:pPr fontAlgn="base" hangingPunct="0"/>
            <a:r>
              <a:rPr lang="en-US" dirty="0"/>
              <a:t> </a:t>
            </a:r>
          </a:p>
          <a:p>
            <a:pPr fontAlgn="base" hangingPunct="0"/>
            <a:r>
              <a:rPr lang="en-US" dirty="0"/>
              <a:t>(26) Program System Administrator </a:t>
            </a:r>
            <a:r>
              <a:rPr lang="en-US" b="1" dirty="0"/>
              <a:t>means </a:t>
            </a:r>
            <a:r>
              <a:rPr lang="en-US" b="1" u="heavy" dirty="0">
                <a:uFill>
                  <a:solidFill>
                    <a:srgbClr val="FF0000"/>
                  </a:solidFill>
                </a:uFill>
              </a:rPr>
              <a:t>a public or private </a:t>
            </a:r>
            <a:r>
              <a:rPr lang="en-US" dirty="0"/>
              <a:t>entity qualified to review product approval and product entity documentation for compliance with this rule.</a:t>
            </a:r>
          </a:p>
          <a:p>
            <a:pPr fontAlgn="base" hangingPunct="0"/>
            <a:r>
              <a:rPr lang="en-US" b="1" dirty="0"/>
              <a:t>61G20-3.007</a:t>
            </a:r>
            <a:r>
              <a:rPr lang="en-US" dirty="0"/>
              <a:t> </a:t>
            </a:r>
            <a:r>
              <a:rPr lang="en-US" b="1" dirty="0"/>
              <a:t>Product Approval by the Commission.</a:t>
            </a:r>
            <a:endParaRPr lang="en-US" dirty="0"/>
          </a:p>
          <a:p>
            <a:endParaRPr lang="en-US" dirty="0"/>
          </a:p>
        </p:txBody>
      </p:sp>
      <p:sp>
        <p:nvSpPr>
          <p:cNvPr id="3" name="Date Placeholder 2"/>
          <p:cNvSpPr>
            <a:spLocks noGrp="1"/>
          </p:cNvSpPr>
          <p:nvPr>
            <p:ph type="dt" sz="half" idx="10"/>
          </p:nvPr>
        </p:nvSpPr>
        <p:spPr/>
        <p:txBody>
          <a:bodyPr/>
          <a:lstStyle/>
          <a:p>
            <a:fld id="{604B0EE5-B0B7-401D-A123-AC1B5B934C7E}" type="datetime1">
              <a:rPr lang="en-US" smtClean="0"/>
              <a:pPr/>
              <a:t>10/3/2013</a:t>
            </a:fld>
            <a:endParaRPr lang="en-US" dirty="0"/>
          </a:p>
        </p:txBody>
      </p:sp>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Rule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81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0F243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19768</TotalTime>
  <Words>936</Words>
  <Application>Microsoft Office PowerPoint</Application>
  <PresentationFormat>On-screen Show (4:3)</PresentationFormat>
  <Paragraphs>149</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Waveform</vt:lpstr>
      <vt:lpstr>Visio</vt:lpstr>
      <vt:lpstr>Document</vt:lpstr>
      <vt:lpstr>State Product  Approval – The Next Step</vt:lpstr>
      <vt:lpstr>PowerPoint Presentation</vt:lpstr>
      <vt:lpstr>Commission Organization</vt:lpstr>
      <vt:lpstr>Codes and Standards Section</vt:lpstr>
      <vt:lpstr>News</vt:lpstr>
      <vt:lpstr>PowerPoint Presentation</vt:lpstr>
      <vt:lpstr>Background</vt:lpstr>
      <vt:lpstr>Background cont.</vt:lpstr>
      <vt:lpstr>The Rule</vt:lpstr>
      <vt:lpstr>The Rule cont.</vt:lpstr>
      <vt:lpstr>PowerPoint Presentation</vt:lpstr>
      <vt:lpstr>4 Methods for State Approval</vt:lpstr>
      <vt:lpstr>Application Review Process</vt:lpstr>
      <vt:lpstr>Application Review Process for All Methods *Except Certification and Evaluation Report from an Evaluation Entity </vt:lpstr>
      <vt:lpstr>10 Day Review</vt:lpstr>
      <vt:lpstr>Validation Checklist</vt:lpstr>
      <vt:lpstr>Two reviews for PA applications:</vt:lpstr>
      <vt:lpstr>Two reviews for PA applications:</vt:lpstr>
      <vt:lpstr>Fiscal Year 2012-2013 Entity and Product Application Statistics</vt:lpstr>
      <vt:lpstr>System Stability</vt:lpstr>
      <vt:lpstr>System Stability</vt:lpstr>
      <vt:lpstr>System Stability</vt:lpstr>
      <vt:lpstr>System Stability</vt:lpstr>
      <vt:lpstr>System stability cont.</vt:lpstr>
      <vt:lpstr>System stability cont.</vt:lpstr>
      <vt:lpstr>System stability cont.</vt:lpstr>
      <vt:lpstr>PowerPoint Presentation</vt:lpstr>
      <vt:lpstr>PowerPoint Presentation</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Product Approval and the Florida Building Code</dc:title>
  <dc:creator>JoeBi</dc:creator>
  <cp:lastModifiedBy>Madani, Mo</cp:lastModifiedBy>
  <cp:revision>1363</cp:revision>
  <cp:lastPrinted>2013-09-30T19:03:31Z</cp:lastPrinted>
  <dcterms:created xsi:type="dcterms:W3CDTF">2011-04-07T19:08:16Z</dcterms:created>
  <dcterms:modified xsi:type="dcterms:W3CDTF">2013-10-03T12:46:05Z</dcterms:modified>
</cp:coreProperties>
</file>