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3" r:id="rId3"/>
    <p:sldId id="266" r:id="rId4"/>
    <p:sldId id="267" r:id="rId5"/>
    <p:sldId id="268" r:id="rId6"/>
    <p:sldId id="269" r:id="rId7"/>
    <p:sldId id="270" r:id="rId8"/>
    <p:sldId id="272" r:id="rId9"/>
    <p:sldId id="271" r:id="rId10"/>
    <p:sldId id="260" r:id="rId11"/>
    <p:sldId id="259" r:id="rId12"/>
    <p:sldId id="256" r:id="rId13"/>
    <p:sldId id="257" r:id="rId1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>
        <p:scale>
          <a:sx n="200" d="100"/>
          <a:sy n="200" d="100"/>
        </p:scale>
        <p:origin x="-6192" y="-5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22E1-FA3C-454C-804F-328C73C4EA03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9D44-59AD-4A58-BE3B-0E7C9D58C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1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22E1-FA3C-454C-804F-328C73C4EA03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9D44-59AD-4A58-BE3B-0E7C9D58C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27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22E1-FA3C-454C-804F-328C73C4EA03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9D44-59AD-4A58-BE3B-0E7C9D58C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7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22E1-FA3C-454C-804F-328C73C4EA03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9D44-59AD-4A58-BE3B-0E7C9D58C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66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22E1-FA3C-454C-804F-328C73C4EA03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9D44-59AD-4A58-BE3B-0E7C9D58C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52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22E1-FA3C-454C-804F-328C73C4EA03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9D44-59AD-4A58-BE3B-0E7C9D58C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1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22E1-FA3C-454C-804F-328C73C4EA03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9D44-59AD-4A58-BE3B-0E7C9D58C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046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22E1-FA3C-454C-804F-328C73C4EA03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9D44-59AD-4A58-BE3B-0E7C9D58C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2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22E1-FA3C-454C-804F-328C73C4EA03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9D44-59AD-4A58-BE3B-0E7C9D58C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34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22E1-FA3C-454C-804F-328C73C4EA03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9D44-59AD-4A58-BE3B-0E7C9D58C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16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22E1-FA3C-454C-804F-328C73C4EA03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9D44-59AD-4A58-BE3B-0E7C9D58C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69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C22E1-FA3C-454C-804F-328C73C4EA03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99D44-59AD-4A58-BE3B-0E7C9D58C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648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61637" y="1909010"/>
            <a:ext cx="84687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House Bill 535 : 2016 Florida Legislature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83785" y="3497179"/>
            <a:ext cx="26244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July 1, 2016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6375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524"/>
    </mc:Choice>
    <mc:Fallback xmlns="">
      <p:transition spd="slow" advTm="2052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40631"/>
            <a:ext cx="10058400" cy="565785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35225"/>
            <a:ext cx="10515600" cy="22227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u="sng" dirty="0"/>
              <a:t>to</a:t>
            </a:r>
            <a:r>
              <a:rPr lang="en-US" sz="2400" dirty="0"/>
              <a:t> </a:t>
            </a:r>
            <a:r>
              <a:rPr lang="en-US" sz="2400" u="sng" dirty="0"/>
              <a:t>allow openings and roof overhang projections on the </a:t>
            </a:r>
            <a:r>
              <a:rPr lang="en-US" sz="2400" u="sng" dirty="0" smtClean="0"/>
              <a:t>exterior wall </a:t>
            </a:r>
            <a:r>
              <a:rPr lang="en-US" sz="2400" u="sng" dirty="0"/>
              <a:t>of a building located on a zero lot line, when the building</a:t>
            </a:r>
            <a:r>
              <a:rPr lang="en-US" sz="2400" dirty="0"/>
              <a:t> </a:t>
            </a:r>
            <a:r>
              <a:rPr lang="en-US" sz="2400" u="sng" dirty="0"/>
              <a:t>exterior wall is </a:t>
            </a:r>
            <a:r>
              <a:rPr lang="en-US" sz="2400" u="sng" dirty="0" smtClean="0"/>
              <a:t>separated </a:t>
            </a:r>
            <a:r>
              <a:rPr lang="en-US" sz="2400" u="sng" dirty="0"/>
              <a:t>from an adjacent building exterior</a:t>
            </a:r>
            <a:r>
              <a:rPr lang="en-US" sz="2400" dirty="0"/>
              <a:t> </a:t>
            </a:r>
            <a:r>
              <a:rPr lang="en-US" sz="2400" u="sng" dirty="0"/>
              <a:t>wall by a distance of 6 </a:t>
            </a:r>
            <a:r>
              <a:rPr lang="en-US" sz="2400" u="sng" dirty="0" smtClean="0"/>
              <a:t>feet </a:t>
            </a:r>
            <a:r>
              <a:rPr lang="en-US" sz="2400" u="sng" dirty="0"/>
              <a:t>or more and the roof overhang</a:t>
            </a:r>
            <a:r>
              <a:rPr lang="en-US" sz="2400" dirty="0"/>
              <a:t> </a:t>
            </a:r>
            <a:r>
              <a:rPr lang="en-US" sz="2400" u="sng" dirty="0"/>
              <a:t>projection is separated from an </a:t>
            </a:r>
            <a:r>
              <a:rPr lang="en-US" sz="2400" u="sng" dirty="0" smtClean="0"/>
              <a:t>adjacent </a:t>
            </a:r>
            <a:r>
              <a:rPr lang="en-US" sz="2400" u="sng" dirty="0"/>
              <a:t>building projection by</a:t>
            </a:r>
            <a:r>
              <a:rPr lang="en-US" sz="2400" dirty="0"/>
              <a:t> </a:t>
            </a:r>
            <a:r>
              <a:rPr lang="en-US" sz="2400" u="sng" dirty="0"/>
              <a:t>a distance of 4 feet or more, with 1-hour fire-resistive</a:t>
            </a:r>
            <a:r>
              <a:rPr lang="en-US" sz="2400" dirty="0"/>
              <a:t> </a:t>
            </a:r>
            <a:r>
              <a:rPr lang="en-US" sz="2400" u="sng" dirty="0"/>
              <a:t>construction on the underside of the overhang required, unless</a:t>
            </a:r>
            <a:r>
              <a:rPr lang="en-US" sz="2400" dirty="0"/>
              <a:t> </a:t>
            </a:r>
            <a:r>
              <a:rPr lang="en-US" sz="2400" u="sng" dirty="0"/>
              <a:t>the separation between projections is 6 feet or more.</a:t>
            </a:r>
            <a:endParaRPr lang="en-US" sz="2400" dirty="0"/>
          </a:p>
          <a:p>
            <a:pPr algn="just"/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64783" y="240631"/>
            <a:ext cx="2077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HB 535 Section 33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0600" y="970547"/>
            <a:ext cx="9970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Florida Building Commission shall amend the Florida Building Code, 5th Edition (2014) Residential,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6358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624"/>
    </mc:Choice>
    <mc:Fallback xmlns="">
      <p:transition spd="slow" advTm="7362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0779"/>
            <a:ext cx="10515600" cy="484266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600" dirty="0"/>
              <a:t>to provide that the </a:t>
            </a:r>
            <a:r>
              <a:rPr lang="en-US" sz="2600" dirty="0" smtClean="0"/>
              <a:t>minimum fire </a:t>
            </a:r>
            <a:r>
              <a:rPr lang="en-US" sz="2600" dirty="0"/>
              <a:t>separation distance for non-fire resistant rated exterior walls shall be </a:t>
            </a:r>
            <a:r>
              <a:rPr lang="en-US" sz="2600" dirty="0" smtClean="0"/>
              <a:t>3 feet </a:t>
            </a:r>
            <a:r>
              <a:rPr lang="en-US" sz="2600" dirty="0"/>
              <a:t>or greater and non-fire resistant rated projections shall have a </a:t>
            </a:r>
            <a:r>
              <a:rPr lang="en-US" sz="2600" dirty="0" smtClean="0"/>
              <a:t>minimum fire </a:t>
            </a:r>
            <a:r>
              <a:rPr lang="en-US" sz="2600" dirty="0"/>
              <a:t>separation distance of 3 feet or greater. Projections within 2 feet and </a:t>
            </a:r>
            <a:r>
              <a:rPr lang="en-US" sz="2600" dirty="0" smtClean="0"/>
              <a:t>less than </a:t>
            </a:r>
            <a:r>
              <a:rPr lang="en-US" sz="2600" dirty="0"/>
              <a:t>3 feet shall include a 1-hour fire-resistance rate on the underside</a:t>
            </a:r>
            <a:r>
              <a:rPr lang="en-US" sz="2600" dirty="0" smtClean="0"/>
              <a:t>. Projections </a:t>
            </a:r>
            <a:r>
              <a:rPr lang="en-US" sz="2600" dirty="0"/>
              <a:t>less than 2 feet are not permitted. Penetrations of the </a:t>
            </a:r>
            <a:r>
              <a:rPr lang="en-US" sz="2600" dirty="0" smtClean="0"/>
              <a:t>exterior wall </a:t>
            </a:r>
            <a:r>
              <a:rPr lang="en-US" sz="2600" dirty="0"/>
              <a:t>within less than 3 feet shall comply with Dwelling Unit </a:t>
            </a:r>
            <a:r>
              <a:rPr lang="en-US" sz="2600" dirty="0" smtClean="0"/>
              <a:t>Rated Penetration</a:t>
            </a:r>
            <a:r>
              <a:rPr lang="en-US" sz="2600" dirty="0"/>
              <a:t>. Penetrations 3 feet or greater are not required to have a </a:t>
            </a:r>
            <a:r>
              <a:rPr lang="en-US" sz="2600" dirty="0" smtClean="0"/>
              <a:t>fire resistance rating</a:t>
            </a:r>
            <a:r>
              <a:rPr lang="en-US" sz="2600" dirty="0"/>
              <a:t>. Openings in walls shall be unlimited with a fire </a:t>
            </a:r>
            <a:r>
              <a:rPr lang="en-US" sz="2600" dirty="0" smtClean="0"/>
              <a:t>separation distance </a:t>
            </a:r>
            <a:r>
              <a:rPr lang="en-US" sz="2600" dirty="0"/>
              <a:t>of 3 feet or greater.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4783" y="240631"/>
            <a:ext cx="2077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HB 535 Section 36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0600" y="970547"/>
            <a:ext cx="9970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Florida Building Commission shall amend the </a:t>
            </a:r>
            <a:r>
              <a:rPr lang="en-US" sz="2000" dirty="0" smtClean="0"/>
              <a:t>Florida Building </a:t>
            </a:r>
            <a:r>
              <a:rPr lang="en-US" sz="2000" dirty="0"/>
              <a:t>Code, 5th Edition (2014) Residential,</a:t>
            </a:r>
          </a:p>
        </p:txBody>
      </p:sp>
    </p:spTree>
    <p:extLst>
      <p:ext uri="{BB962C8B-B14F-4D97-AF65-F5344CB8AC3E}">
        <p14:creationId xmlns:p14="http://schemas.microsoft.com/office/powerpoint/2010/main" val="1041352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897"/>
    </mc:Choice>
    <mc:Fallback xmlns="">
      <p:transition spd="slow" advTm="19897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1827" y="0"/>
            <a:ext cx="8308345" cy="6790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92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45"/>
    </mc:Choice>
    <mc:Fallback xmlns="">
      <p:transition spd="slow" advTm="6145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1827" y="0"/>
            <a:ext cx="8308345" cy="679080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059629" y="697832"/>
            <a:ext cx="11338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------  3 feet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89476" y="1005555"/>
            <a:ext cx="11338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------  3 feet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42271" y="1231232"/>
            <a:ext cx="1040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------3 feet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89476" y="1471530"/>
            <a:ext cx="1040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------3 feet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37844" y="1935332"/>
            <a:ext cx="20601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------------------------------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41872" y="1929064"/>
            <a:ext cx="14350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--------------------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76695" y="1929064"/>
            <a:ext cx="10599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--------------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020085" y="2152069"/>
            <a:ext cx="1040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------3 feet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0720" y="0"/>
            <a:ext cx="2077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HB 535 Section 36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02884" y="2395039"/>
            <a:ext cx="1147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------3 </a:t>
            </a:r>
            <a:r>
              <a:rPr lang="en-US" sz="1600" dirty="0" smtClean="0">
                <a:solidFill>
                  <a:srgbClr val="FF0000"/>
                </a:solidFill>
              </a:rPr>
              <a:t>feet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059629" y="2625552"/>
            <a:ext cx="1040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------3 feet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93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73"/>
    </mc:Choice>
    <mc:Fallback xmlns="">
      <p:transition spd="slow" advTm="807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312110"/>
            <a:ext cx="10515600" cy="25646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FIRE </a:t>
            </a:r>
            <a:r>
              <a:rPr lang="en-US" dirty="0"/>
              <a:t>SEPARATION DISTANCE. The distance measured from the building face to one of the following:</a:t>
            </a:r>
          </a:p>
          <a:p>
            <a:pPr marL="0" lvl="0" indent="0">
              <a:buNone/>
            </a:pPr>
            <a:r>
              <a:rPr lang="en-US" dirty="0" smtClean="0"/>
              <a:t>1. To </a:t>
            </a:r>
            <a:r>
              <a:rPr lang="en-US" dirty="0"/>
              <a:t>the closest interior lot line;</a:t>
            </a:r>
          </a:p>
          <a:p>
            <a:pPr marL="0" lvl="0" indent="0">
              <a:buNone/>
            </a:pPr>
            <a:r>
              <a:rPr lang="en-US" dirty="0" smtClean="0"/>
              <a:t>2. To </a:t>
            </a:r>
            <a:r>
              <a:rPr lang="en-US" dirty="0"/>
              <a:t>the centerline of a street, an alley, or a public way</a:t>
            </a:r>
            <a:r>
              <a:rPr lang="en-US" dirty="0" smtClean="0"/>
              <a:t>;</a:t>
            </a:r>
          </a:p>
          <a:p>
            <a:pPr marL="0" lvl="0" indent="0">
              <a:buNone/>
            </a:pPr>
            <a:r>
              <a:rPr lang="en-US" dirty="0" smtClean="0"/>
              <a:t>3. To an imaginary line between two buildings on the lot;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4783" y="240631"/>
            <a:ext cx="2077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HB 535 Section 32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0600" y="970547"/>
            <a:ext cx="9970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Florida Building Commission shall define the term "fire separation distance" in Chapter 2, Definitions, of the Florida Building Code, 5th Edition (2014) Residential, as follows: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90600" y="4203629"/>
            <a:ext cx="10515600" cy="1582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                                                                                                     </a:t>
            </a:r>
            <a:r>
              <a:rPr lang="en-US" u="sng" dirty="0" smtClean="0"/>
              <a:t>or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u="sng" dirty="0" smtClean="0"/>
              <a:t>4. To an imaginary line between two buildings when the exterior wall of one building is located on a zero lot line.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90600" y="5679963"/>
            <a:ext cx="10515600" cy="933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The distance shall be measured at a right angle from the face of the wall.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4725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298"/>
    </mc:Choice>
    <mc:Fallback xmlns="">
      <p:transition spd="slow" advTm="7529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542" y="812170"/>
            <a:ext cx="9492916" cy="9043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FIRE </a:t>
            </a:r>
            <a:r>
              <a:rPr lang="en-US" sz="2400" dirty="0"/>
              <a:t>SEPARATION DISTANCE. </a:t>
            </a:r>
            <a:r>
              <a:rPr lang="en-US" sz="2400" u="sng" dirty="0" smtClean="0"/>
              <a:t>4. To </a:t>
            </a:r>
            <a:r>
              <a:rPr lang="en-US" sz="2400" u="sng" dirty="0"/>
              <a:t>an imaginary line between two buildings when the exterior wall of one building is located on a zero lot line</a:t>
            </a:r>
            <a:r>
              <a:rPr lang="en-US" sz="2400" u="sng" dirty="0" smtClean="0"/>
              <a:t>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64783" y="240631"/>
            <a:ext cx="2077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HB 535 Section 32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75610" y="6025855"/>
            <a:ext cx="3565358" cy="463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 smtClean="0"/>
              <a:t>Base Code Table R3021(1)</a:t>
            </a:r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042485" y="6025855"/>
            <a:ext cx="4058653" cy="463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 smtClean="0"/>
              <a:t>HB535:36 Code Table R3021(1)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177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434"/>
    </mc:Choice>
    <mc:Fallback xmlns="">
      <p:transition spd="slow" advTm="3443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542" y="812170"/>
            <a:ext cx="9492916" cy="9043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FIRE </a:t>
            </a:r>
            <a:r>
              <a:rPr lang="en-US" sz="2400" dirty="0"/>
              <a:t>SEPARATION DISTANCE. </a:t>
            </a:r>
            <a:r>
              <a:rPr lang="en-US" sz="2400" u="sng" dirty="0" smtClean="0"/>
              <a:t>4. To </a:t>
            </a:r>
            <a:r>
              <a:rPr lang="en-US" sz="2400" u="sng" dirty="0"/>
              <a:t>an imaginary line between two buildings when the exterior wall of one building is located on a zero lot line</a:t>
            </a:r>
            <a:r>
              <a:rPr lang="en-US" sz="2400" u="sng" dirty="0" smtClean="0"/>
              <a:t>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64783" y="240631"/>
            <a:ext cx="2077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HB 535 Section 32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75610" y="6025855"/>
            <a:ext cx="3565358" cy="463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 smtClean="0"/>
              <a:t>Base Code Table R3021(1)</a:t>
            </a:r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042485" y="6025855"/>
            <a:ext cx="4058653" cy="463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 smtClean="0"/>
              <a:t>HB535:36 Code Table R3021(1)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339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850"/>
    </mc:Choice>
    <mc:Fallback xmlns="">
      <p:transition spd="slow" advTm="3785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542" y="812170"/>
            <a:ext cx="9492916" cy="9043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FIRE </a:t>
            </a:r>
            <a:r>
              <a:rPr lang="en-US" sz="2400" dirty="0"/>
              <a:t>SEPARATION DISTANCE. </a:t>
            </a:r>
            <a:r>
              <a:rPr lang="en-US" sz="2400" u="sng" dirty="0" smtClean="0"/>
              <a:t>4. To </a:t>
            </a:r>
            <a:r>
              <a:rPr lang="en-US" sz="2400" u="sng" dirty="0"/>
              <a:t>an imaginary line between two buildings when the exterior wall of one building is located on a zero lot line</a:t>
            </a:r>
            <a:r>
              <a:rPr lang="en-US" sz="2400" u="sng" dirty="0" smtClean="0"/>
              <a:t>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64783" y="240631"/>
            <a:ext cx="2077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HB 535 Section 32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75610" y="6025855"/>
            <a:ext cx="3565358" cy="463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 smtClean="0"/>
              <a:t>Base Code Table R3021(1)</a:t>
            </a:r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042485" y="6025855"/>
            <a:ext cx="4058653" cy="463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 smtClean="0"/>
              <a:t>HB535:36 Code Table R3021(1)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918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649"/>
    </mc:Choice>
    <mc:Fallback xmlns="">
      <p:transition spd="slow" advTm="23649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542" y="812170"/>
            <a:ext cx="9492916" cy="9043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FIRE </a:t>
            </a:r>
            <a:r>
              <a:rPr lang="en-US" sz="2400" dirty="0"/>
              <a:t>SEPARATION DISTANCE. </a:t>
            </a:r>
            <a:r>
              <a:rPr lang="en-US" sz="2400" u="sng" dirty="0" smtClean="0"/>
              <a:t>4. To </a:t>
            </a:r>
            <a:r>
              <a:rPr lang="en-US" sz="2400" u="sng" dirty="0"/>
              <a:t>an imaginary line between two buildings when the exterior wall of one building is located on a zero lot line</a:t>
            </a:r>
            <a:r>
              <a:rPr lang="en-US" sz="2400" u="sng" dirty="0" smtClean="0"/>
              <a:t>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64783" y="240631"/>
            <a:ext cx="2077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HB 535 Section 32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75610" y="6025855"/>
            <a:ext cx="3565358" cy="463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 smtClean="0"/>
              <a:t>Base Code Table R3021(1)</a:t>
            </a:r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042485" y="6025855"/>
            <a:ext cx="4058653" cy="463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 smtClean="0"/>
              <a:t>HB535:36 Code Table R3021(1)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969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67"/>
    </mc:Choice>
    <mc:Fallback xmlns="">
      <p:transition spd="slow" advTm="3236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542" y="812170"/>
            <a:ext cx="9492916" cy="9043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FIRE </a:t>
            </a:r>
            <a:r>
              <a:rPr lang="en-US" sz="2400" dirty="0"/>
              <a:t>SEPARATION DISTANCE. </a:t>
            </a:r>
            <a:r>
              <a:rPr lang="en-US" sz="2400" u="sng" dirty="0" smtClean="0"/>
              <a:t>4. To </a:t>
            </a:r>
            <a:r>
              <a:rPr lang="en-US" sz="2400" u="sng" dirty="0"/>
              <a:t>an imaginary line between two buildings when the exterior wall of one building is located on a zero lot line</a:t>
            </a:r>
            <a:r>
              <a:rPr lang="en-US" sz="2400" u="sng" dirty="0" smtClean="0"/>
              <a:t>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64783" y="240631"/>
            <a:ext cx="2077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HB 535 Section 32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75610" y="6025855"/>
            <a:ext cx="3565358" cy="463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 smtClean="0"/>
              <a:t>Base Code Table R3021(1)</a:t>
            </a:r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042485" y="6025855"/>
            <a:ext cx="4058653" cy="463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 smtClean="0"/>
              <a:t>HB535:36 Code Table R3021(1)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753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272"/>
    </mc:Choice>
    <mc:Fallback xmlns="">
      <p:transition spd="slow" advTm="33272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542" y="812170"/>
            <a:ext cx="9492916" cy="9043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FIRE </a:t>
            </a:r>
            <a:r>
              <a:rPr lang="en-US" sz="2400" dirty="0"/>
              <a:t>SEPARATION DISTANCE. </a:t>
            </a:r>
            <a:r>
              <a:rPr lang="en-US" sz="2400" u="sng" dirty="0" smtClean="0"/>
              <a:t>4. To </a:t>
            </a:r>
            <a:r>
              <a:rPr lang="en-US" sz="2400" u="sng" dirty="0"/>
              <a:t>an imaginary line between two buildings when the exterior wall of one building is located on a zero lot line</a:t>
            </a:r>
            <a:r>
              <a:rPr lang="en-US" sz="2400" u="sng" dirty="0" smtClean="0"/>
              <a:t>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64783" y="240631"/>
            <a:ext cx="2077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HB 535 Section 32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75610" y="6025855"/>
            <a:ext cx="3565358" cy="463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 smtClean="0"/>
              <a:t>Base Code Table R3021(1)</a:t>
            </a:r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042485" y="6025855"/>
            <a:ext cx="4058653" cy="463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 smtClean="0"/>
              <a:t>HB535:36 Code Table R3021(1)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9162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813"/>
    </mc:Choice>
    <mc:Fallback xmlns="">
      <p:transition spd="slow" advTm="14813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542" y="812170"/>
            <a:ext cx="9492916" cy="9043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FIRE </a:t>
            </a:r>
            <a:r>
              <a:rPr lang="en-US" sz="2400" dirty="0"/>
              <a:t>SEPARATION DISTANCE. </a:t>
            </a:r>
            <a:r>
              <a:rPr lang="en-US" sz="2400" u="sng" dirty="0" smtClean="0"/>
              <a:t>4. To </a:t>
            </a:r>
            <a:r>
              <a:rPr lang="en-US" sz="2400" u="sng" dirty="0"/>
              <a:t>an imaginary line between two buildings when the exterior wall of one building is located on a zero lot line</a:t>
            </a:r>
            <a:r>
              <a:rPr lang="en-US" sz="2400" u="sng" dirty="0" smtClean="0"/>
              <a:t>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64783" y="240631"/>
            <a:ext cx="2077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HB 535 Section 32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75610" y="6025855"/>
            <a:ext cx="3565358" cy="463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 smtClean="0"/>
              <a:t>Base Code Table R3021(1)</a:t>
            </a:r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042485" y="6025855"/>
            <a:ext cx="4058653" cy="463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sz="2400" dirty="0" smtClean="0"/>
              <a:t>HB535:36 Code Table R3021(1)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87751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54"/>
    </mc:Choice>
    <mc:Fallback xmlns="">
      <p:transition spd="slow" advTm="6954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7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5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716</Words>
  <Application>Microsoft Office PowerPoint</Application>
  <PresentationFormat>Widescreen</PresentationFormat>
  <Paragraphs>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Schiffer</dc:creator>
  <cp:lastModifiedBy>Brad Schiffer</cp:lastModifiedBy>
  <cp:revision>42</cp:revision>
  <cp:lastPrinted>2016-04-01T23:40:18Z</cp:lastPrinted>
  <dcterms:created xsi:type="dcterms:W3CDTF">2016-03-28T14:53:26Z</dcterms:created>
  <dcterms:modified xsi:type="dcterms:W3CDTF">2016-06-25T19:15:35Z</dcterms:modified>
</cp:coreProperties>
</file>