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73" r:id="rId3"/>
    <p:sldId id="266" r:id="rId4"/>
    <p:sldId id="267" r:id="rId5"/>
    <p:sldId id="268" r:id="rId6"/>
    <p:sldId id="269" r:id="rId7"/>
    <p:sldId id="270" r:id="rId8"/>
    <p:sldId id="272" r:id="rId9"/>
    <p:sldId id="271" r:id="rId10"/>
    <p:sldId id="260" r:id="rId11"/>
    <p:sldId id="259" r:id="rId12"/>
    <p:sldId id="256" r:id="rId13"/>
    <p:sldId id="257" r:id="rId14"/>
  </p:sldIdLst>
  <p:sldSz cx="12192000" cy="6858000"/>
  <p:notesSz cx="7102475" cy="93884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 showGuides="1">
      <p:cViewPr>
        <p:scale>
          <a:sx n="200" d="100"/>
          <a:sy n="200" d="100"/>
        </p:scale>
        <p:origin x="-6192" y="-53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C22E1-FA3C-454C-804F-328C73C4EA03}" type="datetimeFigureOut">
              <a:rPr lang="en-US" smtClean="0"/>
              <a:t>6/25/2016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99D44-59AD-4A58-BE3B-0E7C9D58CC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23113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C22E1-FA3C-454C-804F-328C73C4EA03}" type="datetimeFigureOut">
              <a:rPr lang="en-US" smtClean="0"/>
              <a:t>6/25/2016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99D44-59AD-4A58-BE3B-0E7C9D58CC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75273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C22E1-FA3C-454C-804F-328C73C4EA03}" type="datetimeFigureOut">
              <a:rPr lang="en-US" smtClean="0"/>
              <a:t>6/25/2016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99D44-59AD-4A58-BE3B-0E7C9D58CC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9173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C22E1-FA3C-454C-804F-328C73C4EA03}" type="datetimeFigureOut">
              <a:rPr lang="en-US" smtClean="0"/>
              <a:t>6/25/2016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99D44-59AD-4A58-BE3B-0E7C9D58CC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85661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C22E1-FA3C-454C-804F-328C73C4EA03}" type="datetimeFigureOut">
              <a:rPr lang="en-US" smtClean="0"/>
              <a:t>6/25/2016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99D44-59AD-4A58-BE3B-0E7C9D58CC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92528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C22E1-FA3C-454C-804F-328C73C4EA03}" type="datetimeFigureOut">
              <a:rPr lang="en-US" smtClean="0"/>
              <a:t>6/25/2016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99D44-59AD-4A58-BE3B-0E7C9D58CC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4119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C22E1-FA3C-454C-804F-328C73C4EA03}" type="datetimeFigureOut">
              <a:rPr lang="en-US" smtClean="0"/>
              <a:t>6/25/2016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99D44-59AD-4A58-BE3B-0E7C9D58CC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00469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C22E1-FA3C-454C-804F-328C73C4EA03}" type="datetimeFigureOut">
              <a:rPr lang="en-US" smtClean="0"/>
              <a:t>6/25/2016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99D44-59AD-4A58-BE3B-0E7C9D58CC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67237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C22E1-FA3C-454C-804F-328C73C4EA03}" type="datetimeFigureOut">
              <a:rPr lang="en-US" smtClean="0"/>
              <a:t>6/25/2016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99D44-59AD-4A58-BE3B-0E7C9D58CC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1434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C22E1-FA3C-454C-804F-328C73C4EA03}" type="datetimeFigureOut">
              <a:rPr lang="en-US" smtClean="0"/>
              <a:t>6/25/2016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99D44-59AD-4A58-BE3B-0E7C9D58CC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92160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C22E1-FA3C-454C-804F-328C73C4EA03}" type="datetimeFigureOut">
              <a:rPr lang="en-US" smtClean="0"/>
              <a:t>6/25/2016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99D44-59AD-4A58-BE3B-0E7C9D58CC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49692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C22E1-FA3C-454C-804F-328C73C4EA03}" type="datetimeFigureOut">
              <a:rPr lang="en-US" smtClean="0"/>
              <a:t>6/25/2016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099D44-59AD-4A58-BE3B-0E7C9D58CC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26487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861637" y="1909010"/>
            <a:ext cx="846873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0070C0"/>
                </a:solidFill>
              </a:rPr>
              <a:t>House Bill 535 : 2016 Florida Legislature</a:t>
            </a:r>
            <a:endParaRPr lang="en-US" sz="4000" dirty="0">
              <a:solidFill>
                <a:srgbClr val="0070C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783785" y="3497179"/>
            <a:ext cx="262443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0070C0"/>
                </a:solidFill>
              </a:rPr>
              <a:t>July 1, 2016</a:t>
            </a:r>
            <a:endParaRPr lang="en-US" sz="4000" dirty="0">
              <a:solidFill>
                <a:srgbClr val="0070C0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2463757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524"/>
    </mc:Choice>
    <mc:Fallback xmlns="">
      <p:transition spd="slow" advTm="20524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800" y="240631"/>
            <a:ext cx="10058400" cy="5657850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4635225"/>
            <a:ext cx="10515600" cy="2222775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2400" u="sng" dirty="0"/>
              <a:t>to</a:t>
            </a:r>
            <a:r>
              <a:rPr lang="en-US" sz="2400" dirty="0"/>
              <a:t> </a:t>
            </a:r>
            <a:r>
              <a:rPr lang="en-US" sz="2400" u="sng" dirty="0"/>
              <a:t>allow openings and roof overhang projections on the </a:t>
            </a:r>
            <a:r>
              <a:rPr lang="en-US" sz="2400" u="sng" dirty="0" smtClean="0"/>
              <a:t>exterior wall </a:t>
            </a:r>
            <a:r>
              <a:rPr lang="en-US" sz="2400" u="sng" dirty="0"/>
              <a:t>of a building located on a zero lot line, when the building</a:t>
            </a:r>
            <a:r>
              <a:rPr lang="en-US" sz="2400" dirty="0"/>
              <a:t> </a:t>
            </a:r>
            <a:r>
              <a:rPr lang="en-US" sz="2400" u="sng" dirty="0"/>
              <a:t>exterior wall is </a:t>
            </a:r>
            <a:r>
              <a:rPr lang="en-US" sz="2400" u="sng" dirty="0" smtClean="0"/>
              <a:t>separated </a:t>
            </a:r>
            <a:r>
              <a:rPr lang="en-US" sz="2400" u="sng" dirty="0"/>
              <a:t>from an adjacent building exterior</a:t>
            </a:r>
            <a:r>
              <a:rPr lang="en-US" sz="2400" dirty="0"/>
              <a:t> </a:t>
            </a:r>
            <a:r>
              <a:rPr lang="en-US" sz="2400" u="sng" dirty="0"/>
              <a:t>wall by a distance of 6 </a:t>
            </a:r>
            <a:r>
              <a:rPr lang="en-US" sz="2400" u="sng" dirty="0" smtClean="0"/>
              <a:t>feet </a:t>
            </a:r>
            <a:r>
              <a:rPr lang="en-US" sz="2400" u="sng" dirty="0"/>
              <a:t>or more and the roof overhang</a:t>
            </a:r>
            <a:r>
              <a:rPr lang="en-US" sz="2400" dirty="0"/>
              <a:t> </a:t>
            </a:r>
            <a:r>
              <a:rPr lang="en-US" sz="2400" u="sng" dirty="0"/>
              <a:t>projection is separated from an </a:t>
            </a:r>
            <a:r>
              <a:rPr lang="en-US" sz="2400" u="sng" dirty="0" smtClean="0"/>
              <a:t>adjacent </a:t>
            </a:r>
            <a:r>
              <a:rPr lang="en-US" sz="2400" u="sng" dirty="0"/>
              <a:t>building projection by</a:t>
            </a:r>
            <a:r>
              <a:rPr lang="en-US" sz="2400" dirty="0"/>
              <a:t> </a:t>
            </a:r>
            <a:r>
              <a:rPr lang="en-US" sz="2400" u="sng" dirty="0"/>
              <a:t>a distance of 4 feet or more, with 1-hour fire-resistive</a:t>
            </a:r>
            <a:r>
              <a:rPr lang="en-US" sz="2400" dirty="0"/>
              <a:t> </a:t>
            </a:r>
            <a:r>
              <a:rPr lang="en-US" sz="2400" u="sng" dirty="0"/>
              <a:t>construction on the underside of the overhang required, unless</a:t>
            </a:r>
            <a:r>
              <a:rPr lang="en-US" sz="2400" dirty="0"/>
              <a:t> </a:t>
            </a:r>
            <a:r>
              <a:rPr lang="en-US" sz="2400" u="sng" dirty="0"/>
              <a:t>the separation between projections is 6 feet or more.</a:t>
            </a:r>
            <a:endParaRPr lang="en-US" sz="2400" dirty="0"/>
          </a:p>
          <a:p>
            <a:pPr algn="just"/>
            <a:endParaRPr lang="en-US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264783" y="240631"/>
            <a:ext cx="207781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HB 535 Section 33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990600" y="970547"/>
            <a:ext cx="997016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The Florida Building Commission shall amend the Florida Building Code, 5th Edition (2014) Residential, 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4463583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3624"/>
    </mc:Choice>
    <mc:Fallback xmlns="">
      <p:transition spd="slow" advTm="73624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820779"/>
            <a:ext cx="10515600" cy="4842669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2600" dirty="0"/>
              <a:t>to provide that the </a:t>
            </a:r>
            <a:r>
              <a:rPr lang="en-US" sz="2600" dirty="0" smtClean="0"/>
              <a:t>minimum fire </a:t>
            </a:r>
            <a:r>
              <a:rPr lang="en-US" sz="2600" dirty="0"/>
              <a:t>separation distance for non-fire resistant rated exterior walls shall be </a:t>
            </a:r>
            <a:r>
              <a:rPr lang="en-US" sz="2600" dirty="0" smtClean="0"/>
              <a:t>3 feet </a:t>
            </a:r>
            <a:r>
              <a:rPr lang="en-US" sz="2600" dirty="0"/>
              <a:t>or greater and non-fire resistant rated projections shall have a </a:t>
            </a:r>
            <a:r>
              <a:rPr lang="en-US" sz="2600" dirty="0" smtClean="0"/>
              <a:t>minimum fire </a:t>
            </a:r>
            <a:r>
              <a:rPr lang="en-US" sz="2600" dirty="0"/>
              <a:t>separation distance of 3 feet or greater. Projections within 2 feet and </a:t>
            </a:r>
            <a:r>
              <a:rPr lang="en-US" sz="2600" dirty="0" smtClean="0"/>
              <a:t>less than </a:t>
            </a:r>
            <a:r>
              <a:rPr lang="en-US" sz="2600" dirty="0"/>
              <a:t>3 feet shall include a 1-hour fire-resistance rate on the underside</a:t>
            </a:r>
            <a:r>
              <a:rPr lang="en-US" sz="2600" dirty="0" smtClean="0"/>
              <a:t>. Projections </a:t>
            </a:r>
            <a:r>
              <a:rPr lang="en-US" sz="2600" dirty="0"/>
              <a:t>less than 2 feet are not permitted. Penetrations of the </a:t>
            </a:r>
            <a:r>
              <a:rPr lang="en-US" sz="2600" dirty="0" smtClean="0"/>
              <a:t>exterior wall </a:t>
            </a:r>
            <a:r>
              <a:rPr lang="en-US" sz="2600" dirty="0"/>
              <a:t>within less than 3 feet shall comply with Dwelling Unit </a:t>
            </a:r>
            <a:r>
              <a:rPr lang="en-US" sz="2600" dirty="0" smtClean="0"/>
              <a:t>Rated Penetration</a:t>
            </a:r>
            <a:r>
              <a:rPr lang="en-US" sz="2600" dirty="0"/>
              <a:t>. Penetrations 3 feet or greater are not required to have a </a:t>
            </a:r>
            <a:r>
              <a:rPr lang="en-US" sz="2600" dirty="0" smtClean="0"/>
              <a:t>fire resistance rating</a:t>
            </a:r>
            <a:r>
              <a:rPr lang="en-US" sz="2600" dirty="0"/>
              <a:t>. Openings in walls shall be unlimited with a fire </a:t>
            </a:r>
            <a:r>
              <a:rPr lang="en-US" sz="2600" dirty="0" smtClean="0"/>
              <a:t>separation distance </a:t>
            </a:r>
            <a:r>
              <a:rPr lang="en-US" sz="2600" dirty="0"/>
              <a:t>of 3 feet or greater.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64783" y="240631"/>
            <a:ext cx="207781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HB 535 Section 36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990600" y="970547"/>
            <a:ext cx="997016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The Florida Building Commission shall amend the </a:t>
            </a:r>
            <a:r>
              <a:rPr lang="en-US" sz="2000" dirty="0" smtClean="0"/>
              <a:t>Florida Building </a:t>
            </a:r>
            <a:r>
              <a:rPr lang="en-US" sz="2000" dirty="0"/>
              <a:t>Code, 5th Edition (2014) Residential,</a:t>
            </a:r>
          </a:p>
        </p:txBody>
      </p:sp>
    </p:spTree>
    <p:extLst>
      <p:ext uri="{BB962C8B-B14F-4D97-AF65-F5344CB8AC3E}">
        <p14:creationId xmlns:p14="http://schemas.microsoft.com/office/powerpoint/2010/main" val="10413527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9897"/>
    </mc:Choice>
    <mc:Fallback xmlns="">
      <p:transition spd="slow" advTm="19897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41827" y="0"/>
            <a:ext cx="8308345" cy="67908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29273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145"/>
    </mc:Choice>
    <mc:Fallback xmlns="">
      <p:transition spd="slow" advTm="6145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41827" y="0"/>
            <a:ext cx="8308345" cy="6790807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9059629" y="697832"/>
            <a:ext cx="113383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FF0000"/>
                </a:solidFill>
              </a:rPr>
              <a:t>------  3 feet</a:t>
            </a:r>
            <a:endParaRPr lang="en-US" sz="1600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9089476" y="1005555"/>
            <a:ext cx="113383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FF0000"/>
                </a:solidFill>
              </a:rPr>
              <a:t>------  3 feet</a:t>
            </a:r>
            <a:endParaRPr lang="en-US" sz="1600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342271" y="1231232"/>
            <a:ext cx="104086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FF0000"/>
                </a:solidFill>
              </a:rPr>
              <a:t>------3 feet</a:t>
            </a:r>
            <a:endParaRPr lang="en-US" sz="1600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9089476" y="1471530"/>
            <a:ext cx="104086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FF0000"/>
                </a:solidFill>
              </a:rPr>
              <a:t>------3 feet</a:t>
            </a:r>
            <a:endParaRPr lang="en-US" sz="1600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537844" y="1935332"/>
            <a:ext cx="206017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FF0000"/>
                </a:solidFill>
              </a:rPr>
              <a:t>------------------------------</a:t>
            </a:r>
            <a:endParaRPr lang="en-US" sz="1600" dirty="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8541872" y="1929064"/>
            <a:ext cx="143500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FF0000"/>
                </a:solidFill>
              </a:rPr>
              <a:t>--------------------</a:t>
            </a:r>
            <a:endParaRPr lang="en-US" sz="1600" dirty="0">
              <a:solidFill>
                <a:srgbClr val="FF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476695" y="1929064"/>
            <a:ext cx="105990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FF0000"/>
                </a:solidFill>
              </a:rPr>
              <a:t>--------------</a:t>
            </a:r>
            <a:endParaRPr lang="en-US" sz="1600" dirty="0">
              <a:solidFill>
                <a:srgbClr val="FF0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9020085" y="2152069"/>
            <a:ext cx="104086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FF0000"/>
                </a:solidFill>
              </a:rPr>
              <a:t>------3 feet</a:t>
            </a:r>
            <a:endParaRPr lang="en-US" sz="1600" dirty="0">
              <a:solidFill>
                <a:srgbClr val="FF0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40720" y="0"/>
            <a:ext cx="207781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HB 535 Section 36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9102884" y="2395039"/>
            <a:ext cx="11472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FF0000"/>
                </a:solidFill>
              </a:rPr>
              <a:t>------3 </a:t>
            </a:r>
            <a:r>
              <a:rPr lang="en-US" sz="1600" dirty="0" smtClean="0">
                <a:solidFill>
                  <a:srgbClr val="FF0000"/>
                </a:solidFill>
              </a:rPr>
              <a:t>feet</a:t>
            </a:r>
            <a:endParaRPr lang="en-US" sz="1600" dirty="0">
              <a:solidFill>
                <a:srgbClr val="FF000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9059629" y="2625552"/>
            <a:ext cx="104086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FF0000"/>
                </a:solidFill>
              </a:rPr>
              <a:t>------3 feet</a:t>
            </a:r>
            <a:endParaRPr lang="en-US" sz="1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7935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8073"/>
    </mc:Choice>
    <mc:Fallback xmlns="">
      <p:transition spd="slow" advTm="8073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2312110"/>
            <a:ext cx="10515600" cy="256469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FIRE </a:t>
            </a:r>
            <a:r>
              <a:rPr lang="en-US" dirty="0"/>
              <a:t>SEPARATION DISTANCE. The distance measured from the building face to one of the following:</a:t>
            </a:r>
          </a:p>
          <a:p>
            <a:pPr marL="0" lvl="0" indent="0">
              <a:buNone/>
            </a:pPr>
            <a:r>
              <a:rPr lang="en-US" dirty="0" smtClean="0"/>
              <a:t>1. To </a:t>
            </a:r>
            <a:r>
              <a:rPr lang="en-US" dirty="0"/>
              <a:t>the closest interior lot line;</a:t>
            </a:r>
          </a:p>
          <a:p>
            <a:pPr marL="0" lvl="0" indent="0">
              <a:buNone/>
            </a:pPr>
            <a:r>
              <a:rPr lang="en-US" dirty="0" smtClean="0"/>
              <a:t>2. To </a:t>
            </a:r>
            <a:r>
              <a:rPr lang="en-US" dirty="0"/>
              <a:t>the centerline of a street, an alley, or a public way</a:t>
            </a:r>
            <a:r>
              <a:rPr lang="en-US" dirty="0" smtClean="0"/>
              <a:t>;</a:t>
            </a:r>
          </a:p>
          <a:p>
            <a:pPr marL="0" lvl="0" indent="0">
              <a:buNone/>
            </a:pPr>
            <a:r>
              <a:rPr lang="en-US" dirty="0" smtClean="0"/>
              <a:t>3. To an imaginary line between two buildings on the lot; 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64783" y="240631"/>
            <a:ext cx="207781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HB 535 Section 32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990600" y="970547"/>
            <a:ext cx="997016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The Florida Building Commission shall define the term "fire separation distance" in Chapter 2, Definitions, of the Florida Building Code, 5th Edition (2014) Residential, as follows: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990600" y="4203629"/>
            <a:ext cx="10515600" cy="15820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dirty="0" smtClean="0"/>
              <a:t>                                                                                                       </a:t>
            </a:r>
            <a:r>
              <a:rPr lang="en-US" u="sng" dirty="0" smtClean="0"/>
              <a:t>or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u="sng" dirty="0" smtClean="0"/>
              <a:t>4. To an imaginary line between two buildings when the exterior wall of one building is located on a zero lot line.</a:t>
            </a:r>
            <a:endParaRPr lang="en-US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990600" y="5679963"/>
            <a:ext cx="10515600" cy="9333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dirty="0" smtClean="0"/>
              <a:t>The distance shall be measured at a right angle from the face of the wall.</a:t>
            </a:r>
          </a:p>
          <a:p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547250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5298"/>
    </mc:Choice>
    <mc:Fallback xmlns="">
      <p:transition spd="slow" advTm="75298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49542" y="812170"/>
            <a:ext cx="9492916" cy="90433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2400" dirty="0" smtClean="0"/>
              <a:t>FIRE </a:t>
            </a:r>
            <a:r>
              <a:rPr lang="en-US" sz="2400" dirty="0"/>
              <a:t>SEPARATION DISTANCE. </a:t>
            </a:r>
            <a:r>
              <a:rPr lang="en-US" sz="2400" u="sng" dirty="0" smtClean="0"/>
              <a:t>4. To </a:t>
            </a:r>
            <a:r>
              <a:rPr lang="en-US" sz="2400" u="sng" dirty="0"/>
              <a:t>an imaginary line between two buildings when the exterior wall of one building is located on a zero lot line</a:t>
            </a:r>
            <a:r>
              <a:rPr lang="en-US" sz="2400" u="sng" dirty="0" smtClean="0"/>
              <a:t>.</a:t>
            </a:r>
            <a:endParaRPr lang="en-US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264783" y="240631"/>
            <a:ext cx="207781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HB 535 Section 32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1375610" y="6025855"/>
            <a:ext cx="3565358" cy="4631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 panose="020B0604020202020204" pitchFamily="34" charset="0"/>
              <a:buNone/>
            </a:pPr>
            <a:r>
              <a:rPr lang="en-US" sz="2400" dirty="0" smtClean="0"/>
              <a:t>Base Code Table R3021(1)</a:t>
            </a:r>
            <a:endParaRPr lang="en-US" sz="2400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7042485" y="6025855"/>
            <a:ext cx="4058653" cy="46317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 panose="020B0604020202020204" pitchFamily="34" charset="0"/>
              <a:buNone/>
            </a:pPr>
            <a:r>
              <a:rPr lang="en-US" sz="2400" dirty="0" smtClean="0"/>
              <a:t>HB535:36 Code Table R3021(1)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8017771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4434"/>
    </mc:Choice>
    <mc:Fallback xmlns="">
      <p:transition spd="slow" advTm="34434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49542" y="812170"/>
            <a:ext cx="9492916" cy="90433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2400" dirty="0" smtClean="0"/>
              <a:t>FIRE </a:t>
            </a:r>
            <a:r>
              <a:rPr lang="en-US" sz="2400" dirty="0"/>
              <a:t>SEPARATION DISTANCE. </a:t>
            </a:r>
            <a:r>
              <a:rPr lang="en-US" sz="2400" u="sng" dirty="0" smtClean="0"/>
              <a:t>4. To </a:t>
            </a:r>
            <a:r>
              <a:rPr lang="en-US" sz="2400" u="sng" dirty="0"/>
              <a:t>an imaginary line between two buildings when the exterior wall of one building is located on a zero lot line</a:t>
            </a:r>
            <a:r>
              <a:rPr lang="en-US" sz="2400" u="sng" dirty="0" smtClean="0"/>
              <a:t>.</a:t>
            </a:r>
            <a:endParaRPr lang="en-US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264783" y="240631"/>
            <a:ext cx="207781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HB 535 Section 32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1375610" y="6025855"/>
            <a:ext cx="3565358" cy="4631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 panose="020B0604020202020204" pitchFamily="34" charset="0"/>
              <a:buNone/>
            </a:pPr>
            <a:r>
              <a:rPr lang="en-US" sz="2400" dirty="0" smtClean="0"/>
              <a:t>Base Code Table R3021(1)</a:t>
            </a:r>
            <a:endParaRPr lang="en-US" sz="2400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7042485" y="6025855"/>
            <a:ext cx="4058653" cy="46317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 panose="020B0604020202020204" pitchFamily="34" charset="0"/>
              <a:buNone/>
            </a:pPr>
            <a:r>
              <a:rPr lang="en-US" sz="2400" dirty="0" smtClean="0"/>
              <a:t>HB535:36 Code Table R3021(1)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1933989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7850"/>
    </mc:Choice>
    <mc:Fallback xmlns="">
      <p:transition spd="slow" advTm="37850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49542" y="812170"/>
            <a:ext cx="9492916" cy="90433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2400" dirty="0" smtClean="0"/>
              <a:t>FIRE </a:t>
            </a:r>
            <a:r>
              <a:rPr lang="en-US" sz="2400" dirty="0"/>
              <a:t>SEPARATION DISTANCE. </a:t>
            </a:r>
            <a:r>
              <a:rPr lang="en-US" sz="2400" u="sng" dirty="0" smtClean="0"/>
              <a:t>4. To </a:t>
            </a:r>
            <a:r>
              <a:rPr lang="en-US" sz="2400" u="sng" dirty="0"/>
              <a:t>an imaginary line between two buildings when the exterior wall of one building is located on a zero lot line</a:t>
            </a:r>
            <a:r>
              <a:rPr lang="en-US" sz="2400" u="sng" dirty="0" smtClean="0"/>
              <a:t>.</a:t>
            </a:r>
            <a:endParaRPr lang="en-US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264783" y="240631"/>
            <a:ext cx="207781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HB 535 Section 32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1375610" y="6025855"/>
            <a:ext cx="3565358" cy="4631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 panose="020B0604020202020204" pitchFamily="34" charset="0"/>
              <a:buNone/>
            </a:pPr>
            <a:r>
              <a:rPr lang="en-US" sz="2400" dirty="0" smtClean="0"/>
              <a:t>Base Code Table R3021(1)</a:t>
            </a:r>
            <a:endParaRPr lang="en-US" sz="2400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7042485" y="6025855"/>
            <a:ext cx="4058653" cy="46317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 panose="020B0604020202020204" pitchFamily="34" charset="0"/>
              <a:buNone/>
            </a:pPr>
            <a:r>
              <a:rPr lang="en-US" sz="2400" dirty="0" smtClean="0"/>
              <a:t>HB535:36 Code Table R3021(1)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719188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3649"/>
    </mc:Choice>
    <mc:Fallback xmlns="">
      <p:transition spd="slow" advTm="23649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49542" y="812170"/>
            <a:ext cx="9492916" cy="90433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2400" dirty="0" smtClean="0"/>
              <a:t>FIRE </a:t>
            </a:r>
            <a:r>
              <a:rPr lang="en-US" sz="2400" dirty="0"/>
              <a:t>SEPARATION DISTANCE. </a:t>
            </a:r>
            <a:r>
              <a:rPr lang="en-US" sz="2400" u="sng" dirty="0" smtClean="0"/>
              <a:t>4. To </a:t>
            </a:r>
            <a:r>
              <a:rPr lang="en-US" sz="2400" u="sng" dirty="0"/>
              <a:t>an imaginary line between two buildings when the exterior wall of one building is located on a zero lot line</a:t>
            </a:r>
            <a:r>
              <a:rPr lang="en-US" sz="2400" u="sng" dirty="0" smtClean="0"/>
              <a:t>.</a:t>
            </a:r>
            <a:endParaRPr lang="en-US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264783" y="240631"/>
            <a:ext cx="207781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HB 535 Section 32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1375610" y="6025855"/>
            <a:ext cx="3565358" cy="4631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 panose="020B0604020202020204" pitchFamily="34" charset="0"/>
              <a:buNone/>
            </a:pPr>
            <a:r>
              <a:rPr lang="en-US" sz="2400" dirty="0" smtClean="0"/>
              <a:t>Base Code Table R3021(1)</a:t>
            </a:r>
            <a:endParaRPr lang="en-US" sz="2400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7042485" y="6025855"/>
            <a:ext cx="4058653" cy="46317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 panose="020B0604020202020204" pitchFamily="34" charset="0"/>
              <a:buNone/>
            </a:pPr>
            <a:r>
              <a:rPr lang="en-US" sz="2400" dirty="0" smtClean="0"/>
              <a:t>HB535:36 Code Table R3021(1)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999696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2367"/>
    </mc:Choice>
    <mc:Fallback xmlns="">
      <p:transition spd="slow" advTm="32367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49542" y="812170"/>
            <a:ext cx="9492916" cy="90433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2400" dirty="0" smtClean="0"/>
              <a:t>FIRE </a:t>
            </a:r>
            <a:r>
              <a:rPr lang="en-US" sz="2400" dirty="0"/>
              <a:t>SEPARATION DISTANCE. </a:t>
            </a:r>
            <a:r>
              <a:rPr lang="en-US" sz="2400" u="sng" dirty="0" smtClean="0"/>
              <a:t>4. To </a:t>
            </a:r>
            <a:r>
              <a:rPr lang="en-US" sz="2400" u="sng" dirty="0"/>
              <a:t>an imaginary line between two buildings when the exterior wall of one building is located on a zero lot line</a:t>
            </a:r>
            <a:r>
              <a:rPr lang="en-US" sz="2400" u="sng" dirty="0" smtClean="0"/>
              <a:t>.</a:t>
            </a:r>
            <a:endParaRPr lang="en-US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264783" y="240631"/>
            <a:ext cx="207781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HB 535 Section 32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1375610" y="6025855"/>
            <a:ext cx="3565358" cy="4631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 panose="020B0604020202020204" pitchFamily="34" charset="0"/>
              <a:buNone/>
            </a:pPr>
            <a:r>
              <a:rPr lang="en-US" sz="2400" dirty="0" smtClean="0"/>
              <a:t>Base Code Table R3021(1)</a:t>
            </a:r>
            <a:endParaRPr lang="en-US" sz="2400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7042485" y="6025855"/>
            <a:ext cx="4058653" cy="46317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 panose="020B0604020202020204" pitchFamily="34" charset="0"/>
              <a:buNone/>
            </a:pPr>
            <a:r>
              <a:rPr lang="en-US" sz="2400" dirty="0" smtClean="0"/>
              <a:t>HB535:36 Code Table R3021(1)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7275349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3272"/>
    </mc:Choice>
    <mc:Fallback xmlns="">
      <p:transition spd="slow" advTm="33272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49542" y="812170"/>
            <a:ext cx="9492916" cy="90433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2400" dirty="0" smtClean="0"/>
              <a:t>FIRE </a:t>
            </a:r>
            <a:r>
              <a:rPr lang="en-US" sz="2400" dirty="0"/>
              <a:t>SEPARATION DISTANCE. </a:t>
            </a:r>
            <a:r>
              <a:rPr lang="en-US" sz="2400" u="sng" dirty="0" smtClean="0"/>
              <a:t>4. To </a:t>
            </a:r>
            <a:r>
              <a:rPr lang="en-US" sz="2400" u="sng" dirty="0"/>
              <a:t>an imaginary line between two buildings when the exterior wall of one building is located on a zero lot line</a:t>
            </a:r>
            <a:r>
              <a:rPr lang="en-US" sz="2400" u="sng" dirty="0" smtClean="0"/>
              <a:t>.</a:t>
            </a:r>
            <a:endParaRPr lang="en-US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264783" y="240631"/>
            <a:ext cx="207781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HB 535 Section 32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1375610" y="6025855"/>
            <a:ext cx="3565358" cy="4631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 panose="020B0604020202020204" pitchFamily="34" charset="0"/>
              <a:buNone/>
            </a:pPr>
            <a:r>
              <a:rPr lang="en-US" sz="2400" dirty="0" smtClean="0"/>
              <a:t>Base Code Table R3021(1)</a:t>
            </a:r>
            <a:endParaRPr lang="en-US" sz="2400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7042485" y="6025855"/>
            <a:ext cx="4058653" cy="46317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 panose="020B0604020202020204" pitchFamily="34" charset="0"/>
              <a:buNone/>
            </a:pPr>
            <a:r>
              <a:rPr lang="en-US" sz="2400" dirty="0" smtClean="0"/>
              <a:t>HB535:36 Code Table R3021(1)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891621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4813"/>
    </mc:Choice>
    <mc:Fallback xmlns="">
      <p:transition spd="slow" advTm="14813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49542" y="812170"/>
            <a:ext cx="9492916" cy="90433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2400" dirty="0" smtClean="0"/>
              <a:t>FIRE </a:t>
            </a:r>
            <a:r>
              <a:rPr lang="en-US" sz="2400" dirty="0"/>
              <a:t>SEPARATION DISTANCE. </a:t>
            </a:r>
            <a:r>
              <a:rPr lang="en-US" sz="2400" u="sng" dirty="0" smtClean="0"/>
              <a:t>4. To </a:t>
            </a:r>
            <a:r>
              <a:rPr lang="en-US" sz="2400" u="sng" dirty="0"/>
              <a:t>an imaginary line between two buildings when the exterior wall of one building is located on a zero lot line</a:t>
            </a:r>
            <a:r>
              <a:rPr lang="en-US" sz="2400" u="sng" dirty="0" smtClean="0"/>
              <a:t>.</a:t>
            </a:r>
            <a:endParaRPr lang="en-US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264783" y="240631"/>
            <a:ext cx="207781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HB 535 Section 32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1375610" y="6025855"/>
            <a:ext cx="3565358" cy="4631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 panose="020B0604020202020204" pitchFamily="34" charset="0"/>
              <a:buNone/>
            </a:pPr>
            <a:r>
              <a:rPr lang="en-US" sz="2400" dirty="0" smtClean="0"/>
              <a:t>Base Code Table R3021(1)</a:t>
            </a:r>
            <a:endParaRPr lang="en-US" sz="2400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7042485" y="6025855"/>
            <a:ext cx="4058653" cy="46317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 panose="020B0604020202020204" pitchFamily="34" charset="0"/>
              <a:buNone/>
            </a:pPr>
            <a:r>
              <a:rPr lang="en-US" sz="2400" dirty="0" smtClean="0"/>
              <a:t>HB535:36 Code Table R3021(1)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4877511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954"/>
    </mc:Choice>
    <mc:Fallback xmlns="">
      <p:transition spd="slow" advTm="6954"/>
    </mc:Fallback>
  </mc:AlternateContent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2.2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57.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5.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785</TotalTime>
  <Words>716</Words>
  <Application>Microsoft Office PowerPoint</Application>
  <PresentationFormat>Widescreen</PresentationFormat>
  <Paragraphs>56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Brad Schiffer</dc:creator>
  <cp:lastModifiedBy>Brad Schiffer</cp:lastModifiedBy>
  <cp:revision>42</cp:revision>
  <cp:lastPrinted>2016-04-01T23:40:18Z</cp:lastPrinted>
  <dcterms:created xsi:type="dcterms:W3CDTF">2016-03-28T14:53:26Z</dcterms:created>
  <dcterms:modified xsi:type="dcterms:W3CDTF">2016-06-25T19:15:35Z</dcterms:modified>
</cp:coreProperties>
</file>