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349" r:id="rId2"/>
    <p:sldId id="441" r:id="rId3"/>
    <p:sldId id="442" r:id="rId4"/>
    <p:sldId id="459" r:id="rId5"/>
    <p:sldId id="481" r:id="rId6"/>
    <p:sldId id="482" r:id="rId7"/>
    <p:sldId id="484" r:id="rId8"/>
    <p:sldId id="488" r:id="rId9"/>
    <p:sldId id="466" r:id="rId10"/>
    <p:sldId id="500" r:id="rId11"/>
    <p:sldId id="501" r:id="rId12"/>
    <p:sldId id="502" r:id="rId13"/>
    <p:sldId id="503" r:id="rId14"/>
    <p:sldId id="504" r:id="rId15"/>
    <p:sldId id="508" r:id="rId16"/>
    <p:sldId id="506" r:id="rId17"/>
    <p:sldId id="522" r:id="rId18"/>
    <p:sldId id="509" r:id="rId19"/>
    <p:sldId id="511" r:id="rId20"/>
    <p:sldId id="510" r:id="rId21"/>
    <p:sldId id="521" r:id="rId22"/>
    <p:sldId id="513" r:id="rId23"/>
    <p:sldId id="512" r:id="rId24"/>
    <p:sldId id="514" r:id="rId25"/>
    <p:sldId id="515" r:id="rId26"/>
    <p:sldId id="519" r:id="rId27"/>
    <p:sldId id="520" r:id="rId28"/>
    <p:sldId id="479" r:id="rId29"/>
    <p:sldId id="495" r:id="rId30"/>
    <p:sldId id="490" r:id="rId31"/>
    <p:sldId id="491" r:id="rId32"/>
    <p:sldId id="493" r:id="rId33"/>
    <p:sldId id="494" r:id="rId34"/>
    <p:sldId id="516" r:id="rId35"/>
    <p:sldId id="492"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2"/>
    <a:srgbClr val="00007E"/>
    <a:srgbClr val="000099"/>
    <a:srgbClr val="003399"/>
    <a:srgbClr val="FCDE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4" autoAdjust="0"/>
    <p:restoredTop sz="86399" autoAdjust="0"/>
  </p:normalViewPr>
  <p:slideViewPr>
    <p:cSldViewPr>
      <p:cViewPr varScale="1">
        <p:scale>
          <a:sx n="68" d="100"/>
          <a:sy n="68" d="100"/>
        </p:scale>
        <p:origin x="629"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78" d="100"/>
        <a:sy n="178" d="100"/>
      </p:scale>
      <p:origin x="0" y="-357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8D9985E-6320-42F9-8856-C04CF7E273B4}" type="datetimeFigureOut">
              <a:rPr lang="en-US" smtClean="0"/>
              <a:pPr/>
              <a:t>6/22/2015</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EB14620B-04AE-4B56-A95F-AF572FD4D8B2}" type="slidenum">
              <a:rPr lang="en-US" smtClean="0"/>
              <a:pPr/>
              <a:t>‹#›</a:t>
            </a:fld>
            <a:endParaRPr lang="en-US" dirty="0"/>
          </a:p>
        </p:txBody>
      </p:sp>
    </p:spTree>
    <p:extLst>
      <p:ext uri="{BB962C8B-B14F-4D97-AF65-F5344CB8AC3E}">
        <p14:creationId xmlns:p14="http://schemas.microsoft.com/office/powerpoint/2010/main" val="214817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45C9E-FD86-490B-8F7A-56ABF90AE251}" type="slidenum">
              <a:rPr lang="en-US" smtClean="0"/>
              <a:pPr/>
              <a:t>1</a:t>
            </a:fld>
            <a:endParaRPr lang="en-US" dirty="0"/>
          </a:p>
        </p:txBody>
      </p:sp>
    </p:spTree>
    <p:extLst>
      <p:ext uri="{BB962C8B-B14F-4D97-AF65-F5344CB8AC3E}">
        <p14:creationId xmlns:p14="http://schemas.microsoft.com/office/powerpoint/2010/main" val="304996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4620B-04AE-4B56-A95F-AF572FD4D8B2}" type="slidenum">
              <a:rPr lang="en-US" smtClean="0"/>
              <a:pPr/>
              <a:t>2</a:t>
            </a:fld>
            <a:endParaRPr lang="en-US" dirty="0"/>
          </a:p>
        </p:txBody>
      </p:sp>
    </p:spTree>
    <p:extLst>
      <p:ext uri="{BB962C8B-B14F-4D97-AF65-F5344CB8AC3E}">
        <p14:creationId xmlns:p14="http://schemas.microsoft.com/office/powerpoint/2010/main" val="89444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4620B-04AE-4B56-A95F-AF572FD4D8B2}" type="slidenum">
              <a:rPr lang="en-US" smtClean="0"/>
              <a:pPr/>
              <a:t>6</a:t>
            </a:fld>
            <a:endParaRPr lang="en-US" dirty="0"/>
          </a:p>
        </p:txBody>
      </p:sp>
    </p:spTree>
    <p:extLst>
      <p:ext uri="{BB962C8B-B14F-4D97-AF65-F5344CB8AC3E}">
        <p14:creationId xmlns:p14="http://schemas.microsoft.com/office/powerpoint/2010/main" val="3867335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txBox="1">
            <a:spLocks/>
          </p:cNvSpPr>
          <p:nvPr userDrawn="1"/>
        </p:nvSpPr>
        <p:spPr>
          <a:xfrm>
            <a:off x="4038600" y="6300960"/>
            <a:ext cx="4191000" cy="228600"/>
          </a:xfrm>
          <a:prstGeom prst="rect">
            <a:avLst/>
          </a:prstGeom>
        </p:spPr>
        <p:txBody>
          <a:bodyPr vert="horz" lIns="91440" tIns="45720" rIns="91440" bIns="45720" rtlCol="0" anchor="ctr">
            <a:normAutofit fontScale="9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j-lt"/>
                <a:ea typeface="+mj-ea"/>
                <a:cs typeface="+mj-cs"/>
              </a:rPr>
              <a:t>A Research Institute of the University of Central Florida</a:t>
            </a:r>
          </a:p>
        </p:txBody>
      </p:sp>
      <p:pic>
        <p:nvPicPr>
          <p:cNvPr id="10" name="Picture 9" descr="UCF-Yelo.png"/>
          <p:cNvPicPr>
            <a:picLocks noChangeAspect="1"/>
          </p:cNvPicPr>
          <p:nvPr userDrawn="1"/>
        </p:nvPicPr>
        <p:blipFill>
          <a:blip r:embed="rId2" cstate="print"/>
          <a:stretch>
            <a:fillRect/>
          </a:stretch>
        </p:blipFill>
        <p:spPr>
          <a:xfrm>
            <a:off x="8229600" y="6172200"/>
            <a:ext cx="388798" cy="414340"/>
          </a:xfrm>
          <a:prstGeom prst="rect">
            <a:avLst/>
          </a:prstGeom>
        </p:spPr>
      </p:pic>
      <p:sp>
        <p:nvSpPr>
          <p:cNvPr id="13" name="Rectangle 12"/>
          <p:cNvSpPr/>
          <p:nvPr userDrawn="1"/>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6705600"/>
            <a:ext cx="9144000" cy="152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6705600"/>
            <a:ext cx="9144000" cy="0"/>
          </a:xfrm>
          <a:prstGeom prst="line">
            <a:avLst/>
          </a:prstGeom>
          <a:ln>
            <a:solidFill>
              <a:srgbClr val="FCDE04"/>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userDrawn="1"/>
        </p:nvCxnSpPr>
        <p:spPr>
          <a:xfrm>
            <a:off x="0" y="304800"/>
            <a:ext cx="9144000" cy="0"/>
          </a:xfrm>
          <a:prstGeom prst="line">
            <a:avLst/>
          </a:prstGeom>
          <a:ln>
            <a:solidFill>
              <a:srgbClr val="FCDE04"/>
            </a:solidFill>
          </a:ln>
          <a:scene3d>
            <a:camera prst="orthographicFront"/>
            <a:lightRig rig="threePt" dir="t"/>
          </a:scene3d>
          <a:sp3d>
            <a:bevelT prst="slope"/>
          </a:sp3d>
        </p:spPr>
        <p:style>
          <a:lnRef idx="2">
            <a:schemeClr val="accent6"/>
          </a:lnRef>
          <a:fillRef idx="0">
            <a:schemeClr val="accent6"/>
          </a:fillRef>
          <a:effectRef idx="1">
            <a:schemeClr val="accent6"/>
          </a:effectRef>
          <a:fontRef idx="minor">
            <a:schemeClr val="tx1"/>
          </a:fontRef>
        </p:style>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5433" y="533400"/>
            <a:ext cx="8265493" cy="12312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E31BDC-FA16-417B-836D-1FFC5CB85E3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5" descr="FSEClogo_2010.jpg"/>
          <p:cNvPicPr>
            <a:picLocks noChangeAspect="1"/>
          </p:cNvPicPr>
          <p:nvPr/>
        </p:nvPicPr>
        <p:blipFill>
          <a:blip r:embed="rId13" cstate="print"/>
          <a:srcRect/>
          <a:stretch>
            <a:fillRect/>
          </a:stretch>
        </p:blipFill>
        <p:spPr bwMode="auto">
          <a:xfrm>
            <a:off x="7696200" y="5943600"/>
            <a:ext cx="1158875" cy="695034"/>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31BDC-FA16-417B-836D-1FFC5CB85E3B}" type="slidenum">
              <a:rPr lang="en-US" smtClean="0"/>
              <a:pPr/>
              <a:t>‹#›</a:t>
            </a:fld>
            <a:endParaRPr lang="en-US" dirty="0"/>
          </a:p>
        </p:txBody>
      </p:sp>
      <p:pic>
        <p:nvPicPr>
          <p:cNvPr id="9" name="Picture 8" descr="UCF-Yelo.png"/>
          <p:cNvPicPr>
            <a:picLocks noChangeAspect="1"/>
          </p:cNvPicPr>
          <p:nvPr/>
        </p:nvPicPr>
        <p:blipFill>
          <a:blip r:embed="rId14" cstate="print"/>
          <a:stretch>
            <a:fillRect/>
          </a:stretch>
        </p:blipFill>
        <p:spPr>
          <a:xfrm>
            <a:off x="457200" y="5943600"/>
            <a:ext cx="388798" cy="414340"/>
          </a:xfrm>
          <a:prstGeom prst="rect">
            <a:avLst/>
          </a:prstGeom>
        </p:spPr>
      </p:pic>
      <p:sp>
        <p:nvSpPr>
          <p:cNvPr id="10" name="Rectangle 9"/>
          <p:cNvSpPr/>
          <p:nvPr/>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3048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0" y="655320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0" y="65532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457200" y="6581001"/>
            <a:ext cx="8229600" cy="276999"/>
          </a:xfrm>
          <a:prstGeom prst="rect">
            <a:avLst/>
          </a:prstGeom>
          <a:noFill/>
        </p:spPr>
        <p:txBody>
          <a:bodyPr wrap="square" rtlCol="0">
            <a:spAutoFit/>
          </a:bodyPr>
          <a:lstStyle/>
          <a:p>
            <a:pPr algn="ctr"/>
            <a:r>
              <a:rPr lang="en-US" sz="1200" i="0" dirty="0" smtClean="0">
                <a:solidFill>
                  <a:schemeClr val="bg1">
                    <a:lumMod val="50000"/>
                  </a:schemeClr>
                </a:solidFill>
                <a:effectLst/>
              </a:rPr>
              <a:t>FLORIDA SOLAR</a:t>
            </a:r>
            <a:r>
              <a:rPr lang="en-US" sz="1200" i="0" baseline="0" dirty="0" smtClean="0">
                <a:solidFill>
                  <a:schemeClr val="bg1">
                    <a:lumMod val="50000"/>
                  </a:schemeClr>
                </a:solidFill>
                <a:effectLst/>
              </a:rPr>
              <a:t> ENERGY CENTER — A Research Institute of the University of Central Florida</a:t>
            </a:r>
            <a:endParaRPr lang="en-US" sz="1200" i="0" dirty="0">
              <a:solidFill>
                <a:schemeClr val="bg1">
                  <a:lumMod val="50000"/>
                </a:schemeClr>
              </a:solidFill>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000066"/>
          </a:solidFill>
          <a:latin typeface="+mj-lt"/>
          <a:ea typeface="+mj-ea"/>
          <a:cs typeface="+mj-cs"/>
        </a:defRPr>
      </a:lvl1pPr>
    </p:titleStyle>
    <p:bodyStyle>
      <a:lvl1pPr marL="342900" indent="-342900" algn="l" defTabSz="914400" rtl="0" eaLnBrk="1" latinLnBrk="0" hangingPunct="1">
        <a:spcBef>
          <a:spcPct val="20000"/>
        </a:spcBef>
        <a:buClr>
          <a:srgbClr val="FCDE0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0700" y="4724400"/>
            <a:ext cx="5562600" cy="1524000"/>
          </a:xfrm>
        </p:spPr>
        <p:txBody>
          <a:bodyPr>
            <a:noAutofit/>
          </a:bodyPr>
          <a:lstStyle/>
          <a:p>
            <a:pPr>
              <a:spcBef>
                <a:spcPts val="300"/>
              </a:spcBef>
            </a:pPr>
            <a:r>
              <a:rPr lang="en-US" sz="2800" b="1" dirty="0" smtClean="0">
                <a:solidFill>
                  <a:srgbClr val="000066"/>
                </a:solidFill>
              </a:rPr>
              <a:t>FBC Mechanical Technical Advisory Committee Teleconference Meeting</a:t>
            </a:r>
          </a:p>
          <a:p>
            <a:pPr>
              <a:spcBef>
                <a:spcPts val="300"/>
              </a:spcBef>
            </a:pPr>
            <a:r>
              <a:rPr lang="en-US" sz="2800" b="1" dirty="0" smtClean="0">
                <a:solidFill>
                  <a:srgbClr val="000066"/>
                </a:solidFill>
              </a:rPr>
              <a:t>June 22, 2015</a:t>
            </a:r>
            <a:endParaRPr lang="en-US" sz="2800" b="1" dirty="0">
              <a:solidFill>
                <a:srgbClr val="000066"/>
              </a:solidFill>
            </a:endParaRPr>
          </a:p>
        </p:txBody>
      </p:sp>
      <p:sp>
        <p:nvSpPr>
          <p:cNvPr id="2" name="Rectangle 1"/>
          <p:cNvSpPr/>
          <p:nvPr/>
        </p:nvSpPr>
        <p:spPr>
          <a:xfrm>
            <a:off x="533400" y="1905000"/>
            <a:ext cx="8077200" cy="2668744"/>
          </a:xfrm>
          <a:prstGeom prst="rect">
            <a:avLst/>
          </a:prstGeom>
        </p:spPr>
        <p:txBody>
          <a:bodyPr wrap="square">
            <a:spAutoFit/>
          </a:bodyPr>
          <a:lstStyle/>
          <a:p>
            <a:pPr indent="118745" algn="ctr">
              <a:lnSpc>
                <a:spcPct val="107000"/>
              </a:lnSpc>
              <a:spcAft>
                <a:spcPts val="800"/>
              </a:spcAft>
              <a:tabLst>
                <a:tab pos="5462270" algn="l"/>
              </a:tabLst>
            </a:pPr>
            <a:r>
              <a:rPr lang="en-US" sz="3200" b="1" dirty="0">
                <a:solidFill>
                  <a:srgbClr val="000066"/>
                </a:solidFill>
                <a:latin typeface="+mj-lt"/>
                <a:ea typeface="Calibri" panose="020F0502020204030204" pitchFamily="34" charset="0"/>
                <a:cs typeface="Arial" panose="020B0604020202020204" pitchFamily="34" charset="0"/>
              </a:rPr>
              <a:t>Investigation of the Effectiveness and Failure Rates of Whole-house Mechanical Ventilation Systems in </a:t>
            </a:r>
            <a:r>
              <a:rPr lang="en-US" sz="3200" b="1" dirty="0" smtClean="0">
                <a:solidFill>
                  <a:srgbClr val="000066"/>
                </a:solidFill>
                <a:latin typeface="+mj-lt"/>
                <a:ea typeface="Calibri" panose="020F0502020204030204" pitchFamily="34" charset="0"/>
                <a:cs typeface="Arial" panose="020B0604020202020204" pitchFamily="34" charset="0"/>
              </a:rPr>
              <a:t>Florida</a:t>
            </a:r>
          </a:p>
          <a:p>
            <a:pPr indent="118745" algn="ctr">
              <a:lnSpc>
                <a:spcPct val="107000"/>
              </a:lnSpc>
              <a:spcAft>
                <a:spcPts val="800"/>
              </a:spcAft>
              <a:tabLst>
                <a:tab pos="5462270" algn="l"/>
              </a:tabLst>
            </a:pPr>
            <a:endParaRPr lang="en-US" sz="1000" b="1" dirty="0">
              <a:solidFill>
                <a:srgbClr val="000066"/>
              </a:solidFill>
              <a:effectLst/>
              <a:latin typeface="+mj-lt"/>
              <a:ea typeface="Calibri" panose="020F0502020204030204" pitchFamily="34" charset="0"/>
              <a:cs typeface="Arial" panose="020B0604020202020204" pitchFamily="34" charset="0"/>
            </a:endParaRPr>
          </a:p>
          <a:p>
            <a:pPr indent="118745" algn="ctr">
              <a:lnSpc>
                <a:spcPct val="107000"/>
              </a:lnSpc>
              <a:spcAft>
                <a:spcPts val="800"/>
              </a:spcAft>
              <a:tabLst>
                <a:tab pos="5462270" algn="l"/>
              </a:tabLst>
            </a:pPr>
            <a:r>
              <a:rPr lang="en-US" sz="3200" b="1" i="1" dirty="0" smtClean="0">
                <a:solidFill>
                  <a:srgbClr val="000066"/>
                </a:solidFill>
                <a:latin typeface="+mj-lt"/>
                <a:ea typeface="Calibri" panose="020F0502020204030204" pitchFamily="34" charset="0"/>
                <a:cs typeface="Arial" panose="020B0604020202020204" pitchFamily="34" charset="0"/>
              </a:rPr>
              <a:t>Final Report</a:t>
            </a:r>
            <a:endParaRPr lang="en-US" sz="3200" b="1" i="1" dirty="0">
              <a:solidFill>
                <a:srgbClr val="000066"/>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47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380228" cy="4525963"/>
          </a:xfrm>
        </p:spPr>
        <p:txBody>
          <a:bodyPr>
            <a:normAutofit/>
          </a:bodyPr>
          <a:lstStyle/>
          <a:p>
            <a:pPr marL="0" indent="0" algn="ctr">
              <a:buNone/>
            </a:pPr>
            <a:r>
              <a:rPr lang="en-US" dirty="0" smtClean="0"/>
              <a:t>Recruiting postcard and web site</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10</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Research Approach</a:t>
            </a:r>
            <a:endParaRPr lang="en-US" sz="40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676400" y="3124200"/>
            <a:ext cx="3087754" cy="2194020"/>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410200" y="2590800"/>
            <a:ext cx="2109288" cy="32042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4993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380228" cy="4525963"/>
          </a:xfrm>
        </p:spPr>
        <p:txBody>
          <a:bodyPr>
            <a:normAutofit/>
          </a:bodyPr>
          <a:lstStyle/>
          <a:p>
            <a:r>
              <a:rPr lang="en-US" dirty="0" smtClean="0"/>
              <a:t>Postcards sent to 937 addresses from Energy Rating database that have controllable ventilation type</a:t>
            </a:r>
            <a:endParaRPr lang="en-US" dirty="0"/>
          </a:p>
          <a:p>
            <a:r>
              <a:rPr lang="en-US" dirty="0" smtClean="0"/>
              <a:t>Second mailing to 264, 2-year old or older homes to try to make sure older homes represented</a:t>
            </a:r>
          </a:p>
          <a:p>
            <a:r>
              <a:rPr lang="en-US" dirty="0" smtClean="0"/>
              <a:t>47 responses received / 21 homes eventually included in study</a:t>
            </a:r>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11</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Research Approach (cont.)</a:t>
            </a:r>
            <a:endParaRPr lang="en-US" sz="4000" dirty="0"/>
          </a:p>
        </p:txBody>
      </p:sp>
    </p:spTree>
    <p:extLst>
      <p:ext uri="{BB962C8B-B14F-4D97-AF65-F5344CB8AC3E}">
        <p14:creationId xmlns:p14="http://schemas.microsoft.com/office/powerpoint/2010/main" val="114922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380228" cy="4525963"/>
          </a:xfrm>
        </p:spPr>
        <p:txBody>
          <a:bodyPr>
            <a:normAutofit/>
          </a:bodyPr>
          <a:lstStyle/>
          <a:p>
            <a:r>
              <a:rPr lang="en-US" dirty="0" smtClean="0"/>
              <a:t>House visits included:</a:t>
            </a:r>
          </a:p>
          <a:p>
            <a:pPr lvl="1"/>
            <a:r>
              <a:rPr lang="en-US" dirty="0" smtClean="0"/>
              <a:t>Administering 27-question </a:t>
            </a:r>
            <a:endParaRPr lang="en-US" dirty="0"/>
          </a:p>
          <a:p>
            <a:pPr marL="457200" lvl="1" indent="0">
              <a:buNone/>
            </a:pPr>
            <a:r>
              <a:rPr lang="en-US" dirty="0" smtClean="0"/>
              <a:t>   homeowner survey</a:t>
            </a:r>
          </a:p>
          <a:p>
            <a:pPr lvl="1"/>
            <a:r>
              <a:rPr lang="en-US" dirty="0" smtClean="0"/>
              <a:t>Ventilation system testing </a:t>
            </a:r>
          </a:p>
          <a:p>
            <a:pPr marL="457200" lvl="1" indent="0">
              <a:buNone/>
            </a:pPr>
            <a:r>
              <a:rPr lang="en-US" dirty="0" smtClean="0"/>
              <a:t>   according to the study’s testing</a:t>
            </a:r>
          </a:p>
          <a:p>
            <a:pPr marL="457200" lvl="1" indent="0">
              <a:buNone/>
            </a:pPr>
            <a:r>
              <a:rPr lang="en-US" dirty="0" smtClean="0"/>
              <a:t>   protocol</a:t>
            </a:r>
          </a:p>
          <a:p>
            <a:pPr lvl="1"/>
            <a:r>
              <a:rPr lang="en-US" dirty="0" smtClean="0"/>
              <a:t>Photo documentation</a:t>
            </a:r>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12</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Research Approach (cont.)</a:t>
            </a:r>
            <a:endParaRPr lang="en-US" sz="4000" dirty="0"/>
          </a:p>
        </p:txBody>
      </p:sp>
      <p:pic>
        <p:nvPicPr>
          <p:cNvPr id="2" name="Picture 1"/>
          <p:cNvPicPr>
            <a:picLocks noChangeAspect="1"/>
          </p:cNvPicPr>
          <p:nvPr/>
        </p:nvPicPr>
        <p:blipFill>
          <a:blip r:embed="rId2"/>
          <a:stretch>
            <a:fillRect/>
          </a:stretch>
        </p:blipFill>
        <p:spPr>
          <a:xfrm>
            <a:off x="6019800" y="2286000"/>
            <a:ext cx="2057400" cy="2985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89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380228" cy="4525963"/>
          </a:xfrm>
        </p:spPr>
        <p:txBody>
          <a:bodyPr>
            <a:normAutofit lnSpcReduction="10000"/>
          </a:bodyPr>
          <a:lstStyle/>
          <a:p>
            <a:r>
              <a:rPr lang="en-US" dirty="0" smtClean="0"/>
              <a:t>The 21 project houses ranged </a:t>
            </a:r>
          </a:p>
          <a:p>
            <a:pPr marL="0" indent="0">
              <a:buNone/>
            </a:pPr>
            <a:r>
              <a:rPr lang="en-US" dirty="0"/>
              <a:t> </a:t>
            </a:r>
            <a:r>
              <a:rPr lang="en-US" dirty="0" smtClean="0"/>
              <a:t>   in size from 1,251 sq. ft. to </a:t>
            </a:r>
          </a:p>
          <a:p>
            <a:pPr marL="0" indent="0">
              <a:buNone/>
            </a:pPr>
            <a:r>
              <a:rPr lang="en-US" dirty="0" smtClean="0"/>
              <a:t>    5,014 sq. ft.</a:t>
            </a:r>
          </a:p>
          <a:p>
            <a:r>
              <a:rPr lang="en-US" dirty="0" smtClean="0"/>
              <a:t>Central and North Florida</a:t>
            </a:r>
          </a:p>
          <a:p>
            <a:r>
              <a:rPr lang="en-US" dirty="0" smtClean="0"/>
              <a:t>Above-Code homes</a:t>
            </a:r>
          </a:p>
          <a:p>
            <a:r>
              <a:rPr lang="en-US" dirty="0" smtClean="0"/>
              <a:t>Built between 1987 and 2014</a:t>
            </a:r>
          </a:p>
          <a:p>
            <a:pPr marL="0" indent="0">
              <a:buNone/>
            </a:pPr>
            <a:r>
              <a:rPr lang="en-US" dirty="0" smtClean="0"/>
              <a:t>    (12 after 2012)</a:t>
            </a:r>
          </a:p>
          <a:p>
            <a:r>
              <a:rPr lang="en-US" dirty="0" smtClean="0"/>
              <a:t>Average ACH50 = 3.8 (Rater #s)</a:t>
            </a:r>
          </a:p>
          <a:p>
            <a:pPr marL="0" indent="0">
              <a:buNone/>
            </a:pPr>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13</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Results</a:t>
            </a:r>
            <a:endParaRPr lang="en-US" sz="40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989320" y="2057400"/>
            <a:ext cx="2697480" cy="2804795"/>
          </a:xfrm>
          <a:prstGeom prst="rect">
            <a:avLst/>
          </a:prstGeom>
          <a:noFill/>
          <a:ln>
            <a:noFill/>
          </a:ln>
          <a:effectLst>
            <a:outerShdw blurRad="50800" dist="38100" dir="2700000" algn="tl" rotWithShape="0">
              <a:prstClr val="black">
                <a:alpha val="40000"/>
              </a:prstClr>
            </a:outerShdw>
          </a:effectLst>
        </p:spPr>
      </p:pic>
      <p:sp>
        <p:nvSpPr>
          <p:cNvPr id="2" name="TextBox 1"/>
          <p:cNvSpPr txBox="1"/>
          <p:nvPr/>
        </p:nvSpPr>
        <p:spPr>
          <a:xfrm>
            <a:off x="6140135" y="4895671"/>
            <a:ext cx="2395849" cy="1200329"/>
          </a:xfrm>
          <a:prstGeom prst="rect">
            <a:avLst/>
          </a:prstGeom>
          <a:noFill/>
        </p:spPr>
        <p:txBody>
          <a:bodyPr wrap="none" rtlCol="0">
            <a:spAutoFit/>
          </a:bodyPr>
          <a:lstStyle/>
          <a:p>
            <a:r>
              <a:rPr lang="en-US" b="1" dirty="0" smtClean="0"/>
              <a:t>Study </a:t>
            </a:r>
            <a:r>
              <a:rPr lang="en-US" b="1" dirty="0"/>
              <a:t>home </a:t>
            </a:r>
            <a:r>
              <a:rPr lang="en-US" b="1" dirty="0" smtClean="0"/>
              <a:t>locations:</a:t>
            </a:r>
            <a:endParaRPr lang="en-US" b="1" dirty="0"/>
          </a:p>
          <a:p>
            <a:r>
              <a:rPr lang="en-US" b="1" dirty="0" smtClean="0"/>
              <a:t>Red dot = 1 home</a:t>
            </a:r>
          </a:p>
          <a:p>
            <a:r>
              <a:rPr lang="en-US" b="1" dirty="0" smtClean="0"/>
              <a:t>Blue </a:t>
            </a:r>
            <a:r>
              <a:rPr lang="en-US" b="1" dirty="0"/>
              <a:t>dot </a:t>
            </a:r>
            <a:r>
              <a:rPr lang="en-US" b="1" dirty="0" smtClean="0"/>
              <a:t>= </a:t>
            </a:r>
            <a:r>
              <a:rPr lang="en-US" b="1" dirty="0"/>
              <a:t>3 </a:t>
            </a:r>
            <a:r>
              <a:rPr lang="en-US" b="1" dirty="0" smtClean="0"/>
              <a:t>homes</a:t>
            </a:r>
          </a:p>
          <a:p>
            <a:r>
              <a:rPr lang="en-US" b="1" dirty="0"/>
              <a:t>B</a:t>
            </a:r>
            <a:r>
              <a:rPr lang="en-US" b="1" dirty="0" smtClean="0"/>
              <a:t>lack </a:t>
            </a:r>
            <a:r>
              <a:rPr lang="en-US" b="1" dirty="0"/>
              <a:t>dot </a:t>
            </a:r>
            <a:r>
              <a:rPr lang="en-US" b="1" dirty="0" smtClean="0"/>
              <a:t>= 4 homes</a:t>
            </a:r>
            <a:endParaRPr lang="en-US" dirty="0"/>
          </a:p>
        </p:txBody>
      </p:sp>
    </p:spTree>
    <p:extLst>
      <p:ext uri="{BB962C8B-B14F-4D97-AF65-F5344CB8AC3E}">
        <p14:creationId xmlns:p14="http://schemas.microsoft.com/office/powerpoint/2010/main" val="27190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380228" cy="4525963"/>
          </a:xfrm>
        </p:spPr>
        <p:txBody>
          <a:bodyPr>
            <a:normAutofit/>
          </a:bodyPr>
          <a:lstStyle/>
          <a:p>
            <a:r>
              <a:rPr lang="en-US" dirty="0"/>
              <a:t>Nineteen of the 21 homeowners feel ventilation is important for </a:t>
            </a:r>
            <a:r>
              <a:rPr lang="en-US" dirty="0" smtClean="0"/>
              <a:t>health but mixed knowledge about systems and their operation</a:t>
            </a:r>
            <a:endParaRPr lang="en-US" dirty="0"/>
          </a:p>
          <a:p>
            <a:r>
              <a:rPr lang="en-US" dirty="0"/>
              <a:t>Surveyor often had to help homeowner differentiate between ventilation and AC/heat</a:t>
            </a:r>
          </a:p>
          <a:p>
            <a:r>
              <a:rPr lang="en-US" dirty="0" smtClean="0"/>
              <a:t>Two </a:t>
            </a:r>
            <a:r>
              <a:rPr lang="en-US" dirty="0"/>
              <a:t>homeowners removed their ERVs</a:t>
            </a:r>
            <a:r>
              <a:rPr lang="en-US" dirty="0" smtClean="0"/>
              <a:t>; one had not used their runtime vent system in 2.5 years</a:t>
            </a:r>
          </a:p>
          <a:p>
            <a:pPr marL="0" indent="0">
              <a:buNone/>
            </a:pP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14</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Survey Results</a:t>
            </a:r>
            <a:endParaRPr lang="en-US" sz="4000" dirty="0"/>
          </a:p>
        </p:txBody>
      </p:sp>
    </p:spTree>
    <p:extLst>
      <p:ext uri="{BB962C8B-B14F-4D97-AF65-F5344CB8AC3E}">
        <p14:creationId xmlns:p14="http://schemas.microsoft.com/office/powerpoint/2010/main" val="274951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380228" cy="4525963"/>
          </a:xfrm>
        </p:spPr>
        <p:txBody>
          <a:bodyPr>
            <a:normAutofit/>
          </a:bodyPr>
          <a:lstStyle/>
          <a:p>
            <a:r>
              <a:rPr lang="en-US" dirty="0"/>
              <a:t>Most of the homeowners (15) </a:t>
            </a:r>
            <a:r>
              <a:rPr lang="en-US" dirty="0" smtClean="0"/>
              <a:t>left their </a:t>
            </a:r>
            <a:r>
              <a:rPr lang="en-US" dirty="0"/>
              <a:t>system to run “hands-off” as originally installed</a:t>
            </a:r>
          </a:p>
          <a:p>
            <a:r>
              <a:rPr lang="en-US" dirty="0" smtClean="0"/>
              <a:t>Most stated that they clean or change out filters, but none indicated they maintain or inspect the outdoor air grill or vent cap</a:t>
            </a:r>
          </a:p>
          <a:p>
            <a:r>
              <a:rPr lang="en-US" dirty="0" smtClean="0"/>
              <a:t>Ten homeowners are satisfied with the overall performance of their systems; eight didn’t know and one was not satisfied  </a:t>
            </a:r>
            <a:endParaRPr lang="en-US" dirty="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15</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Survey Results (cont.)</a:t>
            </a:r>
            <a:endParaRPr lang="en-US" sz="4000" dirty="0"/>
          </a:p>
        </p:txBody>
      </p:sp>
    </p:spTree>
    <p:extLst>
      <p:ext uri="{BB962C8B-B14F-4D97-AF65-F5344CB8AC3E}">
        <p14:creationId xmlns:p14="http://schemas.microsoft.com/office/powerpoint/2010/main" val="256620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380228" cy="4525963"/>
          </a:xfrm>
        </p:spPr>
        <p:txBody>
          <a:bodyPr>
            <a:normAutofit lnSpcReduction="10000"/>
          </a:bodyPr>
          <a:lstStyle/>
          <a:p>
            <a:r>
              <a:rPr lang="en-US" dirty="0" smtClean="0"/>
              <a:t>Only </a:t>
            </a:r>
            <a:r>
              <a:rPr lang="en-US" dirty="0"/>
              <a:t>three of 21 </a:t>
            </a:r>
            <a:r>
              <a:rPr lang="en-US" dirty="0" smtClean="0"/>
              <a:t>homes </a:t>
            </a:r>
            <a:r>
              <a:rPr lang="en-US" dirty="0"/>
              <a:t>(14.3%) were found to have ventilation air flow close to the design level with </a:t>
            </a:r>
            <a:r>
              <a:rPr lang="en-US" dirty="0" smtClean="0"/>
              <a:t>type </a:t>
            </a:r>
            <a:r>
              <a:rPr lang="en-US" dirty="0"/>
              <a:t>of ventilation system </a:t>
            </a:r>
            <a:r>
              <a:rPr lang="en-US" dirty="0" smtClean="0"/>
              <a:t>specified  </a:t>
            </a:r>
          </a:p>
          <a:p>
            <a:r>
              <a:rPr lang="en-US" dirty="0" smtClean="0"/>
              <a:t>In two </a:t>
            </a:r>
            <a:r>
              <a:rPr lang="en-US" dirty="0"/>
              <a:t>of </a:t>
            </a:r>
            <a:r>
              <a:rPr lang="en-US" dirty="0" smtClean="0"/>
              <a:t>the above three homes, vent systems were </a:t>
            </a:r>
            <a:r>
              <a:rPr lang="en-US" dirty="0"/>
              <a:t>turned off by the homeowner, </a:t>
            </a:r>
            <a:r>
              <a:rPr lang="en-US" b="1" dirty="0"/>
              <a:t>so only </a:t>
            </a:r>
            <a:r>
              <a:rPr lang="en-US" b="1" dirty="0" smtClean="0"/>
              <a:t>one of </a:t>
            </a:r>
            <a:r>
              <a:rPr lang="en-US" b="1" dirty="0"/>
              <a:t>the 21 homes (4.8%) </a:t>
            </a:r>
            <a:r>
              <a:rPr lang="en-US" b="1" dirty="0" smtClean="0"/>
              <a:t>actually had </a:t>
            </a:r>
            <a:r>
              <a:rPr lang="en-US" b="1" dirty="0"/>
              <a:t>the expected ventilation </a:t>
            </a:r>
            <a:r>
              <a:rPr lang="en-US" b="1" dirty="0" smtClean="0"/>
              <a:t>delivered</a:t>
            </a:r>
          </a:p>
          <a:p>
            <a:r>
              <a:rPr lang="en-US" dirty="0" smtClean="0"/>
              <a:t>Only </a:t>
            </a:r>
            <a:r>
              <a:rPr lang="en-US" dirty="0"/>
              <a:t>12 of the 21 </a:t>
            </a:r>
            <a:r>
              <a:rPr lang="en-US" dirty="0" smtClean="0"/>
              <a:t>homes </a:t>
            </a:r>
            <a:r>
              <a:rPr lang="en-US" dirty="0"/>
              <a:t>(57.1%) </a:t>
            </a:r>
            <a:r>
              <a:rPr lang="en-US" dirty="0" smtClean="0"/>
              <a:t>had ventilation systems </a:t>
            </a:r>
            <a:r>
              <a:rPr lang="en-US" dirty="0"/>
              <a:t>capable of </a:t>
            </a:r>
            <a:r>
              <a:rPr lang="en-US" dirty="0" smtClean="0"/>
              <a:t>operating </a:t>
            </a:r>
            <a:endParaRPr lang="en-US" dirty="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16</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Testing Results</a:t>
            </a:r>
            <a:endParaRPr lang="en-US" sz="4000" dirty="0"/>
          </a:p>
        </p:txBody>
      </p:sp>
    </p:spTree>
    <p:extLst>
      <p:ext uri="{BB962C8B-B14F-4D97-AF65-F5344CB8AC3E}">
        <p14:creationId xmlns:p14="http://schemas.microsoft.com/office/powerpoint/2010/main" val="272351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z="1400" smtClean="0"/>
              <a:pPr/>
              <a:t>17</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Testing Results</a:t>
            </a:r>
          </a:p>
          <a:p>
            <a:r>
              <a:rPr lang="en-US" sz="2800" dirty="0" smtClean="0"/>
              <a:t>(from Table 2 of Report)</a:t>
            </a:r>
            <a:endParaRPr lang="en-US" sz="2800" dirty="0"/>
          </a:p>
        </p:txBody>
      </p:sp>
      <p:pic>
        <p:nvPicPr>
          <p:cNvPr id="2" name="Picture 1"/>
          <p:cNvPicPr>
            <a:picLocks noChangeAspect="1"/>
          </p:cNvPicPr>
          <p:nvPr/>
        </p:nvPicPr>
        <p:blipFill>
          <a:blip r:embed="rId2"/>
          <a:stretch>
            <a:fillRect/>
          </a:stretch>
        </p:blipFill>
        <p:spPr>
          <a:xfrm>
            <a:off x="457200" y="1974835"/>
            <a:ext cx="8229600" cy="3479831"/>
          </a:xfrm>
          <a:prstGeom prst="rect">
            <a:avLst/>
          </a:prstGeom>
        </p:spPr>
      </p:pic>
    </p:spTree>
    <p:extLst>
      <p:ext uri="{BB962C8B-B14F-4D97-AF65-F5344CB8AC3E}">
        <p14:creationId xmlns:p14="http://schemas.microsoft.com/office/powerpoint/2010/main" val="2788664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380228" cy="4525963"/>
          </a:xfrm>
        </p:spPr>
        <p:txBody>
          <a:bodyPr>
            <a:normAutofit lnSpcReduction="10000"/>
          </a:bodyPr>
          <a:lstStyle/>
          <a:p>
            <a:r>
              <a:rPr lang="en-US" dirty="0" smtClean="0"/>
              <a:t>Nine </a:t>
            </a:r>
            <a:r>
              <a:rPr lang="en-US" dirty="0"/>
              <a:t>(43%) of 21 </a:t>
            </a:r>
            <a:r>
              <a:rPr lang="en-US" dirty="0" smtClean="0"/>
              <a:t>homes have </a:t>
            </a:r>
            <a:r>
              <a:rPr lang="en-US" dirty="0"/>
              <a:t>ventilation </a:t>
            </a:r>
            <a:r>
              <a:rPr lang="en-US" dirty="0" smtClean="0"/>
              <a:t>systems that </a:t>
            </a:r>
            <a:r>
              <a:rPr lang="en-US" dirty="0"/>
              <a:t>are not operational for various </a:t>
            </a:r>
            <a:r>
              <a:rPr lang="en-US" dirty="0" smtClean="0"/>
              <a:t>reasons</a:t>
            </a:r>
            <a:r>
              <a:rPr lang="en-US" dirty="0"/>
              <a:t>:</a:t>
            </a:r>
            <a:endParaRPr lang="en-US" dirty="0" smtClean="0"/>
          </a:p>
          <a:p>
            <a:pPr lvl="1"/>
            <a:r>
              <a:rPr lang="en-US" dirty="0" smtClean="0"/>
              <a:t>System removed or disconnected (2)</a:t>
            </a:r>
          </a:p>
          <a:p>
            <a:pPr lvl="1"/>
            <a:r>
              <a:rPr lang="en-US" dirty="0"/>
              <a:t>C</a:t>
            </a:r>
            <a:r>
              <a:rPr lang="en-US" dirty="0" smtClean="0"/>
              <a:t>ontroller failure (2)</a:t>
            </a:r>
          </a:p>
          <a:p>
            <a:pPr lvl="1"/>
            <a:r>
              <a:rPr lang="en-US" dirty="0"/>
              <a:t>D</a:t>
            </a:r>
            <a:r>
              <a:rPr lang="en-US" dirty="0" smtClean="0"/>
              <a:t>amper failure (1)</a:t>
            </a:r>
          </a:p>
          <a:p>
            <a:pPr lvl="1"/>
            <a:r>
              <a:rPr lang="en-US" dirty="0"/>
              <a:t>R</a:t>
            </a:r>
            <a:r>
              <a:rPr lang="en-US" dirty="0" smtClean="0"/>
              <a:t>untime vent expected but not installed (1)</a:t>
            </a:r>
          </a:p>
          <a:p>
            <a:pPr lvl="1"/>
            <a:r>
              <a:rPr lang="en-US" dirty="0" smtClean="0"/>
              <a:t>ERVs not functional (1 house / 2 ERVs)</a:t>
            </a:r>
          </a:p>
          <a:p>
            <a:pPr lvl="1"/>
            <a:r>
              <a:rPr lang="en-US" dirty="0" smtClean="0"/>
              <a:t>Inoperable as intended; AH not controllable (</a:t>
            </a:r>
            <a:r>
              <a:rPr lang="en-US" dirty="0"/>
              <a:t>2</a:t>
            </a:r>
            <a:r>
              <a:rPr lang="en-US" dirty="0" smtClean="0"/>
              <a:t>)</a:t>
            </a:r>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18</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Testing Results (cont.)</a:t>
            </a:r>
            <a:endParaRPr lang="en-US" sz="4000" dirty="0"/>
          </a:p>
        </p:txBody>
      </p:sp>
    </p:spTree>
    <p:extLst>
      <p:ext uri="{BB962C8B-B14F-4D97-AF65-F5344CB8AC3E}">
        <p14:creationId xmlns:p14="http://schemas.microsoft.com/office/powerpoint/2010/main" val="267518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7770628" cy="4525963"/>
          </a:xfrm>
        </p:spPr>
        <p:txBody>
          <a:bodyPr>
            <a:normAutofit lnSpcReduction="10000"/>
          </a:bodyPr>
          <a:lstStyle/>
          <a:p>
            <a:pPr algn="just"/>
            <a:r>
              <a:rPr lang="en-US" sz="2800" dirty="0" smtClean="0"/>
              <a:t>One system </a:t>
            </a:r>
            <a:r>
              <a:rPr lang="en-US" sz="2800" dirty="0"/>
              <a:t>(and </a:t>
            </a:r>
            <a:r>
              <a:rPr lang="en-US" sz="2800" dirty="0" smtClean="0"/>
              <a:t>likely </a:t>
            </a:r>
            <a:r>
              <a:rPr lang="en-US" sz="2800" dirty="0"/>
              <a:t>three </a:t>
            </a:r>
            <a:endParaRPr lang="en-US" sz="2800" dirty="0" smtClean="0"/>
          </a:p>
          <a:p>
            <a:pPr marL="0" indent="0" algn="just">
              <a:buNone/>
            </a:pPr>
            <a:r>
              <a:rPr lang="en-US" sz="2800" dirty="0" smtClean="0"/>
              <a:t>others) relies </a:t>
            </a:r>
            <a:r>
              <a:rPr lang="en-US" sz="2800" dirty="0"/>
              <a:t>on an </a:t>
            </a:r>
            <a:r>
              <a:rPr lang="en-US" sz="2800" dirty="0" smtClean="0"/>
              <a:t>air </a:t>
            </a:r>
            <a:r>
              <a:rPr lang="en-US" sz="2800" dirty="0"/>
              <a:t>handler </a:t>
            </a:r>
            <a:endParaRPr lang="en-US" sz="2800" dirty="0" smtClean="0"/>
          </a:p>
          <a:p>
            <a:pPr marL="0" indent="0" algn="just">
              <a:buNone/>
            </a:pPr>
            <a:r>
              <a:rPr lang="en-US" sz="2800" dirty="0" smtClean="0"/>
              <a:t>closet located standard on/off </a:t>
            </a:r>
          </a:p>
          <a:p>
            <a:pPr marL="0" indent="0" algn="just">
              <a:buNone/>
            </a:pPr>
            <a:r>
              <a:rPr lang="en-US" sz="2800" dirty="0" smtClean="0"/>
              <a:t>switch </a:t>
            </a:r>
            <a:r>
              <a:rPr lang="en-US" sz="2800" dirty="0"/>
              <a:t>to turn </a:t>
            </a:r>
            <a:r>
              <a:rPr lang="en-US" sz="2800" dirty="0" smtClean="0"/>
              <a:t>on </a:t>
            </a:r>
            <a:r>
              <a:rPr lang="en-US" sz="2800" dirty="0"/>
              <a:t>a </a:t>
            </a:r>
            <a:r>
              <a:rPr lang="en-US" sz="2800" dirty="0" smtClean="0"/>
              <a:t>bathroom </a:t>
            </a:r>
          </a:p>
          <a:p>
            <a:pPr marL="0" indent="0" algn="just">
              <a:buNone/>
            </a:pPr>
            <a:r>
              <a:rPr lang="en-US" sz="2800" dirty="0" smtClean="0"/>
              <a:t>exhaust </a:t>
            </a:r>
            <a:r>
              <a:rPr lang="en-US" sz="2800" dirty="0"/>
              <a:t>fan to </a:t>
            </a:r>
            <a:r>
              <a:rPr lang="en-US" sz="2800" dirty="0" smtClean="0"/>
              <a:t>provide </a:t>
            </a:r>
          </a:p>
          <a:p>
            <a:pPr marL="0" indent="0" algn="just">
              <a:buNone/>
            </a:pPr>
            <a:r>
              <a:rPr lang="en-US" sz="2800" dirty="0" smtClean="0"/>
              <a:t>continuous whole house </a:t>
            </a:r>
          </a:p>
          <a:p>
            <a:pPr marL="0" indent="0" algn="just">
              <a:buNone/>
            </a:pPr>
            <a:r>
              <a:rPr lang="en-US" sz="2800" dirty="0" smtClean="0"/>
              <a:t>ventilation even though </a:t>
            </a:r>
            <a:r>
              <a:rPr lang="en-US" sz="2800" dirty="0"/>
              <a:t>the </a:t>
            </a:r>
            <a:endParaRPr lang="en-US" sz="2800" dirty="0" smtClean="0"/>
          </a:p>
          <a:p>
            <a:pPr marL="0" indent="0" algn="just">
              <a:buNone/>
            </a:pPr>
            <a:r>
              <a:rPr lang="en-US" sz="2800" dirty="0" smtClean="0"/>
              <a:t>switch </a:t>
            </a:r>
            <a:r>
              <a:rPr lang="en-US" sz="2800" dirty="0"/>
              <a:t>can </a:t>
            </a:r>
            <a:r>
              <a:rPr lang="en-US" sz="2800" dirty="0" smtClean="0"/>
              <a:t>be overridden </a:t>
            </a:r>
            <a:r>
              <a:rPr lang="en-US" sz="2800" dirty="0"/>
              <a:t>by a </a:t>
            </a:r>
            <a:endParaRPr lang="en-US" sz="2800" dirty="0" smtClean="0"/>
          </a:p>
          <a:p>
            <a:pPr marL="0" indent="0" algn="just">
              <a:buNone/>
            </a:pPr>
            <a:r>
              <a:rPr lang="en-US" sz="2800" dirty="0" smtClean="0"/>
              <a:t>bathroom </a:t>
            </a:r>
            <a:r>
              <a:rPr lang="en-US" sz="2800" dirty="0"/>
              <a:t>on/off </a:t>
            </a:r>
            <a:r>
              <a:rPr lang="en-US" sz="2800" dirty="0" smtClean="0"/>
              <a:t>switch  </a:t>
            </a:r>
            <a:endParaRPr lang="en-US" sz="2800" dirty="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19</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Testing Results (cont.)</a:t>
            </a:r>
            <a:endParaRPr lang="en-US" sz="4000"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16873"/>
          <a:stretch/>
        </p:blipFill>
        <p:spPr bwMode="auto">
          <a:xfrm>
            <a:off x="5406390" y="3810000"/>
            <a:ext cx="3051810" cy="1788911"/>
          </a:xfrm>
          <a:prstGeom prst="rect">
            <a:avLst/>
          </a:prstGeom>
          <a:noFill/>
          <a:effectLst>
            <a:outerShdw blurRad="50800" dist="38100" dir="2700000" algn="tl" rotWithShape="0">
              <a:prstClr val="black">
                <a:alpha val="40000"/>
              </a:prstClr>
            </a:outerShdw>
          </a:effectLst>
          <a:extLst/>
        </p:spPr>
      </p:pic>
      <p:grpSp>
        <p:nvGrpSpPr>
          <p:cNvPr id="2" name="Group 1"/>
          <p:cNvGrpSpPr/>
          <p:nvPr/>
        </p:nvGrpSpPr>
        <p:grpSpPr>
          <a:xfrm>
            <a:off x="5410200" y="1780139"/>
            <a:ext cx="3048000" cy="1926122"/>
            <a:chOff x="2487930" y="2125980"/>
            <a:chExt cx="4168140" cy="2606040"/>
          </a:xfrm>
          <a:effectLst>
            <a:outerShdw blurRad="50800" dist="38100" dir="2700000" algn="tl" rotWithShape="0">
              <a:prstClr val="black">
                <a:alpha val="40000"/>
              </a:prstClr>
            </a:outerShdw>
          </a:effectLst>
        </p:grpSpPr>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288" t="9737" r="19197" b="27914"/>
            <a:stretch/>
          </p:blipFill>
          <p:spPr bwMode="auto">
            <a:xfrm>
              <a:off x="2487930" y="2133599"/>
              <a:ext cx="2065020" cy="2598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09" r="28958"/>
            <a:stretch/>
          </p:blipFill>
          <p:spPr bwMode="auto">
            <a:xfrm>
              <a:off x="4613910" y="2125980"/>
              <a:ext cx="2042160" cy="259842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562600" y="5602069"/>
            <a:ext cx="2714269" cy="646331"/>
          </a:xfrm>
          <a:prstGeom prst="rect">
            <a:avLst/>
          </a:prstGeom>
          <a:noFill/>
        </p:spPr>
        <p:txBody>
          <a:bodyPr wrap="none" rtlCol="0">
            <a:spAutoFit/>
          </a:bodyPr>
          <a:lstStyle/>
          <a:p>
            <a:r>
              <a:rPr lang="en-US" b="1" dirty="0" smtClean="0"/>
              <a:t>Bath fan with light used as</a:t>
            </a:r>
          </a:p>
          <a:p>
            <a:r>
              <a:rPr lang="en-US" b="1" dirty="0" smtClean="0"/>
              <a:t>whole-house vent fan</a:t>
            </a:r>
            <a:endParaRPr lang="en-US" b="1" dirty="0"/>
          </a:p>
        </p:txBody>
      </p:sp>
    </p:spTree>
    <p:extLst>
      <p:ext uri="{BB962C8B-B14F-4D97-AF65-F5344CB8AC3E}">
        <p14:creationId xmlns:p14="http://schemas.microsoft.com/office/powerpoint/2010/main" val="890409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5303"/>
            <a:ext cx="8534400" cy="2011362"/>
          </a:xfrm>
        </p:spPr>
        <p:txBody>
          <a:bodyPr>
            <a:normAutofit/>
          </a:bodyPr>
          <a:lstStyle/>
          <a:p>
            <a:r>
              <a:rPr lang="en-US" sz="4000" dirty="0" smtClean="0"/>
              <a:t>Research Purpose and Goal </a:t>
            </a:r>
            <a:r>
              <a:rPr lang="en-US" dirty="0" smtClean="0"/>
              <a:t/>
            </a:r>
            <a:br>
              <a:rPr lang="en-US" dirty="0" smtClean="0"/>
            </a:br>
            <a:endParaRPr lang="en-US" sz="1800" dirty="0"/>
          </a:p>
        </p:txBody>
      </p:sp>
      <p:sp>
        <p:nvSpPr>
          <p:cNvPr id="3" name="Content Placeholder 2"/>
          <p:cNvSpPr>
            <a:spLocks noGrp="1"/>
          </p:cNvSpPr>
          <p:nvPr>
            <p:ph idx="1"/>
          </p:nvPr>
        </p:nvSpPr>
        <p:spPr>
          <a:xfrm>
            <a:off x="685800" y="2133600"/>
            <a:ext cx="7581900" cy="3733800"/>
          </a:xfrm>
        </p:spPr>
        <p:txBody>
          <a:bodyPr>
            <a:normAutofit/>
          </a:bodyPr>
          <a:lstStyle/>
          <a:p>
            <a:pPr marL="0" indent="0" algn="just">
              <a:buNone/>
            </a:pPr>
            <a:r>
              <a:rPr lang="en-US" dirty="0"/>
              <a:t>I</a:t>
            </a:r>
            <a:r>
              <a:rPr lang="en-US" dirty="0" smtClean="0"/>
              <a:t>nvestigate </a:t>
            </a:r>
            <a:r>
              <a:rPr lang="en-US" dirty="0"/>
              <a:t>the effectiveness and failure rates of whole-house mechanical ventilation systems installed in Florida homes over the last 15 years and seek to determine the reason(s) for any issues identified.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553200" y="6264275"/>
            <a:ext cx="2133600" cy="365125"/>
          </a:xfrm>
        </p:spPr>
        <p:txBody>
          <a:bodyPr/>
          <a:lstStyle/>
          <a:p>
            <a:fld id="{67E31BDC-FA16-417B-836D-1FFC5CB85E3B}" type="slidenum">
              <a:rPr lang="en-US" sz="1400" smtClean="0"/>
              <a:pPr/>
              <a:t>2</a:t>
            </a:fld>
            <a:endParaRPr lang="en-US" sz="1400" dirty="0"/>
          </a:p>
        </p:txBody>
      </p:sp>
    </p:spTree>
    <p:extLst>
      <p:ext uri="{BB962C8B-B14F-4D97-AF65-F5344CB8AC3E}">
        <p14:creationId xmlns:p14="http://schemas.microsoft.com/office/powerpoint/2010/main" val="24989896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532628" cy="4525963"/>
          </a:xfrm>
        </p:spPr>
        <p:txBody>
          <a:bodyPr>
            <a:normAutofit/>
          </a:bodyPr>
          <a:lstStyle/>
          <a:p>
            <a:r>
              <a:rPr lang="en-US" dirty="0"/>
              <a:t>Of the systems that are functional, </a:t>
            </a:r>
            <a:r>
              <a:rPr lang="en-US" dirty="0" smtClean="0"/>
              <a:t>six systems (in five homes) were </a:t>
            </a:r>
            <a:r>
              <a:rPr lang="en-US" dirty="0"/>
              <a:t>deemed to have significant performance </a:t>
            </a:r>
            <a:r>
              <a:rPr lang="en-US" dirty="0" smtClean="0"/>
              <a:t>issues:</a:t>
            </a:r>
          </a:p>
          <a:p>
            <a:pPr lvl="1"/>
            <a:r>
              <a:rPr lang="en-US" dirty="0"/>
              <a:t>Dirty filters (2) and dirty outdoor air intake (1)</a:t>
            </a:r>
          </a:p>
          <a:p>
            <a:pPr lvl="1"/>
            <a:r>
              <a:rPr lang="en-US" dirty="0" smtClean="0"/>
              <a:t>Partially </a:t>
            </a:r>
            <a:r>
              <a:rPr lang="en-US" dirty="0"/>
              <a:t>disconnected </a:t>
            </a:r>
            <a:r>
              <a:rPr lang="en-US" dirty="0" smtClean="0"/>
              <a:t>ducts (2)</a:t>
            </a:r>
          </a:p>
          <a:p>
            <a:pPr lvl="1"/>
            <a:r>
              <a:rPr lang="en-US" dirty="0"/>
              <a:t>Outdoor air intakes installed directly over the air conditioning condenser unit hot air discharge (2)</a:t>
            </a:r>
          </a:p>
          <a:p>
            <a:pPr marL="457200" lvl="1" indent="0">
              <a:buNone/>
            </a:pPr>
            <a:endParaRPr lang="en-US" dirty="0"/>
          </a:p>
          <a:p>
            <a:pPr lvl="1"/>
            <a:endParaRPr lang="en-US" dirty="0" smtClean="0"/>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20</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Testing Results (cont.)</a:t>
            </a:r>
            <a:endParaRPr lang="en-US" sz="4000" dirty="0"/>
          </a:p>
        </p:txBody>
      </p:sp>
    </p:spTree>
    <p:extLst>
      <p:ext uri="{BB962C8B-B14F-4D97-AF65-F5344CB8AC3E}">
        <p14:creationId xmlns:p14="http://schemas.microsoft.com/office/powerpoint/2010/main" val="31660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456428" cy="4525963"/>
          </a:xfrm>
        </p:spPr>
        <p:txBody>
          <a:bodyPr>
            <a:normAutofit/>
          </a:bodyPr>
          <a:lstStyle/>
          <a:p>
            <a:r>
              <a:rPr lang="en-US" dirty="0" smtClean="0"/>
              <a:t>Additional identified performance issues included:</a:t>
            </a:r>
            <a:endParaRPr lang="en-US" dirty="0"/>
          </a:p>
          <a:p>
            <a:pPr lvl="1"/>
            <a:r>
              <a:rPr lang="en-US" dirty="0"/>
              <a:t>P</a:t>
            </a:r>
            <a:r>
              <a:rPr lang="en-US" dirty="0" smtClean="0"/>
              <a:t>artially crushed ducts (4) </a:t>
            </a:r>
          </a:p>
          <a:p>
            <a:pPr lvl="1"/>
            <a:r>
              <a:rPr lang="en-US" dirty="0" smtClean="0"/>
              <a:t>Uninsulated </a:t>
            </a:r>
            <a:r>
              <a:rPr lang="en-US" dirty="0"/>
              <a:t>outdoor air ducts in unconditioned attic </a:t>
            </a:r>
            <a:r>
              <a:rPr lang="en-US" dirty="0" smtClean="0"/>
              <a:t>(2)</a:t>
            </a:r>
            <a:endParaRPr lang="en-US" dirty="0"/>
          </a:p>
          <a:p>
            <a:pPr lvl="1"/>
            <a:r>
              <a:rPr lang="en-US" dirty="0" smtClean="0"/>
              <a:t>Rooftop outdoor air intake terminations (3)</a:t>
            </a:r>
          </a:p>
          <a:p>
            <a:pPr lvl="1"/>
            <a:r>
              <a:rPr lang="en-US" dirty="0"/>
              <a:t>2</a:t>
            </a:r>
            <a:r>
              <a:rPr lang="en-US" baseline="30000" dirty="0"/>
              <a:t>nd</a:t>
            </a:r>
            <a:r>
              <a:rPr lang="en-US" dirty="0"/>
              <a:t> floor outdoor air intake terminations </a:t>
            </a:r>
            <a:r>
              <a:rPr lang="en-US" dirty="0" smtClean="0"/>
              <a:t>(8)</a:t>
            </a:r>
            <a:endParaRPr lang="en-US" dirty="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21</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Testing Results (cont.)</a:t>
            </a:r>
            <a:endParaRPr lang="en-US" sz="4000" dirty="0"/>
          </a:p>
        </p:txBody>
      </p:sp>
    </p:spTree>
    <p:extLst>
      <p:ext uri="{BB962C8B-B14F-4D97-AF65-F5344CB8AC3E}">
        <p14:creationId xmlns:p14="http://schemas.microsoft.com/office/powerpoint/2010/main" val="189010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532628" cy="4525963"/>
          </a:xfrm>
        </p:spPr>
        <p:txBody>
          <a:bodyPr>
            <a:normAutofit/>
          </a:bodyPr>
          <a:lstStyle/>
          <a:p>
            <a:r>
              <a:rPr lang="en-US" dirty="0" smtClean="0"/>
              <a:t>Tested house pressures (wrt </a:t>
            </a:r>
            <a:r>
              <a:rPr lang="en-US" dirty="0"/>
              <a:t>outdoors</a:t>
            </a:r>
            <a:r>
              <a:rPr lang="en-US" dirty="0" smtClean="0"/>
              <a:t>) with house under various operating conditions</a:t>
            </a:r>
          </a:p>
          <a:p>
            <a:r>
              <a:rPr lang="en-US" dirty="0" smtClean="0"/>
              <a:t>Provided evidence for </a:t>
            </a:r>
            <a:r>
              <a:rPr lang="en-US" dirty="0"/>
              <a:t>the importance for make-up air relief in very tight homes with high flow kitchen exhaust </a:t>
            </a:r>
            <a:r>
              <a:rPr lang="en-US" dirty="0" smtClean="0"/>
              <a:t>equipment</a:t>
            </a:r>
          </a:p>
          <a:p>
            <a:r>
              <a:rPr lang="en-US" dirty="0" smtClean="0"/>
              <a:t>1.7 ACH50 study home with high </a:t>
            </a:r>
            <a:r>
              <a:rPr lang="en-US" dirty="0"/>
              <a:t>capacity kitchen exhaust fan </a:t>
            </a:r>
            <a:r>
              <a:rPr lang="en-US" dirty="0" smtClean="0"/>
              <a:t>on high (likely ~450 cfm) depressurized </a:t>
            </a:r>
            <a:r>
              <a:rPr lang="en-US" dirty="0"/>
              <a:t>the home to </a:t>
            </a:r>
            <a:r>
              <a:rPr lang="en-US" dirty="0" smtClean="0"/>
              <a:t>-43 Pascals</a:t>
            </a:r>
            <a:endParaRPr lang="en-US" dirty="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22</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Pressure Measurements</a:t>
            </a:r>
            <a:endParaRPr lang="en-US" sz="4000" dirty="0"/>
          </a:p>
        </p:txBody>
      </p:sp>
    </p:spTree>
    <p:extLst>
      <p:ext uri="{BB962C8B-B14F-4D97-AF65-F5344CB8AC3E}">
        <p14:creationId xmlns:p14="http://schemas.microsoft.com/office/powerpoint/2010/main" val="132298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z="1400" smtClean="0"/>
              <a:pPr/>
              <a:t>23</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Summary 1-Pagers</a:t>
            </a:r>
            <a:endParaRPr lang="en-US"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392" y="1657794"/>
            <a:ext cx="3633216" cy="4773168"/>
          </a:xfrm>
          <a:prstGeom prst="rect">
            <a:avLst/>
          </a:prstGeom>
        </p:spPr>
      </p:pic>
    </p:spTree>
    <p:extLst>
      <p:ext uri="{BB962C8B-B14F-4D97-AF65-F5344CB8AC3E}">
        <p14:creationId xmlns:p14="http://schemas.microsoft.com/office/powerpoint/2010/main" val="419530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532628" cy="4525963"/>
          </a:xfrm>
        </p:spPr>
        <p:txBody>
          <a:bodyPr>
            <a:normAutofit/>
          </a:bodyPr>
          <a:lstStyle/>
          <a:p>
            <a:r>
              <a:rPr lang="en-US" dirty="0"/>
              <a:t>I</a:t>
            </a:r>
            <a:r>
              <a:rPr lang="en-US" dirty="0" smtClean="0"/>
              <a:t>ssues include:</a:t>
            </a:r>
          </a:p>
          <a:p>
            <a:pPr lvl="1"/>
            <a:r>
              <a:rPr lang="en-US" dirty="0"/>
              <a:t>L</a:t>
            </a:r>
            <a:r>
              <a:rPr lang="en-US" dirty="0" smtClean="0"/>
              <a:t>ikely majority not using ventilation systems as intended / in some cases choosing not to use them at all</a:t>
            </a:r>
          </a:p>
          <a:p>
            <a:pPr lvl="1"/>
            <a:r>
              <a:rPr lang="en-US" dirty="0" smtClean="0"/>
              <a:t>Access to ventilation system equipment and controls / maintenance implications</a:t>
            </a:r>
          </a:p>
          <a:p>
            <a:pPr lvl="1"/>
            <a:r>
              <a:rPr lang="en-US" dirty="0"/>
              <a:t>H</a:t>
            </a:r>
            <a:r>
              <a:rPr lang="en-US" dirty="0" smtClean="0"/>
              <a:t>omeowners being able to determine if ventilation systems are operating properly </a:t>
            </a:r>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24</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Discussion</a:t>
            </a:r>
            <a:endParaRPr lang="en-US" sz="4000" dirty="0"/>
          </a:p>
        </p:txBody>
      </p:sp>
    </p:spTree>
    <p:extLst>
      <p:ext uri="{BB962C8B-B14F-4D97-AF65-F5344CB8AC3E}">
        <p14:creationId xmlns:p14="http://schemas.microsoft.com/office/powerpoint/2010/main" val="42656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CCCFF"/>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532628" cy="4525963"/>
          </a:xfrm>
        </p:spPr>
        <p:txBody>
          <a:bodyPr>
            <a:normAutofit/>
          </a:bodyPr>
          <a:lstStyle/>
          <a:p>
            <a:r>
              <a:rPr lang="en-US" dirty="0"/>
              <a:t>I</a:t>
            </a:r>
            <a:r>
              <a:rPr lang="en-US" dirty="0" smtClean="0"/>
              <a:t>ssues (cont.):</a:t>
            </a:r>
          </a:p>
          <a:p>
            <a:pPr lvl="1"/>
            <a:r>
              <a:rPr lang="en-US" dirty="0" smtClean="0"/>
              <a:t>Controller wiring / operability</a:t>
            </a:r>
          </a:p>
          <a:p>
            <a:pPr lvl="1"/>
            <a:r>
              <a:rPr lang="en-US" dirty="0" smtClean="0"/>
              <a:t>Ductwork installation (restrictions, disconnects and insulation)</a:t>
            </a:r>
          </a:p>
          <a:p>
            <a:pPr lvl="1"/>
            <a:r>
              <a:rPr lang="en-US" dirty="0" smtClean="0"/>
              <a:t>Actual vs. specified ventilation rates</a:t>
            </a:r>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25</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Discussion (cont.)</a:t>
            </a:r>
            <a:endParaRPr lang="en-US" sz="4000" dirty="0"/>
          </a:p>
        </p:txBody>
      </p:sp>
    </p:spTree>
    <p:extLst>
      <p:ext uri="{BB962C8B-B14F-4D97-AF65-F5344CB8AC3E}">
        <p14:creationId xmlns:p14="http://schemas.microsoft.com/office/powerpoint/2010/main" val="38161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CCCFF"/>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532628" cy="4525963"/>
          </a:xfrm>
        </p:spPr>
        <p:txBody>
          <a:bodyPr>
            <a:normAutofit/>
          </a:bodyPr>
          <a:lstStyle/>
          <a:p>
            <a:r>
              <a:rPr lang="en-US" dirty="0" smtClean="0"/>
              <a:t>House tightness:</a:t>
            </a:r>
          </a:p>
          <a:p>
            <a:endParaRPr lang="en-US" dirty="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26</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Discussion (cont.)</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1407378753"/>
              </p:ext>
            </p:extLst>
          </p:nvPr>
        </p:nvGraphicFramePr>
        <p:xfrm>
          <a:off x="914397" y="3429000"/>
          <a:ext cx="7086603" cy="2438401"/>
        </p:xfrm>
        <a:graphic>
          <a:graphicData uri="http://schemas.openxmlformats.org/drawingml/2006/table">
            <a:tbl>
              <a:tblPr firstRow="1" firstCol="1" bandRow="1">
                <a:tableStyleId>{5C22544A-7EE6-4342-B048-85BDC9FD1C3A}</a:tableStyleId>
              </a:tblPr>
              <a:tblGrid>
                <a:gridCol w="1170831"/>
                <a:gridCol w="985962"/>
                <a:gridCol w="985962"/>
                <a:gridCol w="985962"/>
                <a:gridCol w="985962"/>
                <a:gridCol w="985962"/>
                <a:gridCol w="985962"/>
              </a:tblGrid>
              <a:tr h="1063281">
                <a:tc>
                  <a:txBody>
                    <a:bodyPr/>
                    <a:lstStyle/>
                    <a:p>
                      <a:pPr marL="0" marR="0" algn="ctr">
                        <a:lnSpc>
                          <a:spcPct val="107000"/>
                        </a:lnSpc>
                        <a:spcBef>
                          <a:spcPts val="0"/>
                        </a:spcBef>
                        <a:spcAft>
                          <a:spcPts val="0"/>
                        </a:spcAft>
                      </a:pPr>
                      <a:r>
                        <a:rPr lang="en-US" sz="1600" dirty="0">
                          <a:effectLst/>
                        </a:rPr>
                        <a:t>ACH50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600" dirty="0">
                          <a:effectLst/>
                        </a:rPr>
                        <a:t>No ventilation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tabLst>
                          <a:tab pos="0" algn="l"/>
                        </a:tabLst>
                      </a:pPr>
                      <a:r>
                        <a:rPr lang="en-US" sz="1600" dirty="0">
                          <a:effectLst/>
                        </a:rPr>
                        <a:t>2014 FL Code Ventilation </a:t>
                      </a:r>
                      <a:endParaRPr lang="en-US" sz="2000" dirty="0">
                        <a:effectLst/>
                      </a:endParaRPr>
                    </a:p>
                    <a:p>
                      <a:pPr marL="0" marR="0" algn="ctr">
                        <a:lnSpc>
                          <a:spcPct val="107000"/>
                        </a:lnSpc>
                        <a:spcBef>
                          <a:spcPts val="0"/>
                        </a:spcBef>
                        <a:spcAft>
                          <a:spcPts val="0"/>
                        </a:spcAft>
                      </a:pPr>
                      <a:r>
                        <a:rPr lang="en-US" sz="1600" dirty="0">
                          <a:effectLst/>
                        </a:rPr>
                        <a:t>Requirement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tabLst>
                          <a:tab pos="0" algn="l"/>
                        </a:tabLst>
                      </a:pPr>
                      <a:r>
                        <a:rPr lang="en-US" sz="1600" dirty="0">
                          <a:effectLst/>
                        </a:rPr>
                        <a:t>ASHRAE 62.2-2013</a:t>
                      </a:r>
                      <a:br>
                        <a:rPr lang="en-US" sz="1600" dirty="0">
                          <a:effectLst/>
                        </a:rPr>
                      </a:br>
                      <a:r>
                        <a:rPr lang="en-US" sz="1600" dirty="0">
                          <a:effectLst/>
                        </a:rPr>
                        <a:t>Ventilation </a:t>
                      </a:r>
                      <a:endParaRPr lang="en-US" sz="2000" dirty="0">
                        <a:effectLst/>
                      </a:endParaRPr>
                    </a:p>
                    <a:p>
                      <a:pPr marL="0" marR="0" algn="ctr">
                        <a:lnSpc>
                          <a:spcPct val="107000"/>
                        </a:lnSpc>
                        <a:spcBef>
                          <a:spcPts val="0"/>
                        </a:spcBef>
                        <a:spcAft>
                          <a:spcPts val="0"/>
                        </a:spcAft>
                      </a:pPr>
                      <a:r>
                        <a:rPr lang="en-US" sz="1600" dirty="0">
                          <a:effectLst/>
                        </a:rPr>
                        <a:t>Requirement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r>
              <a:tr h="343780">
                <a:tc>
                  <a:txBody>
                    <a:bodyPr/>
                    <a:lstStyle/>
                    <a:p>
                      <a:pPr marL="0" marR="0" algn="ctr">
                        <a:lnSpc>
                          <a:spcPct val="107000"/>
                        </a:lnSpc>
                        <a:spcBef>
                          <a:spcPts val="0"/>
                        </a:spcBef>
                        <a:spcAft>
                          <a:spcPts val="0"/>
                        </a:spcAft>
                      </a:pPr>
                      <a:r>
                        <a:rPr lang="en-US" sz="16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cfm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kWh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cfm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kWh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cfm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kWh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780">
                <a:tc>
                  <a:txBody>
                    <a:bodyPr/>
                    <a:lstStyle/>
                    <a:p>
                      <a:pPr marL="0" marR="0" algn="ctr">
                        <a:lnSpc>
                          <a:spcPct val="107000"/>
                        </a:lnSpc>
                        <a:spcBef>
                          <a:spcPts val="0"/>
                        </a:spcBef>
                        <a:spcAft>
                          <a:spcPts val="0"/>
                        </a:spcAft>
                      </a:pPr>
                      <a:r>
                        <a:rPr lang="en-US" sz="16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12,146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12,855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72.8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13,003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780">
                <a:tc>
                  <a:txBody>
                    <a:bodyPr/>
                    <a:lstStyle/>
                    <a:p>
                      <a:pPr marL="0" marR="0" algn="ctr">
                        <a:lnSpc>
                          <a:spcPct val="107000"/>
                        </a:lnSpc>
                        <a:spcBef>
                          <a:spcPts val="0"/>
                        </a:spcBef>
                        <a:spcAft>
                          <a:spcPts val="0"/>
                        </a:spcAft>
                      </a:pPr>
                      <a:r>
                        <a:rPr lang="en-US" sz="16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12,315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13,008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53.3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12,933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780">
                <a:tc>
                  <a:txBody>
                    <a:bodyPr/>
                    <a:lstStyle/>
                    <a:p>
                      <a:pPr marL="0" marR="0" algn="ctr">
                        <a:lnSpc>
                          <a:spcPct val="107000"/>
                        </a:lnSpc>
                        <a:spcBef>
                          <a:spcPts val="0"/>
                        </a:spcBef>
                        <a:spcAft>
                          <a:spcPts val="0"/>
                        </a:spcAft>
                      </a:pPr>
                      <a:r>
                        <a:rPr lang="en-US" sz="1600" dirty="0">
                          <a:effectLst/>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12,464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13,140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34.0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rPr>
                        <a:t>12,851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609600" y="2743200"/>
            <a:ext cx="7620000" cy="646331"/>
          </a:xfrm>
          <a:prstGeom prst="rect">
            <a:avLst/>
          </a:prstGeom>
          <a:noFill/>
        </p:spPr>
        <p:txBody>
          <a:bodyPr wrap="square" rtlCol="0">
            <a:spAutoFit/>
          </a:bodyPr>
          <a:lstStyle/>
          <a:p>
            <a:pPr algn="ctr"/>
            <a:r>
              <a:rPr lang="en-US" b="1" i="1" dirty="0"/>
              <a:t>EnergyGauge</a:t>
            </a:r>
            <a:r>
              <a:rPr lang="en-US" b="1" dirty="0"/>
              <a:t> </a:t>
            </a:r>
            <a:r>
              <a:rPr lang="en-US" b="1" dirty="0" smtClean="0"/>
              <a:t>modeled total annul energy </a:t>
            </a:r>
            <a:r>
              <a:rPr lang="en-US" b="1" dirty="0"/>
              <a:t>use comparison </a:t>
            </a:r>
            <a:r>
              <a:rPr lang="en-US" b="1" dirty="0" smtClean="0"/>
              <a:t>for sample </a:t>
            </a:r>
            <a:r>
              <a:rPr lang="en-US" b="1" dirty="0"/>
              <a:t>two-story, 2400 sq. ft., 3 bedroom, 2014 FL Code house in </a:t>
            </a:r>
            <a:r>
              <a:rPr lang="en-US" b="1" dirty="0" smtClean="0"/>
              <a:t>Tampa (1 Watt/cfm ERV)</a:t>
            </a:r>
            <a:endParaRPr lang="en-US" dirty="0"/>
          </a:p>
        </p:txBody>
      </p:sp>
    </p:spTree>
    <p:extLst>
      <p:ext uri="{BB962C8B-B14F-4D97-AF65-F5344CB8AC3E}">
        <p14:creationId xmlns:p14="http://schemas.microsoft.com/office/powerpoint/2010/main" val="963925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532628" cy="4525963"/>
          </a:xfrm>
        </p:spPr>
        <p:txBody>
          <a:bodyPr>
            <a:normAutofit/>
          </a:bodyPr>
          <a:lstStyle/>
          <a:p>
            <a:r>
              <a:rPr lang="en-US" dirty="0" smtClean="0"/>
              <a:t>House tightness:</a:t>
            </a:r>
          </a:p>
          <a:p>
            <a:pPr lvl="1"/>
            <a:r>
              <a:rPr lang="en-US" dirty="0" smtClean="0"/>
              <a:t>Relatively small benefit from air tightening in Florida</a:t>
            </a:r>
          </a:p>
          <a:p>
            <a:pPr lvl="1"/>
            <a:r>
              <a:rPr lang="en-US" dirty="0" smtClean="0"/>
              <a:t>With range of ventilation issues found in this study, allowing some additional infiltration may reduce risks at relatively low energy penalty</a:t>
            </a:r>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27</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Discussion (cont.)</a:t>
            </a:r>
            <a:endParaRPr lang="en-US" sz="4000" dirty="0"/>
          </a:p>
        </p:txBody>
      </p:sp>
    </p:spTree>
    <p:extLst>
      <p:ext uri="{BB962C8B-B14F-4D97-AF65-F5344CB8AC3E}">
        <p14:creationId xmlns:p14="http://schemas.microsoft.com/office/powerpoint/2010/main" val="13951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467600" cy="4525963"/>
          </a:xfrm>
        </p:spPr>
        <p:txBody>
          <a:bodyPr>
            <a:normAutofit fontScale="92500" lnSpcReduction="10000"/>
          </a:bodyPr>
          <a:lstStyle/>
          <a:p>
            <a:pPr lvl="0"/>
            <a:r>
              <a:rPr lang="en-US" dirty="0"/>
              <a:t>Require general labeling that: </a:t>
            </a:r>
          </a:p>
          <a:p>
            <a:pPr lvl="1"/>
            <a:r>
              <a:rPr lang="en-US" dirty="0"/>
              <a:t>Indicates the home has a ventilation system </a:t>
            </a:r>
          </a:p>
          <a:p>
            <a:pPr lvl="1"/>
            <a:r>
              <a:rPr lang="en-US" dirty="0"/>
              <a:t>Provides labels on key components of the ventilation system</a:t>
            </a:r>
          </a:p>
          <a:p>
            <a:pPr lvl="2"/>
            <a:r>
              <a:rPr lang="en-US" dirty="0"/>
              <a:t>Ducts labeled as ventilation system duct (including flow direction indication preferred)</a:t>
            </a:r>
          </a:p>
          <a:p>
            <a:pPr lvl="2"/>
            <a:r>
              <a:rPr lang="en-US" dirty="0"/>
              <a:t>Grilles noted as vent system intake or discharge</a:t>
            </a:r>
          </a:p>
          <a:p>
            <a:pPr lvl="2"/>
            <a:r>
              <a:rPr lang="en-US" dirty="0"/>
              <a:t>Dampers noted as ventilation system dampers</a:t>
            </a:r>
          </a:p>
          <a:p>
            <a:pPr lvl="2"/>
            <a:r>
              <a:rPr lang="en-US" dirty="0"/>
              <a:t>Key ventilation fan components labeled as appropriate (ERV as ERV, supply vent fan as such, etc.)</a:t>
            </a:r>
          </a:p>
          <a:p>
            <a:pPr lvl="2"/>
            <a:r>
              <a:rPr lang="en-US" dirty="0"/>
              <a:t>Ventilation controllers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28</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Recommendations</a:t>
            </a:r>
            <a:endParaRPr lang="en-US" sz="4000" dirty="0"/>
          </a:p>
        </p:txBody>
      </p:sp>
    </p:spTree>
    <p:extLst>
      <p:ext uri="{BB962C8B-B14F-4D97-AF65-F5344CB8AC3E}">
        <p14:creationId xmlns:p14="http://schemas.microsoft.com/office/powerpoint/2010/main" val="271876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CCCFF"/>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CCCFF"/>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CCCFF"/>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CCCFF"/>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467600" cy="4525963"/>
          </a:xfrm>
        </p:spPr>
        <p:txBody>
          <a:bodyPr>
            <a:normAutofit fontScale="92500" lnSpcReduction="20000"/>
          </a:bodyPr>
          <a:lstStyle/>
          <a:p>
            <a:pPr lvl="0"/>
            <a:r>
              <a:rPr lang="en-US" dirty="0"/>
              <a:t>Require general summary documentation written for occupants that:</a:t>
            </a:r>
          </a:p>
          <a:p>
            <a:pPr lvl="1"/>
            <a:r>
              <a:rPr lang="en-US" dirty="0"/>
              <a:t>Describes what a ventilation system is and how it differs from the air conditioning system </a:t>
            </a:r>
          </a:p>
          <a:p>
            <a:pPr lvl="1"/>
            <a:r>
              <a:rPr lang="en-US" dirty="0"/>
              <a:t>Describes how to tell if the vent system is operable, and suggested frequency of verification (may require improvement in some systems currently on the market)</a:t>
            </a:r>
          </a:p>
          <a:p>
            <a:pPr lvl="1"/>
            <a:r>
              <a:rPr lang="en-US" dirty="0"/>
              <a:t>Describes the location of ducts, dampers, ERV, fan units, filters, and control(s)</a:t>
            </a:r>
          </a:p>
          <a:p>
            <a:pPr lvl="1"/>
            <a:r>
              <a:rPr lang="en-US" dirty="0"/>
              <a:t>Indicates recommended filter and intake/discharge grille(s) service frequency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29</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Recommendations</a:t>
            </a:r>
            <a:endParaRPr lang="en-US" sz="4000" dirty="0"/>
          </a:p>
        </p:txBody>
      </p:sp>
    </p:spTree>
    <p:extLst>
      <p:ext uri="{BB962C8B-B14F-4D97-AF65-F5344CB8AC3E}">
        <p14:creationId xmlns:p14="http://schemas.microsoft.com/office/powerpoint/2010/main" val="101380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CCCFF"/>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CCCFF"/>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2011362"/>
          </a:xfrm>
        </p:spPr>
        <p:txBody>
          <a:bodyPr>
            <a:normAutofit/>
          </a:bodyPr>
          <a:lstStyle/>
          <a:p>
            <a:r>
              <a:rPr lang="en-US" sz="4000" dirty="0" smtClean="0"/>
              <a:t>Air Tightening and Ventilation</a:t>
            </a:r>
            <a:endParaRPr lang="en-US" sz="4000" dirty="0"/>
          </a:p>
        </p:txBody>
      </p:sp>
      <p:sp>
        <p:nvSpPr>
          <p:cNvPr id="4" name="Slide Number Placeholder 3"/>
          <p:cNvSpPr>
            <a:spLocks noGrp="1"/>
          </p:cNvSpPr>
          <p:nvPr>
            <p:ph type="sldNum" sz="quarter" idx="12"/>
          </p:nvPr>
        </p:nvSpPr>
        <p:spPr>
          <a:xfrm>
            <a:off x="6553200" y="6248400"/>
            <a:ext cx="2133600" cy="365125"/>
          </a:xfrm>
        </p:spPr>
        <p:txBody>
          <a:bodyPr/>
          <a:lstStyle/>
          <a:p>
            <a:fld id="{67E31BDC-FA16-417B-836D-1FFC5CB85E3B}" type="slidenum">
              <a:rPr lang="en-US" sz="1400" smtClean="0"/>
              <a:pPr/>
              <a:t>3</a:t>
            </a:fld>
            <a:endParaRPr lang="en-US" sz="1400" dirty="0"/>
          </a:p>
        </p:txBody>
      </p:sp>
      <p:sp>
        <p:nvSpPr>
          <p:cNvPr id="6" name="Content Placeholder 2"/>
          <p:cNvSpPr txBox="1">
            <a:spLocks/>
          </p:cNvSpPr>
          <p:nvPr/>
        </p:nvSpPr>
        <p:spPr>
          <a:xfrm>
            <a:off x="571500" y="1981200"/>
            <a:ext cx="8001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CDE0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Air tightening allows control over where and how much outside air enters a house </a:t>
            </a:r>
          </a:p>
          <a:p>
            <a:r>
              <a:rPr lang="en-US" dirty="0" smtClean="0"/>
              <a:t>Measured 2009 Florida Code home average airtightness is 5.6 ACH50 (31 home sample)</a:t>
            </a:r>
          </a:p>
          <a:p>
            <a:r>
              <a:rPr lang="en-US" dirty="0"/>
              <a:t>As homes become tighter, mechanical ventilation becomes more important</a:t>
            </a:r>
          </a:p>
          <a:p>
            <a:endParaRPr lang="en-US" dirty="0" smtClean="0"/>
          </a:p>
          <a:p>
            <a:endParaRPr lang="en-US" dirty="0" smtClean="0"/>
          </a:p>
          <a:p>
            <a:endParaRPr lang="en-US" dirty="0"/>
          </a:p>
        </p:txBody>
      </p:sp>
    </p:spTree>
    <p:extLst>
      <p:ext uri="{BB962C8B-B14F-4D97-AF65-F5344CB8AC3E}">
        <p14:creationId xmlns:p14="http://schemas.microsoft.com/office/powerpoint/2010/main" val="409847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467600" cy="4525963"/>
          </a:xfrm>
        </p:spPr>
        <p:txBody>
          <a:bodyPr>
            <a:normAutofit fontScale="92500" lnSpcReduction="10000"/>
          </a:bodyPr>
          <a:lstStyle/>
          <a:p>
            <a:pPr lvl="0"/>
            <a:r>
              <a:rPr lang="en-US" dirty="0"/>
              <a:t>Require alarm indication that covers failure of every component of the ventilation </a:t>
            </a:r>
            <a:r>
              <a:rPr lang="en-US" dirty="0" smtClean="0"/>
              <a:t>system: </a:t>
            </a:r>
            <a:endParaRPr lang="en-US" dirty="0"/>
          </a:p>
          <a:p>
            <a:pPr lvl="1"/>
            <a:r>
              <a:rPr lang="en-US" dirty="0"/>
              <a:t>Alarms could be visual, audio or both and should signal on the event of fan failure, damper failure, or when loss of control /communication occurs</a:t>
            </a:r>
          </a:p>
          <a:p>
            <a:pPr lvl="1"/>
            <a:r>
              <a:rPr lang="en-US" dirty="0"/>
              <a:t>One example of a visual alarm notice (if occupant is educated) can even be the absence of an “operational” green light in the case where local low voltage or system voltage is lost due to failed transformer or a tripped circuit breaker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30</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Recommendations</a:t>
            </a:r>
            <a:endParaRPr lang="en-US" sz="4000" dirty="0"/>
          </a:p>
        </p:txBody>
      </p:sp>
    </p:spTree>
    <p:extLst>
      <p:ext uri="{BB962C8B-B14F-4D97-AF65-F5344CB8AC3E}">
        <p14:creationId xmlns:p14="http://schemas.microsoft.com/office/powerpoint/2010/main" val="33409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467600" cy="4525963"/>
          </a:xfrm>
        </p:spPr>
        <p:txBody>
          <a:bodyPr>
            <a:normAutofit fontScale="92500" lnSpcReduction="10000"/>
          </a:bodyPr>
          <a:lstStyle/>
          <a:p>
            <a:pPr lvl="0">
              <a:lnSpc>
                <a:spcPct val="110000"/>
              </a:lnSpc>
            </a:pPr>
            <a:r>
              <a:rPr lang="en-US" dirty="0" smtClean="0"/>
              <a:t>Require </a:t>
            </a:r>
            <a:r>
              <a:rPr lang="en-US" dirty="0"/>
              <a:t>intake grille or other vent collar heights to be at least 2 inches, mechanically attached to grille or vents, with seams and joints sealed with mastic or other code approved duct </a:t>
            </a:r>
            <a:r>
              <a:rPr lang="en-US" dirty="0" smtClean="0"/>
              <a:t>sealant</a:t>
            </a:r>
          </a:p>
          <a:p>
            <a:pPr lvl="0"/>
            <a:endParaRPr lang="en-US" sz="900" dirty="0"/>
          </a:p>
          <a:p>
            <a:pPr lvl="0"/>
            <a:r>
              <a:rPr lang="en-US" dirty="0"/>
              <a:t>Disallow filter locations that require ladders to access; consider exception to this if an alarm feature is implemented indicating a need for service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31</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Recommendations</a:t>
            </a:r>
            <a:endParaRPr lang="en-US" sz="4000" dirty="0"/>
          </a:p>
        </p:txBody>
      </p:sp>
    </p:spTree>
    <p:extLst>
      <p:ext uri="{BB962C8B-B14F-4D97-AF65-F5344CB8AC3E}">
        <p14:creationId xmlns:p14="http://schemas.microsoft.com/office/powerpoint/2010/main" val="40553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CCCF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467600" cy="4525963"/>
          </a:xfrm>
        </p:spPr>
        <p:txBody>
          <a:bodyPr>
            <a:normAutofit fontScale="85000" lnSpcReduction="20000"/>
          </a:bodyPr>
          <a:lstStyle/>
          <a:p>
            <a:pPr lvl="0"/>
            <a:r>
              <a:rPr lang="en-US" dirty="0" smtClean="0"/>
              <a:t>Do </a:t>
            </a:r>
            <a:r>
              <a:rPr lang="en-US" dirty="0"/>
              <a:t>not require houses to become tighter than already specified by </a:t>
            </a:r>
            <a:r>
              <a:rPr lang="en-US" dirty="0" smtClean="0"/>
              <a:t>code; consider </a:t>
            </a:r>
            <a:r>
              <a:rPr lang="en-US" dirty="0"/>
              <a:t>increasing allowed leakage to 7 ACH50 in climate zones 1 and 2 (all of Florida</a:t>
            </a:r>
            <a:r>
              <a:rPr lang="en-US" dirty="0" smtClean="0"/>
              <a:t>)</a:t>
            </a:r>
          </a:p>
          <a:p>
            <a:pPr lvl="0"/>
            <a:endParaRPr lang="en-US" sz="1000" dirty="0"/>
          </a:p>
          <a:p>
            <a:pPr lvl="0"/>
            <a:r>
              <a:rPr lang="en-US" dirty="0"/>
              <a:t>Require either damper controlled passive or mechanical make-up air relief air to any home with high capacity kitchen exhaust fan with flow rates capable of 400 cfm or more regardless of combustion equipment; indoor house pressure with reference to outdoors should be tested (with kitchen exhaust fan running at is maximum flow rate) not to exceed </a:t>
            </a:r>
            <a:r>
              <a:rPr lang="en-US" dirty="0" smtClean="0"/>
              <a:t>-3 Pascals</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32</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Recommendations</a:t>
            </a:r>
            <a:endParaRPr lang="en-US" sz="4000" dirty="0"/>
          </a:p>
        </p:txBody>
      </p:sp>
    </p:spTree>
    <p:extLst>
      <p:ext uri="{BB962C8B-B14F-4D97-AF65-F5344CB8AC3E}">
        <p14:creationId xmlns:p14="http://schemas.microsoft.com/office/powerpoint/2010/main" val="75652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CCCFF"/>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467600" cy="4525963"/>
          </a:xfrm>
        </p:spPr>
        <p:txBody>
          <a:bodyPr>
            <a:normAutofit/>
          </a:bodyPr>
          <a:lstStyle/>
          <a:p>
            <a:pPr lvl="0"/>
            <a:r>
              <a:rPr lang="en-US" dirty="0" smtClean="0"/>
              <a:t>The </a:t>
            </a:r>
            <a:r>
              <a:rPr lang="en-US" dirty="0"/>
              <a:t>builder must submit a test report for the mechanical ventilation system that indicates:</a:t>
            </a:r>
          </a:p>
          <a:p>
            <a:pPr lvl="1"/>
            <a:r>
              <a:rPr lang="en-US" dirty="0"/>
              <a:t>the location of the system </a:t>
            </a:r>
          </a:p>
          <a:p>
            <a:pPr lvl="1"/>
            <a:r>
              <a:rPr lang="en-US" dirty="0"/>
              <a:t>any air intake location</a:t>
            </a:r>
          </a:p>
          <a:p>
            <a:pPr lvl="1"/>
            <a:r>
              <a:rPr lang="en-US" dirty="0"/>
              <a:t>any filter locations</a:t>
            </a:r>
          </a:p>
          <a:p>
            <a:pPr lvl="1"/>
            <a:r>
              <a:rPr lang="en-US" dirty="0"/>
              <a:t>the control status as </a:t>
            </a:r>
            <a:r>
              <a:rPr lang="en-US" dirty="0" smtClean="0"/>
              <a:t>designed </a:t>
            </a:r>
            <a:endParaRPr lang="en-US" dirty="0"/>
          </a:p>
          <a:p>
            <a:pPr lvl="1"/>
            <a:r>
              <a:rPr lang="en-US" dirty="0"/>
              <a:t>the tested cfm </a:t>
            </a:r>
            <a:r>
              <a:rPr lang="en-US" dirty="0" smtClean="0"/>
              <a:t>flow</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33</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Recommendations</a:t>
            </a:r>
            <a:endParaRPr lang="en-US" sz="4000" dirty="0"/>
          </a:p>
        </p:txBody>
      </p:sp>
    </p:spTree>
    <p:extLst>
      <p:ext uri="{BB962C8B-B14F-4D97-AF65-F5344CB8AC3E}">
        <p14:creationId xmlns:p14="http://schemas.microsoft.com/office/powerpoint/2010/main" val="337535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620000" cy="4525963"/>
          </a:xfrm>
        </p:spPr>
        <p:txBody>
          <a:bodyPr>
            <a:normAutofit/>
          </a:bodyPr>
          <a:lstStyle/>
          <a:p>
            <a:r>
              <a:rPr lang="en-US" sz="2800" dirty="0"/>
              <a:t>Interim </a:t>
            </a:r>
            <a:r>
              <a:rPr lang="en-US" sz="2800" dirty="0" smtClean="0"/>
              <a:t>status / progress report submitted on time, </a:t>
            </a:r>
            <a:r>
              <a:rPr lang="en-US" sz="2800" dirty="0"/>
              <a:t>February </a:t>
            </a:r>
            <a:r>
              <a:rPr lang="en-US" sz="2800" dirty="0" smtClean="0"/>
              <a:t>13, 2015 </a:t>
            </a:r>
          </a:p>
          <a:p>
            <a:r>
              <a:rPr lang="en-US" sz="2800" dirty="0" smtClean="0"/>
              <a:t>Interim </a:t>
            </a:r>
            <a:r>
              <a:rPr lang="en-US" sz="2800" dirty="0"/>
              <a:t>report </a:t>
            </a:r>
            <a:r>
              <a:rPr lang="en-US" sz="2800" dirty="0" smtClean="0"/>
              <a:t>presentation made to the TAC on February 25, 2015</a:t>
            </a:r>
            <a:endParaRPr lang="en-US" sz="2800" dirty="0"/>
          </a:p>
          <a:p>
            <a:r>
              <a:rPr lang="en-US" sz="2800" dirty="0"/>
              <a:t>Final </a:t>
            </a:r>
            <a:r>
              <a:rPr lang="en-US" sz="2800" dirty="0" smtClean="0"/>
              <a:t>report detailing </a:t>
            </a:r>
            <a:r>
              <a:rPr lang="en-US" sz="2800" dirty="0"/>
              <a:t>project </a:t>
            </a:r>
            <a:r>
              <a:rPr lang="en-US" sz="2800" dirty="0" smtClean="0"/>
              <a:t>activities, </a:t>
            </a:r>
            <a:r>
              <a:rPr lang="en-US" sz="2800" dirty="0"/>
              <a:t>ventilation system effectiveness and failure findings and recommendations </a:t>
            </a:r>
            <a:r>
              <a:rPr lang="en-US" sz="2800" dirty="0" smtClean="0"/>
              <a:t>submitted on time, June </a:t>
            </a:r>
            <a:r>
              <a:rPr lang="en-US" sz="2800" dirty="0"/>
              <a:t>1, </a:t>
            </a:r>
            <a:r>
              <a:rPr lang="en-US" sz="2800" dirty="0" smtClean="0"/>
              <a:t>2015</a:t>
            </a:r>
          </a:p>
          <a:p>
            <a:r>
              <a:rPr lang="en-US" sz="2800" dirty="0" smtClean="0"/>
              <a:t>Final report presentation made to the TAC today</a:t>
            </a:r>
          </a:p>
          <a:p>
            <a:endParaRPr lang="en-US" sz="2800" dirty="0" smtClean="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34</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Deliverables</a:t>
            </a:r>
          </a:p>
        </p:txBody>
      </p:sp>
    </p:spTree>
    <p:extLst>
      <p:ext uri="{BB962C8B-B14F-4D97-AF65-F5344CB8AC3E}">
        <p14:creationId xmlns:p14="http://schemas.microsoft.com/office/powerpoint/2010/main" val="102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05000"/>
            <a:ext cx="7467600" cy="4525963"/>
          </a:xfrm>
        </p:spPr>
        <p:txBody>
          <a:bodyPr>
            <a:normAutofit/>
          </a:bodyPr>
          <a:lstStyle/>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35</a:t>
            </a:fld>
            <a:endParaRPr lang="en-US" sz="1400" dirty="0"/>
          </a:p>
        </p:txBody>
      </p:sp>
      <p:sp>
        <p:nvSpPr>
          <p:cNvPr id="6" name="Title 1"/>
          <p:cNvSpPr txBox="1">
            <a:spLocks/>
          </p:cNvSpPr>
          <p:nvPr/>
        </p:nvSpPr>
        <p:spPr>
          <a:xfrm>
            <a:off x="152400" y="2590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Thank You</a:t>
            </a:r>
          </a:p>
          <a:p>
            <a:endParaRPr lang="en-US" sz="4000" dirty="0" smtClean="0"/>
          </a:p>
        </p:txBody>
      </p:sp>
    </p:spTree>
    <p:extLst>
      <p:ext uri="{BB962C8B-B14F-4D97-AF65-F5344CB8AC3E}">
        <p14:creationId xmlns:p14="http://schemas.microsoft.com/office/powerpoint/2010/main" val="2977462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2011362"/>
          </a:xfrm>
        </p:spPr>
        <p:txBody>
          <a:bodyPr>
            <a:normAutofit/>
          </a:bodyPr>
          <a:lstStyle/>
          <a:p>
            <a:r>
              <a:rPr lang="en-US" sz="4000" dirty="0" smtClean="0"/>
              <a:t>Air Tightening and Ventilation</a:t>
            </a:r>
            <a:endParaRPr lang="en-US" sz="4000" dirty="0"/>
          </a:p>
        </p:txBody>
      </p:sp>
      <p:sp>
        <p:nvSpPr>
          <p:cNvPr id="4" name="Slide Number Placeholder 3"/>
          <p:cNvSpPr>
            <a:spLocks noGrp="1"/>
          </p:cNvSpPr>
          <p:nvPr>
            <p:ph type="sldNum" sz="quarter" idx="12"/>
          </p:nvPr>
        </p:nvSpPr>
        <p:spPr>
          <a:xfrm>
            <a:off x="6553200" y="6248400"/>
            <a:ext cx="2133600" cy="365125"/>
          </a:xfrm>
        </p:spPr>
        <p:txBody>
          <a:bodyPr/>
          <a:lstStyle/>
          <a:p>
            <a:fld id="{67E31BDC-FA16-417B-836D-1FFC5CB85E3B}" type="slidenum">
              <a:rPr lang="en-US" sz="1400" smtClean="0"/>
              <a:pPr/>
              <a:t>4</a:t>
            </a:fld>
            <a:endParaRPr lang="en-US" sz="1400" dirty="0"/>
          </a:p>
        </p:txBody>
      </p:sp>
      <p:sp>
        <p:nvSpPr>
          <p:cNvPr id="6" name="Content Placeholder 2"/>
          <p:cNvSpPr txBox="1">
            <a:spLocks/>
          </p:cNvSpPr>
          <p:nvPr/>
        </p:nvSpPr>
        <p:spPr>
          <a:xfrm>
            <a:off x="571500" y="1981200"/>
            <a:ext cx="8115300" cy="4114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CDE0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2014 FEC requirement is &lt;= 5 ACH50 (which will tend to make Florida homes more airtight)</a:t>
            </a:r>
          </a:p>
          <a:p>
            <a:r>
              <a:rPr lang="en-US" dirty="0" smtClean="0"/>
              <a:t>2014 FMC requires mechanical ventilation for any home with an ACH50 &lt; 5</a:t>
            </a:r>
          </a:p>
          <a:p>
            <a:r>
              <a:rPr lang="en-US" dirty="0" smtClean="0"/>
              <a:t>Combination of Energy and Mechanical Code requirements means </a:t>
            </a:r>
            <a:r>
              <a:rPr lang="en-US" smtClean="0"/>
              <a:t>that (if </a:t>
            </a:r>
            <a:r>
              <a:rPr lang="en-US" dirty="0" smtClean="0"/>
              <a:t>these sections of the 2014 Code go into effect in the </a:t>
            </a:r>
            <a:r>
              <a:rPr lang="en-US" smtClean="0"/>
              <a:t>coming months) </a:t>
            </a:r>
            <a:r>
              <a:rPr lang="en-US" u="sng" smtClean="0"/>
              <a:t>most </a:t>
            </a:r>
            <a:r>
              <a:rPr lang="en-US" u="sng" dirty="0" smtClean="0"/>
              <a:t>new Florida homes will require mechanical ventilation</a:t>
            </a:r>
          </a:p>
          <a:p>
            <a:endParaRPr lang="en-US" dirty="0" smtClean="0"/>
          </a:p>
          <a:p>
            <a:endParaRPr lang="en-US" dirty="0"/>
          </a:p>
        </p:txBody>
      </p:sp>
    </p:spTree>
    <p:extLst>
      <p:ext uri="{BB962C8B-B14F-4D97-AF65-F5344CB8AC3E}">
        <p14:creationId xmlns:p14="http://schemas.microsoft.com/office/powerpoint/2010/main" val="5645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8400"/>
            <a:ext cx="2133600" cy="365125"/>
          </a:xfrm>
        </p:spPr>
        <p:txBody>
          <a:bodyPr/>
          <a:lstStyle/>
          <a:p>
            <a:fld id="{67E31BDC-FA16-417B-836D-1FFC5CB85E3B}" type="slidenum">
              <a:rPr lang="en-US" sz="1400" smtClean="0"/>
              <a:pPr/>
              <a:t>5</a:t>
            </a:fld>
            <a:endParaRPr lang="en-US" sz="1400" dirty="0"/>
          </a:p>
        </p:txBody>
      </p:sp>
      <p:sp>
        <p:nvSpPr>
          <p:cNvPr id="6" name="Content Placeholder 2"/>
          <p:cNvSpPr txBox="1">
            <a:spLocks/>
          </p:cNvSpPr>
          <p:nvPr/>
        </p:nvSpPr>
        <p:spPr>
          <a:xfrm>
            <a:off x="571500" y="1981200"/>
            <a:ext cx="8001000" cy="4114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CDE0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Decrease in indoor air quality</a:t>
            </a:r>
          </a:p>
          <a:p>
            <a:r>
              <a:rPr lang="en-US" dirty="0" smtClean="0"/>
              <a:t>Moisture issues– elevated indoor humidity and mold growth during certain times of year</a:t>
            </a:r>
          </a:p>
          <a:p>
            <a:r>
              <a:rPr lang="en-US" dirty="0" smtClean="0"/>
              <a:t>Combustion safety problems from unbalanced air flow</a:t>
            </a:r>
          </a:p>
          <a:p>
            <a:pPr lvl="1">
              <a:buFont typeface="Arial" panose="020B0604020202020204" pitchFamily="34" charset="0"/>
              <a:buChar char="→"/>
            </a:pPr>
            <a:r>
              <a:rPr lang="en-US" dirty="0" smtClean="0"/>
              <a:t> Depressurization of interior space</a:t>
            </a:r>
          </a:p>
          <a:p>
            <a:pPr lvl="1">
              <a:buFont typeface="Arial" panose="020B0604020202020204" pitchFamily="34" charset="0"/>
              <a:buChar char="→"/>
            </a:pPr>
            <a:r>
              <a:rPr lang="en-US" dirty="0"/>
              <a:t> </a:t>
            </a:r>
            <a:r>
              <a:rPr lang="en-US" dirty="0" smtClean="0"/>
              <a:t>Spillage or back-drafting of combustion devices</a:t>
            </a:r>
          </a:p>
          <a:p>
            <a:pPr lvl="1">
              <a:buFont typeface="Arial" panose="020B0604020202020204" pitchFamily="34" charset="0"/>
              <a:buChar char="→"/>
            </a:pPr>
            <a:r>
              <a:rPr lang="en-US" dirty="0" smtClean="0"/>
              <a:t> Introduction of combustion gases including CO</a:t>
            </a:r>
          </a:p>
          <a:p>
            <a:pPr lvl="1">
              <a:buFont typeface="Arial" panose="020B0604020202020204" pitchFamily="34" charset="0"/>
              <a:buChar char="→"/>
            </a:pPr>
            <a:r>
              <a:rPr lang="en-US" dirty="0" smtClean="0"/>
              <a:t> Flame roll-out and fire possible in extreme cases</a:t>
            </a:r>
            <a:endParaRPr lang="en-US" dirty="0"/>
          </a:p>
        </p:txBody>
      </p:sp>
      <p:sp>
        <p:nvSpPr>
          <p:cNvPr id="7" name="Title 1"/>
          <p:cNvSpPr txBox="1">
            <a:spLocks/>
          </p:cNvSpPr>
          <p:nvPr/>
        </p:nvSpPr>
        <p:spPr>
          <a:xfrm>
            <a:off x="304800" y="274638"/>
            <a:ext cx="8534400" cy="2011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What Can Occur if Mechanical Ventilation Fails in Very Tight Houses?</a:t>
            </a:r>
            <a:endParaRPr lang="en-US" sz="4000" dirty="0"/>
          </a:p>
        </p:txBody>
      </p:sp>
    </p:spTree>
    <p:extLst>
      <p:ext uri="{BB962C8B-B14F-4D97-AF65-F5344CB8AC3E}">
        <p14:creationId xmlns:p14="http://schemas.microsoft.com/office/powerpoint/2010/main" val="362711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8400"/>
            <a:ext cx="2133600" cy="365125"/>
          </a:xfrm>
        </p:spPr>
        <p:txBody>
          <a:bodyPr/>
          <a:lstStyle/>
          <a:p>
            <a:fld id="{67E31BDC-FA16-417B-836D-1FFC5CB85E3B}" type="slidenum">
              <a:rPr lang="en-US" sz="1400" smtClean="0"/>
              <a:pPr/>
              <a:t>6</a:t>
            </a:fld>
            <a:endParaRPr lang="en-US" sz="1400" dirty="0"/>
          </a:p>
        </p:txBody>
      </p:sp>
      <p:sp>
        <p:nvSpPr>
          <p:cNvPr id="6" name="Content Placeholder 2"/>
          <p:cNvSpPr txBox="1">
            <a:spLocks/>
          </p:cNvSpPr>
          <p:nvPr/>
        </p:nvSpPr>
        <p:spPr>
          <a:xfrm>
            <a:off x="4419600" y="2952750"/>
            <a:ext cx="4419600" cy="1866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CDE0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Condensation </a:t>
            </a:r>
            <a:r>
              <a:rPr lang="en-US" sz="2800" dirty="0"/>
              <a:t>on </a:t>
            </a:r>
            <a:r>
              <a:rPr lang="en-US" sz="2800" dirty="0" smtClean="0"/>
              <a:t>inside of window </a:t>
            </a:r>
            <a:r>
              <a:rPr lang="en-US" sz="2800" dirty="0"/>
              <a:t>in </a:t>
            </a:r>
            <a:r>
              <a:rPr lang="en-US" sz="2800" dirty="0" smtClean="0"/>
              <a:t>tight unventilated FSEC lab house January 2013</a:t>
            </a:r>
            <a:r>
              <a:rPr lang="en-US" sz="2800" baseline="30000" dirty="0" smtClean="0"/>
              <a:t>1</a:t>
            </a:r>
            <a:r>
              <a:rPr lang="en-US" sz="1800" dirty="0" smtClean="0"/>
              <a:t> </a:t>
            </a:r>
          </a:p>
        </p:txBody>
      </p:sp>
      <p:sp>
        <p:nvSpPr>
          <p:cNvPr id="7" name="Title 1"/>
          <p:cNvSpPr txBox="1">
            <a:spLocks/>
          </p:cNvSpPr>
          <p:nvPr/>
        </p:nvSpPr>
        <p:spPr>
          <a:xfrm>
            <a:off x="304800" y="274638"/>
            <a:ext cx="8534400" cy="2011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What Can Occur</a:t>
            </a:r>
            <a:r>
              <a:rPr lang="en-US" sz="4000" dirty="0" smtClean="0">
                <a:solidFill>
                  <a:schemeClr val="tx2">
                    <a:lumMod val="75000"/>
                  </a:schemeClr>
                </a:solidFill>
              </a:rPr>
              <a:t> </a:t>
            </a:r>
            <a:r>
              <a:rPr lang="en-US" sz="4000" dirty="0" smtClean="0"/>
              <a:t>if Mechanical Ventilation Fails</a:t>
            </a:r>
            <a:r>
              <a:rPr lang="en-US" sz="4000" dirty="0" smtClean="0">
                <a:solidFill>
                  <a:schemeClr val="tx2">
                    <a:lumMod val="75000"/>
                  </a:schemeClr>
                </a:solidFill>
              </a:rPr>
              <a:t> </a:t>
            </a:r>
            <a:r>
              <a:rPr lang="en-US" sz="4000" dirty="0" smtClean="0"/>
              <a:t>in Very Tight Houses?</a:t>
            </a:r>
            <a:endParaRPr lang="en-US" sz="40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286000"/>
            <a:ext cx="2438400" cy="2743200"/>
          </a:xfrm>
          <a:prstGeom prst="rect">
            <a:avLst/>
          </a:prstGeom>
          <a:noFill/>
          <a:effectLst>
            <a:outerShdw blurRad="50800" dist="38100" dir="2700000" algn="tl" rotWithShape="0">
              <a:prstClr val="black">
                <a:alpha val="40000"/>
              </a:prstClr>
            </a:outerShdw>
          </a:effectLst>
        </p:spPr>
      </p:pic>
      <p:sp>
        <p:nvSpPr>
          <p:cNvPr id="2" name="Rectangle 1"/>
          <p:cNvSpPr/>
          <p:nvPr/>
        </p:nvSpPr>
        <p:spPr>
          <a:xfrm>
            <a:off x="914400" y="5867400"/>
            <a:ext cx="7010400" cy="646331"/>
          </a:xfrm>
          <a:prstGeom prst="rect">
            <a:avLst/>
          </a:prstGeom>
        </p:spPr>
        <p:txBody>
          <a:bodyPr wrap="square">
            <a:spAutoFit/>
          </a:bodyPr>
          <a:lstStyle/>
          <a:p>
            <a:r>
              <a:rPr lang="en-US" sz="1200" baseline="30000" dirty="0" smtClean="0"/>
              <a:t>1</a:t>
            </a:r>
            <a:r>
              <a:rPr lang="en-US" sz="1200" dirty="0" smtClean="0"/>
              <a:t>Vieira</a:t>
            </a:r>
            <a:r>
              <a:rPr lang="en-US" sz="1200" dirty="0"/>
              <a:t>, R.; Parker, D.; Fairey, P; Sherwin, J.; Withers, C.; Hoak, D. (2013). Flexible Residential Test Facility: Impact of Infiltration and Ventilation on Measured Heating Season Energy and Moisture Levels. Cocoa, FL: Florida Solar Energy Center. </a:t>
            </a:r>
          </a:p>
        </p:txBody>
      </p:sp>
    </p:spTree>
    <p:extLst>
      <p:ext uri="{BB962C8B-B14F-4D97-AF65-F5344CB8AC3E}">
        <p14:creationId xmlns:p14="http://schemas.microsoft.com/office/powerpoint/2010/main" val="210156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8400"/>
            <a:ext cx="2133600" cy="365125"/>
          </a:xfrm>
        </p:spPr>
        <p:txBody>
          <a:bodyPr/>
          <a:lstStyle/>
          <a:p>
            <a:fld id="{67E31BDC-FA16-417B-836D-1FFC5CB85E3B}" type="slidenum">
              <a:rPr lang="en-US" sz="1400" smtClean="0"/>
              <a:pPr/>
              <a:t>7</a:t>
            </a:fld>
            <a:endParaRPr lang="en-US" sz="1400" dirty="0"/>
          </a:p>
        </p:txBody>
      </p:sp>
      <p:sp>
        <p:nvSpPr>
          <p:cNvPr id="6" name="Content Placeholder 2"/>
          <p:cNvSpPr txBox="1">
            <a:spLocks/>
          </p:cNvSpPr>
          <p:nvPr/>
        </p:nvSpPr>
        <p:spPr>
          <a:xfrm>
            <a:off x="571500" y="1981200"/>
            <a:ext cx="7962900"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CDE0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E</a:t>
            </a:r>
            <a:r>
              <a:rPr lang="en-US" dirty="0" smtClean="0"/>
              <a:t>xample combustion safety problem caused by mechanical ventilation failure:</a:t>
            </a:r>
          </a:p>
          <a:p>
            <a:pPr marL="0" indent="0">
              <a:buNone/>
            </a:pPr>
            <a:endParaRPr lang="en-US" sz="1000" dirty="0" smtClean="0"/>
          </a:p>
          <a:p>
            <a:pPr marL="0" indent="0">
              <a:buNone/>
            </a:pPr>
            <a:r>
              <a:rPr lang="en-US" sz="2600" i="1" dirty="0"/>
              <a:t>In one house, the supply fan was not functioning. The homeowners were not aware of the problem because they still heard the sound of the exhaust fan. The result was backdrafting of the fireplace and the potential for backdrafting of other combustion appliances</a:t>
            </a:r>
            <a:r>
              <a:rPr lang="en-US" sz="2600" i="1" dirty="0" smtClean="0"/>
              <a:t>.</a:t>
            </a:r>
          </a:p>
          <a:p>
            <a:pPr marL="0" indent="0">
              <a:buNone/>
            </a:pPr>
            <a:endParaRPr lang="en-US" sz="1700" dirty="0"/>
          </a:p>
          <a:p>
            <a:pPr marL="0" indent="0">
              <a:buNone/>
            </a:pPr>
            <a:endParaRPr lang="en-US" dirty="0"/>
          </a:p>
        </p:txBody>
      </p:sp>
      <p:sp>
        <p:nvSpPr>
          <p:cNvPr id="7" name="Title 1"/>
          <p:cNvSpPr txBox="1">
            <a:spLocks/>
          </p:cNvSpPr>
          <p:nvPr/>
        </p:nvSpPr>
        <p:spPr>
          <a:xfrm>
            <a:off x="304800" y="579438"/>
            <a:ext cx="8534400" cy="2011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a:t>What Can Occur if Mechanical Ventilation Fails in Very Tight Houses?</a:t>
            </a:r>
          </a:p>
          <a:p>
            <a:endParaRPr lang="en-US" sz="4000" dirty="0"/>
          </a:p>
        </p:txBody>
      </p:sp>
      <p:sp>
        <p:nvSpPr>
          <p:cNvPr id="2" name="TextBox 1"/>
          <p:cNvSpPr txBox="1"/>
          <p:nvPr/>
        </p:nvSpPr>
        <p:spPr>
          <a:xfrm>
            <a:off x="457200" y="5448181"/>
            <a:ext cx="7696200" cy="800219"/>
          </a:xfrm>
          <a:prstGeom prst="rect">
            <a:avLst/>
          </a:prstGeom>
          <a:noFill/>
        </p:spPr>
        <p:txBody>
          <a:bodyPr wrap="square" rtlCol="0">
            <a:spAutoFit/>
          </a:bodyPr>
          <a:lstStyle/>
          <a:p>
            <a:r>
              <a:rPr lang="en-US" sz="1400" dirty="0" smtClean="0"/>
              <a:t>“Field </a:t>
            </a:r>
            <a:r>
              <a:rPr lang="en-US" sz="1400" dirty="0"/>
              <a:t>Survey of Heat Recovery Ventilation Systems.” (1999). Canada Mortgage and Housing Corporation (CMHC). Accessed July 2014: http://www.cmhc-schl.gc.ca/publications/en/rh-pr/tech/96215.htm</a:t>
            </a:r>
          </a:p>
          <a:p>
            <a:endParaRPr lang="en-US" dirty="0"/>
          </a:p>
        </p:txBody>
      </p:sp>
    </p:spTree>
    <p:extLst>
      <p:ext uri="{BB962C8B-B14F-4D97-AF65-F5344CB8AC3E}">
        <p14:creationId xmlns:p14="http://schemas.microsoft.com/office/powerpoint/2010/main" val="24303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772" y="1908526"/>
            <a:ext cx="7694428" cy="4525963"/>
          </a:xfrm>
        </p:spPr>
        <p:txBody>
          <a:bodyPr>
            <a:normAutofit/>
          </a:bodyPr>
          <a:lstStyle/>
          <a:p>
            <a:pPr marL="0" indent="0">
              <a:buNone/>
            </a:pPr>
            <a:r>
              <a:rPr lang="en-US" dirty="0" smtClean="0"/>
              <a:t>Airtightness moving in a direction that makes mechanical ventilation more important:</a:t>
            </a:r>
          </a:p>
          <a:p>
            <a:r>
              <a:rPr lang="en-US" dirty="0" smtClean="0"/>
              <a:t>Do occupants maintain these systems?</a:t>
            </a:r>
          </a:p>
          <a:p>
            <a:r>
              <a:rPr lang="en-US" dirty="0"/>
              <a:t>W</a:t>
            </a:r>
            <a:r>
              <a:rPr lang="en-US" dirty="0" smtClean="0"/>
              <a:t>hat </a:t>
            </a:r>
            <a:r>
              <a:rPr lang="en-US" dirty="0"/>
              <a:t>happens when a system fails</a:t>
            </a:r>
            <a:r>
              <a:rPr lang="en-US" dirty="0" smtClean="0"/>
              <a:t>? </a:t>
            </a:r>
          </a:p>
          <a:p>
            <a:r>
              <a:rPr lang="en-US" dirty="0" smtClean="0"/>
              <a:t>Do </a:t>
            </a:r>
            <a:r>
              <a:rPr lang="en-US" dirty="0"/>
              <a:t>occupants repair it?  </a:t>
            </a:r>
            <a:endParaRPr lang="en-US" dirty="0" smtClean="0"/>
          </a:p>
          <a:p>
            <a:r>
              <a:rPr lang="en-US" dirty="0" smtClean="0"/>
              <a:t>Are </a:t>
            </a:r>
            <a:r>
              <a:rPr lang="en-US" dirty="0"/>
              <a:t>failures a common enough problem </a:t>
            </a:r>
            <a:r>
              <a:rPr lang="en-US" dirty="0" smtClean="0"/>
              <a:t>in Florida that </a:t>
            </a:r>
            <a:r>
              <a:rPr lang="en-US" dirty="0"/>
              <a:t>this is a concern?  </a:t>
            </a:r>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8</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Study Importance</a:t>
            </a:r>
            <a:endParaRPr lang="en-US" sz="4000" dirty="0"/>
          </a:p>
        </p:txBody>
      </p:sp>
    </p:spTree>
    <p:extLst>
      <p:ext uri="{BB962C8B-B14F-4D97-AF65-F5344CB8AC3E}">
        <p14:creationId xmlns:p14="http://schemas.microsoft.com/office/powerpoint/2010/main" val="4146009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972" y="1908526"/>
            <a:ext cx="8380228" cy="4525963"/>
          </a:xfrm>
        </p:spPr>
        <p:txBody>
          <a:bodyPr>
            <a:normAutofit lnSpcReduction="10000"/>
          </a:bodyPr>
          <a:lstStyle/>
          <a:p>
            <a:pPr marL="0" indent="0">
              <a:buNone/>
            </a:pPr>
            <a:r>
              <a:rPr lang="en-US" dirty="0" smtClean="0"/>
              <a:t>Field study in 20 homes around the state that had whole-house mechanical ventilation systems installed in the last 15 years to include:</a:t>
            </a:r>
          </a:p>
          <a:p>
            <a:pPr lvl="1"/>
            <a:r>
              <a:rPr lang="en-US" dirty="0" smtClean="0"/>
              <a:t>A </a:t>
            </a:r>
            <a:r>
              <a:rPr lang="en-US" dirty="0"/>
              <a:t>homeowner survey for each home to assess awareness of the ventilation system and its purpose and maintenance </a:t>
            </a:r>
            <a:r>
              <a:rPr lang="en-US" dirty="0" smtClean="0"/>
              <a:t>practices</a:t>
            </a:r>
          </a:p>
          <a:p>
            <a:pPr lvl="1"/>
            <a:r>
              <a:rPr lang="en-US" dirty="0" smtClean="0"/>
              <a:t>Inspection </a:t>
            </a:r>
            <a:r>
              <a:rPr lang="en-US" dirty="0"/>
              <a:t>and testing of each home’s ventilation system to assess its operational status, level of ventilation it is currently providing and likely reason(s) for any issue </a:t>
            </a:r>
            <a:r>
              <a:rPr lang="en-US" dirty="0" smtClean="0"/>
              <a:t>discovered</a:t>
            </a:r>
            <a:endParaRPr lang="en-US" dirty="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67E31BDC-FA16-417B-836D-1FFC5CB85E3B}" type="slidenum">
              <a:rPr lang="en-US" sz="1400" smtClean="0"/>
              <a:pPr/>
              <a:t>9</a:t>
            </a:fld>
            <a:endParaRPr lang="en-US" sz="1400" dirty="0"/>
          </a:p>
        </p:txBody>
      </p:sp>
      <p:sp>
        <p:nvSpPr>
          <p:cNvPr id="6" name="Title 1"/>
          <p:cNvSpPr txBox="1">
            <a:spLocks/>
          </p:cNvSpPr>
          <p:nvPr/>
        </p:nvSpPr>
        <p:spPr>
          <a:xfrm>
            <a:off x="152400" y="685800"/>
            <a:ext cx="8839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000066"/>
                </a:solidFill>
                <a:latin typeface="+mj-lt"/>
                <a:ea typeface="+mj-ea"/>
                <a:cs typeface="+mj-cs"/>
              </a:defRPr>
            </a:lvl1pPr>
          </a:lstStyle>
          <a:p>
            <a:r>
              <a:rPr lang="en-US" sz="4000" dirty="0" smtClean="0"/>
              <a:t>SOW Research Approach</a:t>
            </a:r>
            <a:endParaRPr lang="en-US" sz="4000" dirty="0"/>
          </a:p>
        </p:txBody>
      </p:sp>
    </p:spTree>
    <p:extLst>
      <p:ext uri="{BB962C8B-B14F-4D97-AF65-F5344CB8AC3E}">
        <p14:creationId xmlns:p14="http://schemas.microsoft.com/office/powerpoint/2010/main" val="368595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19143</TotalTime>
  <Words>1889</Words>
  <Application>Microsoft Office PowerPoint</Application>
  <PresentationFormat>On-screen Show (4:3)</PresentationFormat>
  <Paragraphs>252</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Research Purpose and Goal  </vt:lpstr>
      <vt:lpstr>Air Tightening and Ventilation</vt:lpstr>
      <vt:lpstr>Air Tightening and Ventilation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Sherri Shields</dc:creator>
  <cp:lastModifiedBy>Jeff Sonne</cp:lastModifiedBy>
  <cp:revision>675</cp:revision>
  <cp:lastPrinted>2014-06-25T15:53:47Z</cp:lastPrinted>
  <dcterms:created xsi:type="dcterms:W3CDTF">2010-10-21T17:38:20Z</dcterms:created>
  <dcterms:modified xsi:type="dcterms:W3CDTF">2015-06-22T15:03:06Z</dcterms:modified>
</cp:coreProperties>
</file>