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7" autoAdjust="0"/>
    <p:restoredTop sz="94133" autoAdjust="0"/>
  </p:normalViewPr>
  <p:slideViewPr>
    <p:cSldViewPr snapToGrid="0">
      <p:cViewPr varScale="1">
        <p:scale>
          <a:sx n="64" d="100"/>
          <a:sy n="64" d="100"/>
        </p:scale>
        <p:origin x="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in\Documents\2015\Presentations\ASHRAE-Std-140_results_EGUSA_4.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in\Documents\2015\Presentations\FL-HERS_BESTEST-results_EGUSA_v.4.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hares.fsec.ucf.edu\public\BR\EnergyGauge\2015_FL%20Code%20Submittable\Performance\FL%20Code%202014%20Performance%20Software%20Tests%20-%20Florida%20Code%20Compliance%202014%20Submission%20-%20Ready%20for%20review\DHW-tests\results\DHW-results_EGUSA_v.4.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Annual Heating Loads:  Colorado Springs, CO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46679941840086"/>
          <c:y val="7.6104313444832983E-2"/>
          <c:w val="0.77654186507004652"/>
          <c:h val="0.77759989638076688"/>
        </c:manualLayout>
      </c:layout>
      <c:lineChart>
        <c:grouping val="standard"/>
        <c:varyColors val="0"/>
        <c:ser>
          <c:idx val="1"/>
          <c:order val="0"/>
          <c:tx>
            <c:v>Min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Plot_data!$B$3:$I$3</c:f>
              <c:strCache>
                <c:ptCount val="8"/>
                <c:pt idx="0">
                  <c:v>L100AC</c:v>
                </c:pt>
                <c:pt idx="1">
                  <c:v>L110AC</c:v>
                </c:pt>
                <c:pt idx="2">
                  <c:v>L120AC</c:v>
                </c:pt>
                <c:pt idx="3">
                  <c:v>L130AC</c:v>
                </c:pt>
                <c:pt idx="4">
                  <c:v>L140AC</c:v>
                </c:pt>
                <c:pt idx="5">
                  <c:v>L150AC</c:v>
                </c:pt>
                <c:pt idx="6">
                  <c:v>L155AC</c:v>
                </c:pt>
                <c:pt idx="7">
                  <c:v>L160AC</c:v>
                </c:pt>
              </c:strCache>
            </c:strRef>
          </c:cat>
          <c:val>
            <c:numRef>
              <c:f>Plot_data!$B$5:$I$5</c:f>
              <c:numCache>
                <c:formatCode>0.00</c:formatCode>
                <c:ptCount val="8"/>
                <c:pt idx="0">
                  <c:v>48.747200446175128</c:v>
                </c:pt>
                <c:pt idx="1">
                  <c:v>71.883814002445021</c:v>
                </c:pt>
                <c:pt idx="2">
                  <c:v>37.824755231593443</c:v>
                </c:pt>
                <c:pt idx="3">
                  <c:v>41.822000000000003</c:v>
                </c:pt>
                <c:pt idx="4">
                  <c:v>43.243000000000002</c:v>
                </c:pt>
                <c:pt idx="5">
                  <c:v>40.953668160172136</c:v>
                </c:pt>
                <c:pt idx="6">
                  <c:v>43.529252319743904</c:v>
                </c:pt>
                <c:pt idx="7">
                  <c:v>48.775050366809552</c:v>
                </c:pt>
              </c:numCache>
            </c:numRef>
          </c:val>
          <c:smooth val="0"/>
        </c:ser>
        <c:ser>
          <c:idx val="0"/>
          <c:order val="1"/>
          <c:tx>
            <c:v>Max   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Plot_data!$B$3:$I$3</c:f>
              <c:strCache>
                <c:ptCount val="8"/>
                <c:pt idx="0">
                  <c:v>L100AC</c:v>
                </c:pt>
                <c:pt idx="1">
                  <c:v>L110AC</c:v>
                </c:pt>
                <c:pt idx="2">
                  <c:v>L120AC</c:v>
                </c:pt>
                <c:pt idx="3">
                  <c:v>L130AC</c:v>
                </c:pt>
                <c:pt idx="4">
                  <c:v>L140AC</c:v>
                </c:pt>
                <c:pt idx="5">
                  <c:v>L150AC</c:v>
                </c:pt>
                <c:pt idx="6">
                  <c:v>L155AC</c:v>
                </c:pt>
                <c:pt idx="7">
                  <c:v>L160AC</c:v>
                </c:pt>
              </c:strCache>
            </c:strRef>
          </c:cat>
          <c:val>
            <c:numRef>
              <c:f>Plot_data!$B$4:$I$4</c:f>
              <c:numCache>
                <c:formatCode>0.00</c:formatCode>
                <c:ptCount val="8"/>
                <c:pt idx="0">
                  <c:v>79.47813288715821</c:v>
                </c:pt>
                <c:pt idx="1">
                  <c:v>103.99285266422164</c:v>
                </c:pt>
                <c:pt idx="2">
                  <c:v>64.297911435073246</c:v>
                </c:pt>
                <c:pt idx="3">
                  <c:v>53.978999999999999</c:v>
                </c:pt>
                <c:pt idx="4">
                  <c:v>56.481000000000002</c:v>
                </c:pt>
                <c:pt idx="5">
                  <c:v>71.327665173161193</c:v>
                </c:pt>
                <c:pt idx="6">
                  <c:v>74.184747680256109</c:v>
                </c:pt>
                <c:pt idx="7">
                  <c:v>80.996949633190468</c:v>
                </c:pt>
              </c:numCache>
            </c:numRef>
          </c:val>
          <c:smooth val="0"/>
        </c:ser>
        <c:ser>
          <c:idx val="2"/>
          <c:order val="2"/>
          <c:tx>
            <c:v/>
          </c:tx>
          <c:spPr>
            <a:ln w="28575">
              <a:noFill/>
            </a:ln>
          </c:spPr>
          <c:marker>
            <c:symbol val="none"/>
          </c:marker>
          <c:cat>
            <c:strRef>
              <c:f>Plot_data!$B$3:$I$3</c:f>
              <c:strCache>
                <c:ptCount val="8"/>
                <c:pt idx="0">
                  <c:v>L100AC</c:v>
                </c:pt>
                <c:pt idx="1">
                  <c:v>L110AC</c:v>
                </c:pt>
                <c:pt idx="2">
                  <c:v>L120AC</c:v>
                </c:pt>
                <c:pt idx="3">
                  <c:v>L130AC</c:v>
                </c:pt>
                <c:pt idx="4">
                  <c:v>L140AC</c:v>
                </c:pt>
                <c:pt idx="5">
                  <c:v>L150AC</c:v>
                </c:pt>
                <c:pt idx="6">
                  <c:v>L155AC</c:v>
                </c:pt>
                <c:pt idx="7">
                  <c:v>L160AC</c:v>
                </c:pt>
              </c:strCache>
            </c:strRef>
          </c:cat>
          <c:val>
            <c:numRef>
              <c:f>Plot_data!$B$6:$I$6</c:f>
              <c:numCache>
                <c:formatCode>0.00</c:formatCode>
                <c:ptCount val="8"/>
                <c:pt idx="0">
                  <c:v>64.112666666666669</c:v>
                </c:pt>
                <c:pt idx="1">
                  <c:v>87.938333333333333</c:v>
                </c:pt>
                <c:pt idx="2">
                  <c:v>51.061333333333344</c:v>
                </c:pt>
                <c:pt idx="3">
                  <c:v>47.900500000000001</c:v>
                </c:pt>
                <c:pt idx="4">
                  <c:v>49.862000000000002</c:v>
                </c:pt>
                <c:pt idx="5">
                  <c:v>56.140666666666661</c:v>
                </c:pt>
                <c:pt idx="6">
                  <c:v>58.857000000000006</c:v>
                </c:pt>
                <c:pt idx="7">
                  <c:v>64.88600000000001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5400">
              <a:solidFill>
                <a:srgbClr val="339966"/>
              </a:solidFill>
              <a:prstDash val="solid"/>
            </a:ln>
          </c:spPr>
        </c:hiLowLines>
        <c:marker val="1"/>
        <c:smooth val="0"/>
        <c:axId val="371807696"/>
        <c:axId val="371808088"/>
      </c:lineChart>
      <c:lineChart>
        <c:grouping val="standard"/>
        <c:varyColors val="0"/>
        <c:ser>
          <c:idx val="3"/>
          <c:order val="3"/>
          <c:tx>
            <c:strRef>
              <c:f>Results!$I$1</c:f>
              <c:strCache>
                <c:ptCount val="1"/>
                <c:pt idx="0">
                  <c:v>EnergyGauge USA v4.0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Plot_data!$B$3:$I$3</c:f>
              <c:strCache>
                <c:ptCount val="8"/>
                <c:pt idx="0">
                  <c:v>L100AC</c:v>
                </c:pt>
                <c:pt idx="1">
                  <c:v>L110AC</c:v>
                </c:pt>
                <c:pt idx="2">
                  <c:v>L120AC</c:v>
                </c:pt>
                <c:pt idx="3">
                  <c:v>L130AC</c:v>
                </c:pt>
                <c:pt idx="4">
                  <c:v>L140AC</c:v>
                </c:pt>
                <c:pt idx="5">
                  <c:v>L150AC</c:v>
                </c:pt>
                <c:pt idx="6">
                  <c:v>L155AC</c:v>
                </c:pt>
                <c:pt idx="7">
                  <c:v>L160AC</c:v>
                </c:pt>
              </c:strCache>
            </c:strRef>
          </c:cat>
          <c:val>
            <c:numRef>
              <c:f>Plot_data!$B$7:$I$7</c:f>
              <c:numCache>
                <c:formatCode>0.00</c:formatCode>
                <c:ptCount val="8"/>
                <c:pt idx="0">
                  <c:v>55.79</c:v>
                </c:pt>
                <c:pt idx="1">
                  <c:v>77.14</c:v>
                </c:pt>
                <c:pt idx="2">
                  <c:v>42.57</c:v>
                </c:pt>
                <c:pt idx="3">
                  <c:v>45.65</c:v>
                </c:pt>
                <c:pt idx="4">
                  <c:v>48.41</c:v>
                </c:pt>
                <c:pt idx="5">
                  <c:v>49.38</c:v>
                </c:pt>
                <c:pt idx="6">
                  <c:v>51.63</c:v>
                </c:pt>
                <c:pt idx="7">
                  <c:v>57.62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808480"/>
        <c:axId val="399893144"/>
      </c:lineChart>
      <c:catAx>
        <c:axId val="37180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1808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1808088"/>
        <c:scaling>
          <c:orientation val="minMax"/>
          <c:max val="110"/>
          <c:min val="3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MBtu/year</a:t>
                </a:r>
              </a:p>
            </c:rich>
          </c:tx>
          <c:layout>
            <c:manualLayout>
              <c:xMode val="edge"/>
              <c:yMode val="edge"/>
              <c:x val="1.2208613988113062E-2"/>
              <c:y val="0.3572593616725253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1807696"/>
        <c:crosses val="autoZero"/>
        <c:crossBetween val="between"/>
        <c:majorUnit val="10"/>
        <c:minorUnit val="2"/>
      </c:valAx>
      <c:catAx>
        <c:axId val="371808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9893144"/>
        <c:crosses val="autoZero"/>
        <c:auto val="1"/>
        <c:lblAlgn val="ctr"/>
        <c:lblOffset val="100"/>
        <c:noMultiLvlLbl val="0"/>
      </c:catAx>
      <c:valAx>
        <c:axId val="399893144"/>
        <c:scaling>
          <c:orientation val="minMax"/>
          <c:max val="110"/>
          <c:min val="30"/>
        </c:scaling>
        <c:delete val="0"/>
        <c:axPos val="r"/>
        <c:numFmt formatCode="0.00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371808480"/>
        <c:crosses val="max"/>
        <c:crossBetween val="between"/>
        <c:majorUnit val="10"/>
        <c:minorUnit val="2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/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/>
    </a:solidFill>
    <a:ln w="63500" cmpd="sng">
      <a:solidFill>
        <a:schemeClr val="accent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Annual Heating Loads:  Orlando, FL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542730299667037"/>
          <c:y val="7.6104313444832983E-2"/>
          <c:w val="0.79578246392896779"/>
          <c:h val="0.78739137153591543"/>
        </c:manualLayout>
      </c:layout>
      <c:lineChart>
        <c:grouping val="standard"/>
        <c:varyColors val="0"/>
        <c:ser>
          <c:idx val="1"/>
          <c:order val="0"/>
          <c:tx>
            <c:v>Min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Plot_data!$B$3:$I$3</c:f>
              <c:strCache>
                <c:ptCount val="8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  <c:pt idx="6">
                  <c:v>L155AO</c:v>
                </c:pt>
                <c:pt idx="7">
                  <c:v>L160AO</c:v>
                </c:pt>
              </c:strCache>
            </c:strRef>
          </c:cat>
          <c:val>
            <c:numRef>
              <c:f>Plot_data!$B$5:$I$5</c:f>
              <c:numCache>
                <c:formatCode>0.00</c:formatCode>
                <c:ptCount val="8"/>
                <c:pt idx="0">
                  <c:v>1.54</c:v>
                </c:pt>
                <c:pt idx="1">
                  <c:v>5.5399999999999991</c:v>
                </c:pt>
                <c:pt idx="2">
                  <c:v>-0.43999999999999995</c:v>
                </c:pt>
                <c:pt idx="3">
                  <c:v>-0.48</c:v>
                </c:pt>
                <c:pt idx="4">
                  <c:v>-4.9999999999999822E-2</c:v>
                </c:pt>
                <c:pt idx="5">
                  <c:v>0.37000000000000011</c:v>
                </c:pt>
                <c:pt idx="6">
                  <c:v>0.78000000000000025</c:v>
                </c:pt>
                <c:pt idx="7">
                  <c:v>1.7400000000000002</c:v>
                </c:pt>
              </c:numCache>
            </c:numRef>
          </c:val>
          <c:smooth val="0"/>
        </c:ser>
        <c:ser>
          <c:idx val="0"/>
          <c:order val="1"/>
          <c:tx>
            <c:v>Max   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Plot_data!$B$3:$I$3</c:f>
              <c:strCache>
                <c:ptCount val="8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  <c:pt idx="6">
                  <c:v>L155AO</c:v>
                </c:pt>
                <c:pt idx="7">
                  <c:v>L160AO</c:v>
                </c:pt>
              </c:strCache>
            </c:strRef>
          </c:cat>
          <c:val>
            <c:numRef>
              <c:f>Plot_data!$B$4:$I$4</c:f>
              <c:numCache>
                <c:formatCode>0.00</c:formatCode>
                <c:ptCount val="8"/>
                <c:pt idx="0">
                  <c:v>10.559999999999999</c:v>
                </c:pt>
                <c:pt idx="1">
                  <c:v>14.71</c:v>
                </c:pt>
                <c:pt idx="2">
                  <c:v>8.57</c:v>
                </c:pt>
                <c:pt idx="3">
                  <c:v>7.8599999999999994</c:v>
                </c:pt>
                <c:pt idx="4">
                  <c:v>8.34</c:v>
                </c:pt>
                <c:pt idx="5">
                  <c:v>9.5500000000000007</c:v>
                </c:pt>
                <c:pt idx="6">
                  <c:v>9.9499999999999993</c:v>
                </c:pt>
                <c:pt idx="7">
                  <c:v>10.71</c:v>
                </c:pt>
              </c:numCache>
            </c:numRef>
          </c:val>
          <c:smooth val="0"/>
        </c:ser>
        <c:ser>
          <c:idx val="2"/>
          <c:order val="2"/>
          <c:tx>
            <c:v/>
          </c:tx>
          <c:spPr>
            <a:ln w="28575">
              <a:noFill/>
            </a:ln>
          </c:spPr>
          <c:marker>
            <c:symbol val="none"/>
          </c:marker>
          <c:cat>
            <c:strRef>
              <c:f>Plot_data!$B$3:$I$3</c:f>
              <c:strCache>
                <c:ptCount val="8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  <c:pt idx="6">
                  <c:v>L155AO</c:v>
                </c:pt>
                <c:pt idx="7">
                  <c:v>L160AO</c:v>
                </c:pt>
              </c:strCache>
            </c:strRef>
          </c:cat>
          <c:val>
            <c:numRef>
              <c:f>Plot_data!$B$6:$I$6</c:f>
              <c:numCache>
                <c:formatCode>0.00</c:formatCode>
                <c:ptCount val="8"/>
                <c:pt idx="0">
                  <c:v>6.0499999999999989</c:v>
                </c:pt>
                <c:pt idx="1">
                  <c:v>10.125</c:v>
                </c:pt>
                <c:pt idx="2">
                  <c:v>4.0650000000000004</c:v>
                </c:pt>
                <c:pt idx="3">
                  <c:v>3.6899999999999995</c:v>
                </c:pt>
                <c:pt idx="4">
                  <c:v>4.1449999999999996</c:v>
                </c:pt>
                <c:pt idx="5">
                  <c:v>4.9600000000000009</c:v>
                </c:pt>
                <c:pt idx="6">
                  <c:v>5.3650000000000002</c:v>
                </c:pt>
                <c:pt idx="7">
                  <c:v>6.2250000000000005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5400">
              <a:solidFill>
                <a:srgbClr val="339966"/>
              </a:solidFill>
              <a:prstDash val="solid"/>
            </a:ln>
          </c:spPr>
        </c:hiLowLines>
        <c:marker val="1"/>
        <c:smooth val="0"/>
        <c:axId val="399893928"/>
        <c:axId val="399894320"/>
      </c:lineChart>
      <c:lineChart>
        <c:grouping val="standard"/>
        <c:varyColors val="0"/>
        <c:ser>
          <c:idx val="3"/>
          <c:order val="3"/>
          <c:tx>
            <c:strRef>
              <c:f>Results!$I$1</c:f>
              <c:strCache>
                <c:ptCount val="1"/>
                <c:pt idx="0">
                  <c:v>EnergyGauge USA v.4.0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Plot_data!$B$3:$I$3</c:f>
              <c:strCache>
                <c:ptCount val="8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  <c:pt idx="6">
                  <c:v>L155AO</c:v>
                </c:pt>
                <c:pt idx="7">
                  <c:v>L160AO</c:v>
                </c:pt>
              </c:strCache>
            </c:strRef>
          </c:cat>
          <c:val>
            <c:numRef>
              <c:f>Plot_data!$B$7:$I$7</c:f>
              <c:numCache>
                <c:formatCode>0.00</c:formatCode>
                <c:ptCount val="8"/>
                <c:pt idx="0">
                  <c:v>5.33</c:v>
                </c:pt>
                <c:pt idx="1">
                  <c:v>8.6</c:v>
                </c:pt>
                <c:pt idx="2">
                  <c:v>3.99</c:v>
                </c:pt>
                <c:pt idx="3">
                  <c:v>3.99</c:v>
                </c:pt>
                <c:pt idx="4">
                  <c:v>3.55</c:v>
                </c:pt>
                <c:pt idx="5">
                  <c:v>5.52</c:v>
                </c:pt>
                <c:pt idx="6">
                  <c:v>5.59</c:v>
                </c:pt>
                <c:pt idx="7">
                  <c:v>5.64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894712"/>
        <c:axId val="399903384"/>
      </c:lineChart>
      <c:catAx>
        <c:axId val="399893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89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9894320"/>
        <c:scaling>
          <c:orientation val="minMax"/>
          <c:max val="16"/>
          <c:min val="-2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MBtu/year</a:t>
                </a:r>
              </a:p>
            </c:rich>
          </c:tx>
          <c:layout>
            <c:manualLayout>
              <c:xMode val="edge"/>
              <c:yMode val="edge"/>
              <c:x val="1.2208657047724751E-2"/>
              <c:y val="0.3572593800978792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893928"/>
        <c:crosses val="autoZero"/>
        <c:crossBetween val="between"/>
        <c:majorUnit val="2"/>
        <c:minorUnit val="0.4"/>
      </c:valAx>
      <c:catAx>
        <c:axId val="399894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9903384"/>
        <c:crosses val="autoZero"/>
        <c:auto val="1"/>
        <c:lblAlgn val="ctr"/>
        <c:lblOffset val="100"/>
        <c:noMultiLvlLbl val="0"/>
      </c:catAx>
      <c:valAx>
        <c:axId val="399903384"/>
        <c:scaling>
          <c:orientation val="minMax"/>
          <c:max val="16"/>
          <c:min val="-2"/>
        </c:scaling>
        <c:delete val="0"/>
        <c:axPos val="r"/>
        <c:numFmt formatCode="0.00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399894712"/>
        <c:crosses val="max"/>
        <c:crossBetween val="between"/>
        <c:majorUnit val="2"/>
        <c:minorUnit val="0.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/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/>
    </a:solidFill>
    <a:ln w="63500">
      <a:solidFill>
        <a:schemeClr val="accent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Annual Cooling Loads:  Orlando, FL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10876803551609"/>
          <c:y val="8.2624459927367971E-2"/>
          <c:w val="0.8091009988901221"/>
          <c:h val="0.77217769641000045"/>
        </c:manualLayout>
      </c:layout>
      <c:lineChart>
        <c:grouping val="standard"/>
        <c:varyColors val="0"/>
        <c:ser>
          <c:idx val="1"/>
          <c:order val="0"/>
          <c:tx>
            <c:v>Min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Plot_data!$B$27:$G$27</c:f>
              <c:strCache>
                <c:ptCount val="6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</c:strCache>
            </c:strRef>
          </c:cat>
          <c:val>
            <c:numRef>
              <c:f>Plot_data!$B$29:$G$29</c:f>
              <c:numCache>
                <c:formatCode>0.00</c:formatCode>
                <c:ptCount val="6"/>
                <c:pt idx="0">
                  <c:v>39.340000000000003</c:v>
                </c:pt>
                <c:pt idx="1">
                  <c:v>39.61</c:v>
                </c:pt>
                <c:pt idx="2">
                  <c:v>38.11</c:v>
                </c:pt>
                <c:pt idx="3">
                  <c:v>25.1</c:v>
                </c:pt>
                <c:pt idx="4">
                  <c:v>12.55</c:v>
                </c:pt>
                <c:pt idx="5">
                  <c:v>46.53616524448416</c:v>
                </c:pt>
              </c:numCache>
            </c:numRef>
          </c:val>
          <c:smooth val="0"/>
        </c:ser>
        <c:ser>
          <c:idx val="0"/>
          <c:order val="1"/>
          <c:tx>
            <c:v>Max   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Plot_data!$B$27:$G$27</c:f>
              <c:strCache>
                <c:ptCount val="6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</c:strCache>
            </c:strRef>
          </c:cat>
          <c:val>
            <c:numRef>
              <c:f>Plot_data!$B$28:$G$28</c:f>
              <c:numCache>
                <c:formatCode>0.00</c:formatCode>
                <c:ptCount val="6"/>
                <c:pt idx="0">
                  <c:v>55.151975570450261</c:v>
                </c:pt>
                <c:pt idx="1">
                  <c:v>55.645577129959868</c:v>
                </c:pt>
                <c:pt idx="2">
                  <c:v>51.57</c:v>
                </c:pt>
                <c:pt idx="3">
                  <c:v>38.46</c:v>
                </c:pt>
                <c:pt idx="4">
                  <c:v>24.75</c:v>
                </c:pt>
                <c:pt idx="5">
                  <c:v>65.617168088849184</c:v>
                </c:pt>
              </c:numCache>
            </c:numRef>
          </c:val>
          <c:smooth val="0"/>
        </c:ser>
        <c:ser>
          <c:idx val="2"/>
          <c:order val="2"/>
          <c:tx>
            <c:v/>
          </c:tx>
          <c:spPr>
            <a:ln w="28575">
              <a:noFill/>
            </a:ln>
          </c:spPr>
          <c:marker>
            <c:symbol val="none"/>
          </c:marker>
          <c:cat>
            <c:strRef>
              <c:f>Plot_data!$B$27:$G$27</c:f>
              <c:strCache>
                <c:ptCount val="6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</c:strCache>
            </c:strRef>
          </c:cat>
          <c:val>
            <c:numRef>
              <c:f>Plot_data!$B$30:$G$30</c:f>
              <c:numCache>
                <c:formatCode>0.00</c:formatCode>
                <c:ptCount val="6"/>
                <c:pt idx="0">
                  <c:v>47.245987785225132</c:v>
                </c:pt>
                <c:pt idx="1">
                  <c:v>47.627788564979937</c:v>
                </c:pt>
                <c:pt idx="2">
                  <c:v>44.84</c:v>
                </c:pt>
                <c:pt idx="3">
                  <c:v>31.78</c:v>
                </c:pt>
                <c:pt idx="4">
                  <c:v>18.649999999999999</c:v>
                </c:pt>
                <c:pt idx="5">
                  <c:v>56.076666666666668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5400">
              <a:solidFill>
                <a:srgbClr val="339966"/>
              </a:solidFill>
              <a:prstDash val="solid"/>
            </a:ln>
          </c:spPr>
        </c:hiLowLines>
        <c:marker val="1"/>
        <c:smooth val="0"/>
        <c:axId val="399904168"/>
        <c:axId val="399904560"/>
      </c:lineChart>
      <c:lineChart>
        <c:grouping val="standard"/>
        <c:varyColors val="0"/>
        <c:ser>
          <c:idx val="3"/>
          <c:order val="3"/>
          <c:tx>
            <c:strRef>
              <c:f>Results!$I$1</c:f>
              <c:strCache>
                <c:ptCount val="1"/>
                <c:pt idx="0">
                  <c:v>EnergyGauge USA v.4.0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Plot_data!$B$27:$G$27</c:f>
              <c:strCache>
                <c:ptCount val="6"/>
                <c:pt idx="0">
                  <c:v>L100AO</c:v>
                </c:pt>
                <c:pt idx="1">
                  <c:v>L110AO</c:v>
                </c:pt>
                <c:pt idx="2">
                  <c:v>L120AO</c:v>
                </c:pt>
                <c:pt idx="3">
                  <c:v>L130AO</c:v>
                </c:pt>
                <c:pt idx="4">
                  <c:v>L140AO</c:v>
                </c:pt>
                <c:pt idx="5">
                  <c:v>L150AO</c:v>
                </c:pt>
              </c:strCache>
            </c:strRef>
          </c:cat>
          <c:val>
            <c:numRef>
              <c:f>Plot_data!$B$31:$G$31</c:f>
              <c:numCache>
                <c:formatCode>0.00</c:formatCode>
                <c:ptCount val="6"/>
                <c:pt idx="0">
                  <c:v>46.42</c:v>
                </c:pt>
                <c:pt idx="1">
                  <c:v>46.69</c:v>
                </c:pt>
                <c:pt idx="2">
                  <c:v>42.79</c:v>
                </c:pt>
                <c:pt idx="3">
                  <c:v>32.42</c:v>
                </c:pt>
                <c:pt idx="4">
                  <c:v>19.87</c:v>
                </c:pt>
                <c:pt idx="5">
                  <c:v>56.66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904952"/>
        <c:axId val="399786672"/>
      </c:lineChart>
      <c:catAx>
        <c:axId val="39990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90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9904560"/>
        <c:scaling>
          <c:orientation val="minMax"/>
          <c:max val="70"/>
          <c:min val="1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MBtu/year</a:t>
                </a:r>
              </a:p>
            </c:rich>
          </c:tx>
          <c:layout>
            <c:manualLayout>
              <c:xMode val="edge"/>
              <c:yMode val="edge"/>
              <c:x val="1.2208657047724751E-2"/>
              <c:y val="0.3572593800978792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904168"/>
        <c:crosses val="autoZero"/>
        <c:crossBetween val="between"/>
        <c:majorUnit val="10"/>
        <c:minorUnit val="2"/>
      </c:valAx>
      <c:catAx>
        <c:axId val="399904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9786672"/>
        <c:crosses val="autoZero"/>
        <c:auto val="1"/>
        <c:lblAlgn val="ctr"/>
        <c:lblOffset val="100"/>
        <c:noMultiLvlLbl val="0"/>
      </c:catAx>
      <c:valAx>
        <c:axId val="399786672"/>
        <c:scaling>
          <c:orientation val="minMax"/>
          <c:max val="70"/>
          <c:min val="10"/>
        </c:scaling>
        <c:delete val="0"/>
        <c:axPos val="r"/>
        <c:numFmt formatCode="0.00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399904952"/>
        <c:crosses val="max"/>
        <c:crossBetween val="between"/>
        <c:majorUnit val="10"/>
        <c:minorUnit val="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/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63500">
      <a:solidFill>
        <a:schemeClr val="accent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29506904289713"/>
          <c:y val="6.0239427243594913E-2"/>
          <c:w val="0.77913429522752498"/>
          <c:h val="0.75693311582381728"/>
        </c:manualLayout>
      </c:layout>
      <c:lineChart>
        <c:grouping val="standard"/>
        <c:varyColors val="0"/>
        <c:ser>
          <c:idx val="1"/>
          <c:order val="0"/>
          <c:tx>
            <c:v>Min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'[DHW-results_EGUSA_v.4.0.xlsx]Plot_data'!$B$3:$F$3</c:f>
              <c:strCache>
                <c:ptCount val="5"/>
                <c:pt idx="0">
                  <c:v>MN,0.56,4 (delta)</c:v>
                </c:pt>
                <c:pt idx="1">
                  <c:v>MN,0.62,2 (delta)</c:v>
                </c:pt>
                <c:pt idx="2">
                  <c:v>FL,0.56,4 (delta)</c:v>
                </c:pt>
                <c:pt idx="3">
                  <c:v>FL,0.62,2 (delta)</c:v>
                </c:pt>
                <c:pt idx="4">
                  <c:v>% [(MN-FL)/(MN)]</c:v>
                </c:pt>
              </c:strCache>
            </c:strRef>
          </c:cat>
          <c:val>
            <c:numRef>
              <c:f>'[DHW-results_EGUSA_v.4.0.xlsx]Plot_data'!$B$5:$F$5</c:f>
              <c:numCache>
                <c:formatCode>0.0%</c:formatCode>
                <c:ptCount val="5"/>
                <c:pt idx="0">
                  <c:v>0.26476076037143981</c:v>
                </c:pt>
                <c:pt idx="1">
                  <c:v>-0.11808857813531184</c:v>
                </c:pt>
                <c:pt idx="2">
                  <c:v>0.19064526824303862</c:v>
                </c:pt>
                <c:pt idx="3">
                  <c:v>-0.19453078353924433</c:v>
                </c:pt>
                <c:pt idx="4">
                  <c:v>0.28875066968209878</c:v>
                </c:pt>
              </c:numCache>
            </c:numRef>
          </c:val>
          <c:smooth val="0"/>
        </c:ser>
        <c:ser>
          <c:idx val="0"/>
          <c:order val="1"/>
          <c:tx>
            <c:v>Max   </c:v>
          </c:tx>
          <c:spPr>
            <a:ln w="28575">
              <a:noFill/>
            </a:ln>
          </c:spPr>
          <c:marker>
            <c:symbol val="dash"/>
            <c:size val="1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'[DHW-results_EGUSA_v.4.0.xlsx]Plot_data'!$B$3:$F$3</c:f>
              <c:strCache>
                <c:ptCount val="5"/>
                <c:pt idx="0">
                  <c:v>MN,0.56,4 (delta)</c:v>
                </c:pt>
                <c:pt idx="1">
                  <c:v>MN,0.62,2 (delta)</c:v>
                </c:pt>
                <c:pt idx="2">
                  <c:v>FL,0.56,4 (delta)</c:v>
                </c:pt>
                <c:pt idx="3">
                  <c:v>FL,0.62,2 (delta)</c:v>
                </c:pt>
                <c:pt idx="4">
                  <c:v>% [(MN-FL)/(MN)]</c:v>
                </c:pt>
              </c:strCache>
            </c:strRef>
          </c:cat>
          <c:val>
            <c:numRef>
              <c:f>'[DHW-results_EGUSA_v.4.0.xlsx]Plot_data'!$B$4:$F$4</c:f>
              <c:numCache>
                <c:formatCode>0.0%</c:formatCode>
                <c:ptCount val="5"/>
                <c:pt idx="0">
                  <c:v>0.32172193766199975</c:v>
                </c:pt>
                <c:pt idx="1">
                  <c:v>-6.830460459043905E-2</c:v>
                </c:pt>
                <c:pt idx="2">
                  <c:v>0.29084333405451068</c:v>
                </c:pt>
                <c:pt idx="3">
                  <c:v>-7.7100540265274103E-2</c:v>
                </c:pt>
                <c:pt idx="4">
                  <c:v>0.45064191645151624</c:v>
                </c:pt>
              </c:numCache>
            </c:numRef>
          </c:val>
          <c:smooth val="0"/>
        </c:ser>
        <c:ser>
          <c:idx val="2"/>
          <c:order val="2"/>
          <c:tx>
            <c:v/>
          </c:tx>
          <c:spPr>
            <a:ln w="28575">
              <a:noFill/>
            </a:ln>
          </c:spPr>
          <c:marker>
            <c:symbol val="none"/>
          </c:marker>
          <c:cat>
            <c:strRef>
              <c:f>'[DHW-results_EGUSA_v.4.0.xlsx]Plot_data'!$B$3:$F$3</c:f>
              <c:strCache>
                <c:ptCount val="5"/>
                <c:pt idx="0">
                  <c:v>MN,0.56,4 (delta)</c:v>
                </c:pt>
                <c:pt idx="1">
                  <c:v>MN,0.62,2 (delta)</c:v>
                </c:pt>
                <c:pt idx="2">
                  <c:v>FL,0.56,4 (delta)</c:v>
                </c:pt>
                <c:pt idx="3">
                  <c:v>FL,0.62,2 (delta)</c:v>
                </c:pt>
                <c:pt idx="4">
                  <c:v>% [(MN-FL)/(MN)]</c:v>
                </c:pt>
              </c:strCache>
            </c:strRef>
          </c:cat>
          <c:val>
            <c:numRef>
              <c:f>'[DHW-results_EGUSA_v.4.0.xlsx]Plot_data'!$B$6:$F$6</c:f>
              <c:numCache>
                <c:formatCode>0.0%</c:formatCode>
                <c:ptCount val="5"/>
                <c:pt idx="0">
                  <c:v>0.29324134901671978</c:v>
                </c:pt>
                <c:pt idx="1">
                  <c:v>-9.3196591362875447E-2</c:v>
                </c:pt>
                <c:pt idx="2">
                  <c:v>0.24074430114877465</c:v>
                </c:pt>
                <c:pt idx="3">
                  <c:v>-0.13581566190225922</c:v>
                </c:pt>
                <c:pt idx="4">
                  <c:v>0.36969629306680751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5400">
              <a:solidFill>
                <a:srgbClr val="339966"/>
              </a:solidFill>
              <a:prstDash val="solid"/>
            </a:ln>
          </c:spPr>
        </c:hiLowLines>
        <c:marker val="1"/>
        <c:smooth val="0"/>
        <c:axId val="399787456"/>
        <c:axId val="399787848"/>
      </c:lineChart>
      <c:lineChart>
        <c:grouping val="standard"/>
        <c:varyColors val="0"/>
        <c:ser>
          <c:idx val="3"/>
          <c:order val="3"/>
          <c:tx>
            <c:strRef>
              <c:f>'[DHW-results_EGUSA_v.4.0.xlsx]Results'!$B$3</c:f>
              <c:strCache>
                <c:ptCount val="1"/>
                <c:pt idx="0">
                  <c:v>EnergyGauge v.4.0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val>
            <c:numRef>
              <c:f>'[DHW-results_EGUSA_v.4.0.xlsx]Plot_data'!$B$7:$F$7</c:f>
              <c:numCache>
                <c:formatCode>0.0%</c:formatCode>
                <c:ptCount val="5"/>
                <c:pt idx="0">
                  <c:v>0.28921568627450983</c:v>
                </c:pt>
                <c:pt idx="1">
                  <c:v>-9.8039215686274508E-2</c:v>
                </c:pt>
                <c:pt idx="2">
                  <c:v>0.24193548387096775</c:v>
                </c:pt>
                <c:pt idx="3">
                  <c:v>-0.13709677419354838</c:v>
                </c:pt>
                <c:pt idx="4">
                  <c:v>0.39215686274509803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788240"/>
        <c:axId val="399857304"/>
      </c:lineChart>
      <c:catAx>
        <c:axId val="39978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7878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99787848"/>
        <c:scaling>
          <c:orientation val="minMax"/>
          <c:max val="0.5"/>
          <c:min val="-0.2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numFmt formatCode="0%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787456"/>
        <c:crosses val="autoZero"/>
        <c:crossBetween val="between"/>
        <c:majorUnit val="0.1"/>
        <c:minorUnit val="0.02"/>
      </c:valAx>
      <c:catAx>
        <c:axId val="399788240"/>
        <c:scaling>
          <c:orientation val="minMax"/>
        </c:scaling>
        <c:delete val="1"/>
        <c:axPos val="b"/>
        <c:majorTickMark val="out"/>
        <c:minorTickMark val="none"/>
        <c:tickLblPos val="nextTo"/>
        <c:crossAx val="399857304"/>
        <c:crossesAt val="0"/>
        <c:auto val="1"/>
        <c:lblAlgn val="ctr"/>
        <c:lblOffset val="100"/>
        <c:noMultiLvlLbl val="0"/>
      </c:catAx>
      <c:valAx>
        <c:axId val="399857304"/>
        <c:scaling>
          <c:orientation val="minMax"/>
          <c:max val="0.5"/>
          <c:min val="-0.2"/>
        </c:scaling>
        <c:delete val="0"/>
        <c:axPos val="r"/>
        <c:numFmt formatCode="0.0%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399788240"/>
        <c:crosses val="max"/>
        <c:crossBetween val="between"/>
        <c:majorUnit val="0.1"/>
        <c:minorUnit val="0.0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463928962641215"/>
          <c:y val="0.93311578975830445"/>
          <c:w val="0.54716980912251634"/>
          <c:h val="5.8727524105289586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/>
    </a:solidFill>
    <a:ln w="63500">
      <a:solidFill>
        <a:schemeClr val="accent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0.0085</cdr:x>
      <cdr:y>0.237</cdr:y>
    </cdr:from>
    <cdr:to>
      <cdr:x>0.0495</cdr:x>
      <cdr:y>0.6545</cdr:y>
    </cdr:to>
    <cdr:sp macro="" textlink="">
      <cdr:nvSpPr>
        <cdr:cNvPr id="4812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947" y="1383802"/>
          <a:ext cx="351863" cy="24377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45720" tIns="0" rIns="45720" bIns="36576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800" b="1" i="0" u="none" strike="noStrike" baseline="0">
              <a:solidFill>
                <a:srgbClr val="000000"/>
              </a:solidFill>
              <a:latin typeface="Arial"/>
              <a:cs typeface="Arial"/>
            </a:rPr>
            <a:t>% Change from Base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394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1754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845261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96264936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63084" y="1905000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2458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5400" b="0" i="0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41897486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873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692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4191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7813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760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55289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46424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r="66348"/>
          <a:stretch/>
        </p:blipFill>
        <p:spPr>
          <a:xfrm>
            <a:off x="10464800" y="5867400"/>
            <a:ext cx="1524000" cy="7924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99732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4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Approval Request for </a:t>
            </a:r>
            <a:br>
              <a:rPr lang="en-US" dirty="0" smtClean="0"/>
            </a:br>
            <a:r>
              <a:rPr lang="en-US" dirty="0" smtClean="0"/>
              <a:t>EnergyGauge USA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2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DHW Test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279"/>
              </p:ext>
            </p:extLst>
          </p:nvPr>
        </p:nvGraphicFramePr>
        <p:xfrm>
          <a:off x="1729947" y="1255826"/>
          <a:ext cx="7875611" cy="503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44481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DSE Test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080" y="1106924"/>
            <a:ext cx="7373743" cy="5146998"/>
          </a:xfrm>
          <a:prstGeom prst="rect">
            <a:avLst/>
          </a:prstGeom>
          <a:solidFill>
            <a:schemeClr val="tx1"/>
          </a:solidFill>
          <a:ln w="635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35700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E-Ratio Tests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39772"/>
              </p:ext>
            </p:extLst>
          </p:nvPr>
        </p:nvGraphicFramePr>
        <p:xfrm>
          <a:off x="508000" y="1511278"/>
          <a:ext cx="7659816" cy="4716528"/>
        </p:xfrm>
        <a:graphic>
          <a:graphicData uri="http://schemas.openxmlformats.org/drawingml/2006/table">
            <a:tbl>
              <a:tblPr/>
              <a:tblGrid>
                <a:gridCol w="2038235"/>
                <a:gridCol w="1413614"/>
                <a:gridCol w="1051991"/>
                <a:gridCol w="1577988"/>
                <a:gridCol w="1577988"/>
              </a:tblGrid>
              <a:tr h="69506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Test result fields indicated by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green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4471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Test Case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effectLst/>
                          <a:latin typeface="Arial" panose="020B0604020202020204" pitchFamily="34" charset="0"/>
                        </a:rPr>
                        <a:t>eRatio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Baseline Home End Use Loads (REUL)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Winter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Summer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Hot Water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8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800" b="0" i="0" u="none" strike="noStrike" dirty="0" err="1">
                          <a:effectLst/>
                          <a:latin typeface="Arial" panose="020B0604020202020204" pitchFamily="34" charset="0"/>
                        </a:rPr>
                        <a:t>MBtu</a:t>
                      </a: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(MBtu)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800" b="0" i="0" u="none" strike="noStrike" dirty="0" err="1">
                          <a:effectLst/>
                          <a:latin typeface="Arial" panose="020B0604020202020204" pitchFamily="34" charset="0"/>
                        </a:rPr>
                        <a:t>MBtu</a:t>
                      </a: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L130AO-01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152.37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29.83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68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L130AO-02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142.14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29.83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68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L130AO-03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151.52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29.83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68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L130AO-04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118.53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29.83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2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L130AO-05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145.88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29.83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95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REUL Tests: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419928"/>
              </p:ext>
            </p:extLst>
          </p:nvPr>
        </p:nvGraphicFramePr>
        <p:xfrm>
          <a:off x="8132975" y="2997200"/>
          <a:ext cx="1455867" cy="2579591"/>
        </p:xfrm>
        <a:graphic>
          <a:graphicData uri="http://schemas.openxmlformats.org/drawingml/2006/table">
            <a:tbl>
              <a:tblPr/>
              <a:tblGrid>
                <a:gridCol w="1455867"/>
              </a:tblGrid>
              <a:tr h="6871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effectLst/>
                          <a:latin typeface="Arial" panose="020B0604020202020204" pitchFamily="34" charset="0"/>
                        </a:rPr>
                        <a:t>eRatio</a:t>
                      </a:r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 Tests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8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8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8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8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508000" y="1482812"/>
            <a:ext cx="9080843" cy="4744994"/>
          </a:xfrm>
          <a:prstGeom prst="rect">
            <a:avLst/>
          </a:prstGeom>
          <a:noFill/>
          <a:ln w="635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02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 Auto-Gen Tests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7270" y="2584369"/>
            <a:ext cx="11176000" cy="1526572"/>
          </a:xfrm>
        </p:spPr>
        <p:txBody>
          <a:bodyPr/>
          <a:lstStyle/>
          <a:p>
            <a:r>
              <a:rPr lang="en-US" dirty="0" smtClean="0"/>
              <a:t>All 4 Standard Reference homes were generated accurately</a:t>
            </a:r>
          </a:p>
          <a:p>
            <a:r>
              <a:rPr lang="en-US" dirty="0" smtClean="0"/>
              <a:t>All 4 tests generated e-ratios of 1.0  (PASS)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01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HVAC Tests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140" y="894987"/>
            <a:ext cx="7762541" cy="5418386"/>
          </a:xfrm>
          <a:prstGeom prst="rect">
            <a:avLst/>
          </a:prstGeom>
          <a:solidFill>
            <a:schemeClr val="tx1"/>
          </a:solidFill>
          <a:ln w="635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2500590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Prescriptive </a:t>
            </a:r>
            <a:r>
              <a:rPr lang="en-US" dirty="0" smtClean="0"/>
              <a:t>Compliance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53980"/>
              </p:ext>
            </p:extLst>
          </p:nvPr>
        </p:nvGraphicFramePr>
        <p:xfrm>
          <a:off x="508000" y="1342445"/>
          <a:ext cx="9480380" cy="4885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96076"/>
                <a:gridCol w="1389448"/>
                <a:gridCol w="2402704"/>
                <a:gridCol w="1896076"/>
                <a:gridCol w="1896076"/>
              </a:tblGrid>
              <a:tr h="6085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Test House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R-Value Method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Notes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UA Alternative Method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Notes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085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Tampa01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</a:tr>
              <a:tr h="6085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Tampa02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/>
                </a:tc>
              </a:tr>
              <a:tr h="6085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Tampa03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/>
                </a:tc>
              </a:tr>
              <a:tr h="5042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Miami-1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/>
                </a:tc>
              </a:tr>
              <a:tr h="6085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Miami02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Steel Frame Walls not allowed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/>
                </a:tc>
              </a:tr>
              <a:tr h="54369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Miami03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508000" y="1383957"/>
            <a:ext cx="9488615" cy="4843848"/>
          </a:xfrm>
          <a:prstGeom prst="rect">
            <a:avLst/>
          </a:prstGeom>
          <a:noFill/>
          <a:ln w="63500"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63500" dist="38100" dir="5400000" rotWithShape="0">
              <a:srgbClr val="000000">
                <a:alpha val="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93081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9226" y="2166926"/>
            <a:ext cx="11176000" cy="2412968"/>
          </a:xfrm>
        </p:spPr>
        <p:txBody>
          <a:bodyPr/>
          <a:lstStyle/>
          <a:p>
            <a:r>
              <a:rPr lang="en-US" dirty="0" smtClean="0"/>
              <a:t>All requested tests have been completed and passed</a:t>
            </a:r>
          </a:p>
          <a:p>
            <a:r>
              <a:rPr lang="en-US" dirty="0" smtClean="0"/>
              <a:t>Vendor has submitted documentation requested in Technical Assistance Manual</a:t>
            </a:r>
          </a:p>
          <a:p>
            <a:r>
              <a:rPr lang="en-US" dirty="0" smtClean="0"/>
              <a:t>EnergyGauge USA 4.0 complies with the 5</a:t>
            </a:r>
            <a:r>
              <a:rPr lang="en-US" baseline="30000" dirty="0" smtClean="0"/>
              <a:t>th</a:t>
            </a:r>
            <a:r>
              <a:rPr lang="en-US" dirty="0" smtClean="0"/>
              <a:t> Edition (2014) Florida Building Code Energy Conservation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299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5149" t="22051" r="31624" b="9744"/>
          <a:stretch/>
        </p:blipFill>
        <p:spPr bwMode="auto">
          <a:xfrm>
            <a:off x="7018638" y="746705"/>
            <a:ext cx="3710030" cy="4759814"/>
          </a:xfrm>
          <a:prstGeom prst="rect">
            <a:avLst/>
          </a:prstGeom>
          <a:ln w="63500" cmpd="sng">
            <a:solidFill>
              <a:srgbClr val="FFC000"/>
            </a:solidFill>
            <a:beve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78052" y="1043267"/>
            <a:ext cx="5486400" cy="7041928"/>
          </a:xfrm>
        </p:spPr>
        <p:txBody>
          <a:bodyPr/>
          <a:lstStyle/>
          <a:p>
            <a:r>
              <a:rPr lang="en-US" dirty="0" smtClean="0"/>
              <a:t>Presents key findings </a:t>
            </a:r>
          </a:p>
          <a:p>
            <a:pPr lvl="1"/>
            <a:r>
              <a:rPr lang="en-US" dirty="0" smtClean="0"/>
              <a:t>Methods handled by software</a:t>
            </a:r>
          </a:p>
          <a:p>
            <a:pPr lvl="1"/>
            <a:r>
              <a:rPr lang="en-US" dirty="0" smtClean="0"/>
              <a:t>Compliance results</a:t>
            </a:r>
          </a:p>
          <a:p>
            <a:r>
              <a:rPr lang="en-US" dirty="0" smtClean="0"/>
              <a:t>Test report is in two volumes 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volume has overall descriptions and performance method results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volume has prescriptive method results</a:t>
            </a:r>
          </a:p>
          <a:p>
            <a:r>
              <a:rPr lang="en-US" dirty="0" smtClean="0"/>
              <a:t>Other files required by the FBC Technical Assistance Manual were provided</a:t>
            </a:r>
          </a:p>
          <a:p>
            <a:pPr lvl="1"/>
            <a:r>
              <a:rPr lang="en-US" dirty="0" smtClean="0"/>
              <a:t>Input files</a:t>
            </a:r>
          </a:p>
          <a:p>
            <a:pPr lvl="1"/>
            <a:r>
              <a:rPr lang="en-US" dirty="0" smtClean="0"/>
              <a:t>Spreadsheet results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662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Code Compliance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164417"/>
            <a:ext cx="11176000" cy="5346079"/>
          </a:xfrm>
        </p:spPr>
        <p:txBody>
          <a:bodyPr/>
          <a:lstStyle/>
          <a:p>
            <a:r>
              <a:rPr lang="en-US" sz="2800" b="1" dirty="0"/>
              <a:t>Cover sheet for request for approval by the Florida Building Commission as a Compliance Software tool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r>
              <a:rPr lang="en-US" sz="2800" b="1" dirty="0" smtClean="0"/>
              <a:t>EnergyGauge </a:t>
            </a:r>
            <a:r>
              <a:rPr lang="en-US" sz="2800" b="1" dirty="0"/>
              <a:t>USA</a:t>
            </a:r>
            <a:endParaRPr lang="en-US" sz="2800" dirty="0"/>
          </a:p>
          <a:p>
            <a:pPr lvl="1"/>
            <a:r>
              <a:rPr lang="en-US" sz="2400" dirty="0"/>
              <a:t>Version Number: 4.0</a:t>
            </a:r>
          </a:p>
          <a:p>
            <a:r>
              <a:rPr lang="en-US" sz="2800" b="1" dirty="0" smtClean="0"/>
              <a:t>This </a:t>
            </a:r>
            <a:r>
              <a:rPr lang="en-US" sz="2800" b="1" dirty="0"/>
              <a:t>software </a:t>
            </a:r>
            <a:r>
              <a:rPr lang="en-US" sz="2800" b="1" dirty="0" smtClean="0"/>
              <a:t>calculate Residential </a:t>
            </a:r>
            <a:r>
              <a:rPr lang="en-US" sz="2800" b="1" dirty="0"/>
              <a:t>Energy Efficiency Code </a:t>
            </a:r>
            <a:r>
              <a:rPr lang="en-US" sz="2800" b="1" dirty="0" smtClean="0"/>
              <a:t>Compliance:</a:t>
            </a:r>
            <a:endParaRPr lang="en-US" sz="2800" dirty="0"/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</a:t>
            </a:r>
            <a:r>
              <a:rPr lang="en-US" sz="2400" dirty="0"/>
              <a:t>   Prescriptive R-value Method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</a:t>
            </a:r>
            <a:r>
              <a:rPr lang="en-US" sz="2400" dirty="0" smtClean="0"/>
              <a:t>   </a:t>
            </a:r>
            <a:r>
              <a:rPr lang="en-US" sz="2400" dirty="0"/>
              <a:t>Prescriptive Total UA Alternative Method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</a:t>
            </a:r>
            <a:r>
              <a:rPr lang="en-US" sz="2400" dirty="0"/>
              <a:t>   Performance </a:t>
            </a:r>
            <a:r>
              <a:rPr lang="en-US" sz="2400" dirty="0" smtClean="0"/>
              <a:t>Method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Prescriptive </a:t>
            </a:r>
            <a:r>
              <a:rPr lang="en-US" sz="2400" dirty="0"/>
              <a:t>U-factor Alternative </a:t>
            </a:r>
            <a:r>
              <a:rPr lang="en-US" sz="2400" dirty="0" smtClean="0"/>
              <a:t>Method not part of </a:t>
            </a:r>
            <a:r>
              <a:rPr lang="en-US" sz="2400" dirty="0" err="1" smtClean="0"/>
              <a:t>EnergyGaugeUSA</a:t>
            </a:r>
            <a:endParaRPr lang="en-US" sz="2400" dirty="0"/>
          </a:p>
          <a:p>
            <a:pPr lvl="1"/>
            <a:endParaRPr lang="en-US" sz="2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38269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Method Testing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5835444"/>
          </a:xfrm>
        </p:spPr>
        <p:txBody>
          <a:bodyPr/>
          <a:lstStyle/>
          <a:p>
            <a:r>
              <a:rPr lang="en-US" dirty="0"/>
              <a:t>The performance tests consist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FL </a:t>
            </a:r>
            <a:r>
              <a:rPr lang="en-US" dirty="0"/>
              <a:t>e-Ratio </a:t>
            </a:r>
            <a:r>
              <a:rPr lang="en-US" dirty="0" smtClean="0"/>
              <a:t>algorithms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suites of building load tests, referred to as ASHRAE Standard 140 and Florida HERS BESTEST developed by the National Renewable Energy </a:t>
            </a:r>
            <a:r>
              <a:rPr lang="en-US" dirty="0" smtClean="0"/>
              <a:t>Laboratory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Standard Reference Design Auto-generation test suite developed by the State of </a:t>
            </a:r>
            <a:r>
              <a:rPr lang="en-US" dirty="0" smtClean="0"/>
              <a:t>Florida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hree </a:t>
            </a:r>
            <a:r>
              <a:rPr lang="en-US" dirty="0"/>
              <a:t>test suites developed by RESNET to test </a:t>
            </a:r>
            <a:endParaRPr lang="en-US" dirty="0" smtClean="0"/>
          </a:p>
          <a:p>
            <a:pPr lvl="2"/>
            <a:r>
              <a:rPr lang="en-US" dirty="0" smtClean="0"/>
              <a:t>Heating</a:t>
            </a:r>
            <a:r>
              <a:rPr lang="en-US" dirty="0"/>
              <a:t>, Ventilating and Air Conditioning (HVAC) equipment algorithms, </a:t>
            </a:r>
            <a:endParaRPr lang="en-US" dirty="0" smtClean="0"/>
          </a:p>
          <a:p>
            <a:pPr lvl="2"/>
            <a:r>
              <a:rPr lang="en-US" dirty="0" smtClean="0"/>
              <a:t>Distribution </a:t>
            </a:r>
            <a:r>
              <a:rPr lang="en-US" dirty="0"/>
              <a:t>System Efficiency (DSE) algorithms, </a:t>
            </a:r>
            <a:endParaRPr lang="en-US" dirty="0" smtClean="0"/>
          </a:p>
          <a:p>
            <a:pPr lvl="2"/>
            <a:r>
              <a:rPr lang="en-US" dirty="0" smtClean="0"/>
              <a:t>Domestic </a:t>
            </a:r>
            <a:r>
              <a:rPr lang="en-US" dirty="0"/>
              <a:t>Hot Water (DHW) algorithms.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591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Method </a:t>
            </a:r>
            <a:r>
              <a:rPr lang="en-US" dirty="0" smtClean="0"/>
              <a:t>Testing (cont’d)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065562"/>
            <a:ext cx="11176000" cy="6001643"/>
          </a:xfrm>
        </p:spPr>
        <p:txBody>
          <a:bodyPr/>
          <a:lstStyle/>
          <a:p>
            <a:r>
              <a:rPr lang="en-US" dirty="0" smtClean="0"/>
              <a:t>Each of the performance Method Tests was passed.</a:t>
            </a:r>
          </a:p>
          <a:p>
            <a:r>
              <a:rPr lang="en-US" dirty="0" smtClean="0"/>
              <a:t>Directions for anyone wanting to test the software for themselves are included in the report.</a:t>
            </a:r>
          </a:p>
          <a:p>
            <a:r>
              <a:rPr lang="en-US" dirty="0" smtClean="0"/>
              <a:t>Submission includes a </a:t>
            </a:r>
            <a:r>
              <a:rPr lang="en-US" dirty="0"/>
              <a:t>series of subdirectories, which include all of the specific information for the given series of verification tests, as follows:</a:t>
            </a:r>
          </a:p>
          <a:p>
            <a:pPr lvl="1"/>
            <a:r>
              <a:rPr lang="en-US" u="sng" dirty="0"/>
              <a:t>Input</a:t>
            </a:r>
            <a:r>
              <a:rPr lang="en-US" dirty="0"/>
              <a:t> – contains the EnergyGauge input files for each test</a:t>
            </a:r>
          </a:p>
          <a:p>
            <a:pPr lvl="1"/>
            <a:r>
              <a:rPr lang="en-US" u="sng" dirty="0"/>
              <a:t>Output</a:t>
            </a:r>
            <a:r>
              <a:rPr lang="en-US" dirty="0"/>
              <a:t> – contains PDF copies of the output files generated by EnergyGauge for each test</a:t>
            </a:r>
          </a:p>
          <a:p>
            <a:pPr lvl="1"/>
            <a:r>
              <a:rPr lang="en-US" u="sng" dirty="0"/>
              <a:t>Procedures</a:t>
            </a:r>
            <a:r>
              <a:rPr lang="en-US" dirty="0"/>
              <a:t> – contains the written procedures for each test suite</a:t>
            </a:r>
          </a:p>
          <a:p>
            <a:pPr lvl="1"/>
            <a:r>
              <a:rPr lang="en-US" u="sng" dirty="0"/>
              <a:t>Results</a:t>
            </a:r>
            <a:r>
              <a:rPr lang="en-US" dirty="0"/>
              <a:t> </a:t>
            </a:r>
            <a:r>
              <a:rPr lang="en-US" dirty="0" smtClean="0"/>
              <a:t>–completed </a:t>
            </a:r>
            <a:r>
              <a:rPr lang="en-US" dirty="0"/>
              <a:t>spreadsheets provided by the Florida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Building </a:t>
            </a:r>
            <a:r>
              <a:rPr lang="en-US" dirty="0"/>
              <a:t>Commission for reporting results.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44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ASHRAE 140 Test Heating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705240"/>
              </p:ext>
            </p:extLst>
          </p:nvPr>
        </p:nvGraphicFramePr>
        <p:xfrm>
          <a:off x="347360" y="1062688"/>
          <a:ext cx="5596240" cy="5572896"/>
        </p:xfrm>
        <a:graphic>
          <a:graphicData uri="http://schemas.openxmlformats.org/drawingml/2006/table">
            <a:tbl>
              <a:tblPr/>
              <a:tblGrid>
                <a:gridCol w="368844"/>
                <a:gridCol w="778963"/>
                <a:gridCol w="902044"/>
                <a:gridCol w="1013254"/>
                <a:gridCol w="864973"/>
                <a:gridCol w="1668162"/>
              </a:tblGrid>
              <a:tr h="31808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Annual Heating Loads:  Colorado Springs, CO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41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Heating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range max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range min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Result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pass/fail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L100AC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79.48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48.75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55.79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L110AC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103.99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71.88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77.14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L120AC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64.30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37.82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42.57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L130AC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53.98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41.82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45.65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L140AC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56.48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43.24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48.41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L150AC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71.33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40.95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49.38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L155AC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74.18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43.53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51.63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L160AC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81.00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48.78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57.62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L170AC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92.40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61.03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69.31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L200AC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185.87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106.41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131.51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L202AC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190.05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111.32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139.95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L302XC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90.52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52.66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55.62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L304XC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75.32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43.91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47.15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L322XC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118.20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68.35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73.93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L324XC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80.04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44.01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48.97</a:t>
                      </a:r>
                    </a:p>
                  </a:txBody>
                  <a:tcPr marL="5012" marR="5012" marT="50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5012" marR="5012" marT="5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82115"/>
              </p:ext>
            </p:extLst>
          </p:nvPr>
        </p:nvGraphicFramePr>
        <p:xfrm>
          <a:off x="5565913" y="1113184"/>
          <a:ext cx="6296574" cy="472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5622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ASHRAE 140 Test Cooling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612892"/>
              </p:ext>
            </p:extLst>
          </p:nvPr>
        </p:nvGraphicFramePr>
        <p:xfrm>
          <a:off x="624592" y="562587"/>
          <a:ext cx="5064896" cy="5028846"/>
        </p:xfrm>
        <a:graphic>
          <a:graphicData uri="http://schemas.openxmlformats.org/drawingml/2006/table">
            <a:tbl>
              <a:tblPr/>
              <a:tblGrid>
                <a:gridCol w="383555"/>
                <a:gridCol w="717623"/>
                <a:gridCol w="811097"/>
                <a:gridCol w="747731"/>
                <a:gridCol w="836444"/>
                <a:gridCol w="1568446"/>
              </a:tblGrid>
              <a:tr h="6610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Annual Cooling Loads:  Las Vegas, NV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0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Cooling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range max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range min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Result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pass/fail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L100AL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64.88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50.66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54.71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L110AL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68.50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53.70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56.82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L120AL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60.14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47.34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49.07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L130AL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45.26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32.95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38.63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L140AL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30.54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19.52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25.62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L150AL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82.33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62.41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70.78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L155AL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63.06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50.08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56.55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L160AL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72.99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58.61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64.42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L170AL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53.31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41.83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43.29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L200AL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83.43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60.25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67.10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L202AL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75.96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52.32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54.98</a:t>
                      </a:r>
                    </a:p>
                  </a:txBody>
                  <a:tcPr marL="6101" marR="6101" marT="6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pass</a:t>
                      </a:r>
                    </a:p>
                  </a:txBody>
                  <a:tcPr marL="6101" marR="6101" marT="6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333" y="1346885"/>
            <a:ext cx="6267667" cy="4263083"/>
          </a:xfrm>
          <a:prstGeom prst="rect">
            <a:avLst/>
          </a:prstGeom>
          <a:solidFill>
            <a:schemeClr val="tx1"/>
          </a:solidFill>
          <a:ln w="635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24326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BESTEST Heating Results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16537"/>
              </p:ext>
            </p:extLst>
          </p:nvPr>
        </p:nvGraphicFramePr>
        <p:xfrm>
          <a:off x="1754659" y="1173892"/>
          <a:ext cx="7339913" cy="496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7229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BESTEST Cooling Results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92999"/>
              </p:ext>
            </p:extLst>
          </p:nvPr>
        </p:nvGraphicFramePr>
        <p:xfrm>
          <a:off x="2248930" y="1445741"/>
          <a:ext cx="7203989" cy="48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957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EGUSAProviderRaterGeekValentine</Template>
  <TotalTime>246</TotalTime>
  <Words>628</Words>
  <Application>Microsoft Office PowerPoint</Application>
  <PresentationFormat>Widescreen</PresentationFormat>
  <Paragraphs>279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Segoe</vt:lpstr>
      <vt:lpstr>Wingdings</vt:lpstr>
      <vt:lpstr>Blue Segoe 4-3 template-template_April-17-2007</vt:lpstr>
      <vt:lpstr>White with Courier font for code slides</vt:lpstr>
      <vt:lpstr>Approval Request for  EnergyGauge USA </vt:lpstr>
      <vt:lpstr>Overview</vt:lpstr>
      <vt:lpstr>Methods of Code Compliance</vt:lpstr>
      <vt:lpstr>Performance Method Testing</vt:lpstr>
      <vt:lpstr>Performance Method Testing (cont’d)</vt:lpstr>
      <vt:lpstr>ASHRAE 140 Test Heating</vt:lpstr>
      <vt:lpstr>ASHRAE 140 Test Cooling</vt:lpstr>
      <vt:lpstr>Florida BESTEST Heating Results</vt:lpstr>
      <vt:lpstr>Florida BESTEST Cooling Results</vt:lpstr>
      <vt:lpstr>DHW Test</vt:lpstr>
      <vt:lpstr>DSE Test</vt:lpstr>
      <vt:lpstr>E-Ratio Tests</vt:lpstr>
      <vt:lpstr>FL Auto-Gen Tests</vt:lpstr>
      <vt:lpstr>HVAC Tests</vt:lpstr>
      <vt:lpstr>Prescriptive Compliance</vt:lpstr>
      <vt:lpstr>Conclusions</vt:lpstr>
    </vt:vector>
  </TitlesOfParts>
  <Company>FSEC/BR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Approval Request for  EnergyGauge USA</dc:title>
  <dc:creator>Rob Vieira</dc:creator>
  <cp:lastModifiedBy>Rob Vieira</cp:lastModifiedBy>
  <cp:revision>27</cp:revision>
  <dcterms:created xsi:type="dcterms:W3CDTF">2015-06-09T19:35:35Z</dcterms:created>
  <dcterms:modified xsi:type="dcterms:W3CDTF">2015-06-10T18:29:39Z</dcterms:modified>
</cp:coreProperties>
</file>