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47"/>
  </p:notesMasterIdLst>
  <p:sldIdLst>
    <p:sldId id="304" r:id="rId2"/>
    <p:sldId id="274" r:id="rId3"/>
    <p:sldId id="263" r:id="rId4"/>
    <p:sldId id="303" r:id="rId5"/>
    <p:sldId id="322" r:id="rId6"/>
    <p:sldId id="282" r:id="rId7"/>
    <p:sldId id="283" r:id="rId8"/>
    <p:sldId id="324" r:id="rId9"/>
    <p:sldId id="325" r:id="rId10"/>
    <p:sldId id="326" r:id="rId11"/>
    <p:sldId id="327" r:id="rId12"/>
    <p:sldId id="328" r:id="rId13"/>
    <p:sldId id="329" r:id="rId14"/>
    <p:sldId id="330" r:id="rId15"/>
    <p:sldId id="291" r:id="rId16"/>
    <p:sldId id="284" r:id="rId17"/>
    <p:sldId id="290" r:id="rId18"/>
    <p:sldId id="285" r:id="rId19"/>
    <p:sldId id="332" r:id="rId20"/>
    <p:sldId id="286" r:id="rId21"/>
    <p:sldId id="300" r:id="rId22"/>
    <p:sldId id="302" r:id="rId23"/>
    <p:sldId id="301" r:id="rId24"/>
    <p:sldId id="306" r:id="rId25"/>
    <p:sldId id="307" r:id="rId26"/>
    <p:sldId id="313" r:id="rId27"/>
    <p:sldId id="260" r:id="rId28"/>
    <p:sldId id="275" r:id="rId29"/>
    <p:sldId id="289" r:id="rId30"/>
    <p:sldId id="277" r:id="rId31"/>
    <p:sldId id="279" r:id="rId32"/>
    <p:sldId id="280" r:id="rId33"/>
    <p:sldId id="315" r:id="rId34"/>
    <p:sldId id="317" r:id="rId35"/>
    <p:sldId id="318" r:id="rId36"/>
    <p:sldId id="319" r:id="rId37"/>
    <p:sldId id="320" r:id="rId38"/>
    <p:sldId id="321" r:id="rId39"/>
    <p:sldId id="311" r:id="rId40"/>
    <p:sldId id="276" r:id="rId41"/>
    <p:sldId id="310" r:id="rId42"/>
    <p:sldId id="314" r:id="rId43"/>
    <p:sldId id="316" r:id="rId44"/>
    <p:sldId id="265" r:id="rId45"/>
    <p:sldId id="266" r:id="rId4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4A"/>
    <a:srgbClr val="FFFF00"/>
    <a:srgbClr val="0B5395"/>
    <a:srgbClr val="D11805"/>
    <a:srgbClr val="000000"/>
    <a:srgbClr val="C5D7FF"/>
    <a:srgbClr val="FF0000"/>
    <a:srgbClr val="92D050"/>
    <a:srgbClr val="20C9F8"/>
    <a:srgbClr val="0C3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53" autoAdjust="0"/>
    <p:restoredTop sz="94604" autoAdjust="0"/>
  </p:normalViewPr>
  <p:slideViewPr>
    <p:cSldViewPr>
      <p:cViewPr varScale="1">
        <p:scale>
          <a:sx n="77" d="100"/>
          <a:sy n="77" d="100"/>
        </p:scale>
        <p:origin x="-16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3200"/>
          </a:pPr>
          <a:endParaRPr lang="en-US"/>
        </a:p>
      </c:txPr>
    </c:title>
    <c:autoTitleDeleted val="0"/>
    <c:plotArea>
      <c:layout/>
      <c:pieChart>
        <c:varyColors val="1"/>
        <c:ser>
          <c:idx val="0"/>
          <c:order val="0"/>
          <c:tx>
            <c:strRef>
              <c:f>Sheet1!$B$1</c:f>
              <c:strCache>
                <c:ptCount val="1"/>
                <c:pt idx="0">
                  <c:v>2010 Code Cycle current percentages of applications</c:v>
                </c:pt>
              </c:strCache>
            </c:strRef>
          </c:tx>
          <c:dPt>
            <c:idx val="0"/>
            <c:bubble3D val="0"/>
            <c:spPr>
              <a:solidFill>
                <a:srgbClr val="FF0000"/>
              </a:solidFill>
            </c:spPr>
          </c:dPt>
          <c:dPt>
            <c:idx val="2"/>
            <c:bubble3D val="0"/>
            <c:spPr>
              <a:solidFill>
                <a:srgbClr val="FFFF00"/>
              </a:solidFill>
            </c:spPr>
          </c:dPt>
          <c:dPt>
            <c:idx val="3"/>
            <c:bubble3D val="0"/>
            <c:spPr>
              <a:solidFill>
                <a:srgbClr val="00544A"/>
              </a:solidFill>
            </c:spPr>
          </c:dPt>
          <c:dLbls>
            <c:dLbl>
              <c:idx val="0"/>
              <c:layout>
                <c:manualLayout>
                  <c:x val="-0.16244666727705548"/>
                  <c:y val="-3.8549606299212599E-2"/>
                </c:manualLayout>
              </c:layout>
              <c:showLegendKey val="0"/>
              <c:showVal val="0"/>
              <c:showCatName val="0"/>
              <c:showSerName val="0"/>
              <c:showPercent val="1"/>
              <c:showBubbleSize val="0"/>
            </c:dLbl>
            <c:dLbl>
              <c:idx val="1"/>
              <c:layout>
                <c:manualLayout>
                  <c:x val="0.13772775132759568"/>
                  <c:y val="-3.3545669291338585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4"/>
                <c:pt idx="0">
                  <c:v>Certification Agency</c:v>
                </c:pt>
                <c:pt idx="1">
                  <c:v>Evaluation by Architect/Engineer</c:v>
                </c:pt>
                <c:pt idx="2">
                  <c:v>Test Report</c:v>
                </c:pt>
                <c:pt idx="3">
                  <c:v>Evaluation Entity</c:v>
                </c:pt>
              </c:strCache>
            </c:strRef>
          </c:cat>
          <c:val>
            <c:numRef>
              <c:f>Sheet1!$B$2:$B$5</c:f>
              <c:numCache>
                <c:formatCode>General</c:formatCode>
                <c:ptCount val="4"/>
                <c:pt idx="0">
                  <c:v>44</c:v>
                </c:pt>
                <c:pt idx="1">
                  <c:v>49</c:v>
                </c:pt>
                <c:pt idx="2">
                  <c:v>3</c:v>
                </c:pt>
                <c:pt idx="3">
                  <c:v>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7873054385643652"/>
          <c:y val="0.20263799212598424"/>
          <c:w val="0.41458333333333336"/>
          <c:h val="0.78137992125984257"/>
        </c:manualLayout>
      </c:layout>
      <c:overlay val="0"/>
    </c:legend>
    <c:plotVisOnly val="1"/>
    <c:dispBlanksAs val="gap"/>
    <c:showDLblsOverMax val="0"/>
  </c:chart>
  <c:txPr>
    <a:bodyPr/>
    <a:lstStyle/>
    <a:p>
      <a:pPr>
        <a:defRPr sz="1800">
          <a:latin typeface="+mj-lt"/>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3279" tIns="46640" rIns="93279" bIns="4664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975733" y="0"/>
            <a:ext cx="3042603" cy="465615"/>
          </a:xfrm>
          <a:prstGeom prst="rect">
            <a:avLst/>
          </a:prstGeom>
        </p:spPr>
        <p:txBody>
          <a:bodyPr vert="horz" lIns="93279" tIns="46640" rIns="93279" bIns="46640" rtlCol="0"/>
          <a:lstStyle>
            <a:lvl1pPr algn="r" eaLnBrk="0" hangingPunct="0">
              <a:defRPr sz="1200"/>
            </a:lvl1pPr>
          </a:lstStyle>
          <a:p>
            <a:pPr>
              <a:defRPr/>
            </a:pPr>
            <a:fld id="{A9D0EE47-56DD-4603-8B85-34FAABE49DD3}" type="datetimeFigureOut">
              <a:rPr lang="en-US"/>
              <a:pPr>
                <a:defRPr/>
              </a:pPr>
              <a:t>3/21/2013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a:p>
        </p:txBody>
      </p:sp>
      <p:sp>
        <p:nvSpPr>
          <p:cNvPr id="5" name="Notes Placeholder 4"/>
          <p:cNvSpPr>
            <a:spLocks noGrp="1"/>
          </p:cNvSpPr>
          <p:nvPr>
            <p:ph type="body" sz="quarter" idx="3"/>
          </p:nvPr>
        </p:nvSpPr>
        <p:spPr>
          <a:xfrm>
            <a:off x="702629" y="4420950"/>
            <a:ext cx="5614668" cy="4187349"/>
          </a:xfrm>
          <a:prstGeom prst="rect">
            <a:avLst/>
          </a:prstGeom>
        </p:spPr>
        <p:txBody>
          <a:bodyPr vert="horz" lIns="93279" tIns="46640" rIns="93279" bIns="466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8722"/>
            <a:ext cx="3042603" cy="465615"/>
          </a:xfrm>
          <a:prstGeom prst="rect">
            <a:avLst/>
          </a:prstGeom>
        </p:spPr>
        <p:txBody>
          <a:bodyPr vert="horz" lIns="93279" tIns="46640" rIns="93279" bIns="4664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975733" y="8838722"/>
            <a:ext cx="3042603" cy="465615"/>
          </a:xfrm>
          <a:prstGeom prst="rect">
            <a:avLst/>
          </a:prstGeom>
        </p:spPr>
        <p:txBody>
          <a:bodyPr vert="horz" lIns="93279" tIns="46640" rIns="93279" bIns="46640" rtlCol="0" anchor="b"/>
          <a:lstStyle>
            <a:lvl1pPr algn="r" eaLnBrk="0" hangingPunct="0">
              <a:defRPr sz="1200"/>
            </a:lvl1pPr>
          </a:lstStyle>
          <a:p>
            <a:pPr>
              <a:defRPr/>
            </a:pPr>
            <a:fld id="{98155135-B14A-4B5D-8BAD-2DAF506C665A}" type="slidenum">
              <a:rPr lang="en-US"/>
              <a:pPr>
                <a:defRPr/>
              </a:pPr>
              <a:t>‹#›</a:t>
            </a:fld>
            <a:endParaRPr lang="en-US"/>
          </a:p>
        </p:txBody>
      </p:sp>
    </p:spTree>
    <p:extLst>
      <p:ext uri="{BB962C8B-B14F-4D97-AF65-F5344CB8AC3E}">
        <p14:creationId xmlns:p14="http://schemas.microsoft.com/office/powerpoint/2010/main" val="552377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DA8AE1C-B5CA-4C81-83BF-7F788594A497}" type="datetime1">
              <a:rPr lang="en-US" smtClean="0"/>
              <a:t>3/21/2013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797F4C4-546F-479A-BFAB-5A892BFCA7BE}" type="slidenum">
              <a:rPr lang="en-US"/>
              <a:pPr>
                <a:defRPr/>
              </a:pPr>
              <a:t>‹#›</a:t>
            </a:fld>
            <a:endParaRPr lang="en-US"/>
          </a:p>
        </p:txBody>
      </p:sp>
    </p:spTree>
    <p:extLst>
      <p:ext uri="{BB962C8B-B14F-4D97-AF65-F5344CB8AC3E}">
        <p14:creationId xmlns:p14="http://schemas.microsoft.com/office/powerpoint/2010/main" val="71945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D4203E6-339A-444B-B7BF-BA7D3BE23442}" type="datetime1">
              <a:rPr lang="en-US" smtClean="0"/>
              <a:t>3/21/2013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E544EA-DE86-43D1-822C-13694A792377}" type="slidenum">
              <a:rPr lang="en-US"/>
              <a:pPr>
                <a:defRPr/>
              </a:pPr>
              <a:t>‹#›</a:t>
            </a:fld>
            <a:endParaRPr lang="en-US"/>
          </a:p>
        </p:txBody>
      </p:sp>
    </p:spTree>
    <p:extLst>
      <p:ext uri="{BB962C8B-B14F-4D97-AF65-F5344CB8AC3E}">
        <p14:creationId xmlns:p14="http://schemas.microsoft.com/office/powerpoint/2010/main" val="32608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D73DE6-4377-4960-83ED-0A4BD6A1AB49}" type="datetime1">
              <a:rPr lang="en-US" smtClean="0"/>
              <a:t>3/21/2013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517559-34F3-4CE0-B8A1-9E2E9D6019BF}" type="slidenum">
              <a:rPr lang="en-US"/>
              <a:pPr>
                <a:defRPr/>
              </a:pPr>
              <a:t>‹#›</a:t>
            </a:fld>
            <a:endParaRPr lang="en-US"/>
          </a:p>
        </p:txBody>
      </p:sp>
    </p:spTree>
    <p:extLst>
      <p:ext uri="{BB962C8B-B14F-4D97-AF65-F5344CB8AC3E}">
        <p14:creationId xmlns:p14="http://schemas.microsoft.com/office/powerpoint/2010/main" val="4199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sz="3800" b="1"/>
            </a:lvl1p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2438400" y="6477000"/>
            <a:ext cx="4089400" cy="457200"/>
          </a:xfrm>
          <a:prstGeom prst="rect">
            <a:avLst/>
          </a:prstGeom>
        </p:spPr>
        <p:txBody>
          <a:bodyPr/>
          <a:lstStyle>
            <a:lvl1pPr eaLnBrk="0" hangingPunct="0">
              <a:defRPr b="1" dirty="0">
                <a:solidFill>
                  <a:schemeClr val="bg1">
                    <a:lumMod val="75000"/>
                  </a:schemeClr>
                </a:solidFill>
                <a:cs typeface="+mn-cs"/>
              </a:defRPr>
            </a:lvl1pPr>
          </a:lstStyle>
          <a:p>
            <a:pPr>
              <a:defRPr/>
            </a:pPr>
            <a:endParaRPr lang="en-US"/>
          </a:p>
        </p:txBody>
      </p:sp>
    </p:spTree>
    <p:extLst>
      <p:ext uri="{BB962C8B-B14F-4D97-AF65-F5344CB8AC3E}">
        <p14:creationId xmlns:p14="http://schemas.microsoft.com/office/powerpoint/2010/main" val="45485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FEF3F989-723F-4A42-8E72-7D12F26A926E}" type="datetime1">
              <a:rPr lang="en-US" smtClean="0"/>
              <a:t>3/21/2013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8D29D8-99E7-489E-AFCF-2B118380D705}" type="slidenum">
              <a:rPr lang="en-US"/>
              <a:pPr>
                <a:defRPr/>
              </a:pPr>
              <a:t>‹#›</a:t>
            </a:fld>
            <a:endParaRPr lang="en-US"/>
          </a:p>
        </p:txBody>
      </p:sp>
    </p:spTree>
    <p:extLst>
      <p:ext uri="{BB962C8B-B14F-4D97-AF65-F5344CB8AC3E}">
        <p14:creationId xmlns:p14="http://schemas.microsoft.com/office/powerpoint/2010/main" val="236354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B542CC-D6BF-4649-871F-84AC0291887F}" type="datetime1">
              <a:rPr lang="en-US" smtClean="0"/>
              <a:t>3/21/2013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E005A0-7363-403B-983A-C4FF6094F57A}" type="slidenum">
              <a:rPr lang="en-US"/>
              <a:pPr>
                <a:defRPr/>
              </a:pPr>
              <a:t>‹#›</a:t>
            </a:fld>
            <a:endParaRPr lang="en-US"/>
          </a:p>
        </p:txBody>
      </p:sp>
    </p:spTree>
    <p:extLst>
      <p:ext uri="{BB962C8B-B14F-4D97-AF65-F5344CB8AC3E}">
        <p14:creationId xmlns:p14="http://schemas.microsoft.com/office/powerpoint/2010/main" val="11233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6997F35-057E-4713-9749-CFB666FFD51E}" type="datetime1">
              <a:rPr lang="en-US" smtClean="0"/>
              <a:t>3/21/2013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9143830-5EA3-48B5-ABC5-3876CC03DDC6}" type="slidenum">
              <a:rPr lang="en-US"/>
              <a:pPr>
                <a:defRPr/>
              </a:pPr>
              <a:t>‹#›</a:t>
            </a:fld>
            <a:endParaRPr lang="en-US"/>
          </a:p>
        </p:txBody>
      </p:sp>
    </p:spTree>
    <p:extLst>
      <p:ext uri="{BB962C8B-B14F-4D97-AF65-F5344CB8AC3E}">
        <p14:creationId xmlns:p14="http://schemas.microsoft.com/office/powerpoint/2010/main" val="84461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7D71CAC-1B34-41B7-88AB-F2655B94F872}" type="datetime1">
              <a:rPr lang="en-US" smtClean="0"/>
              <a:t>3/21/2013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2792955-65CB-4F9F-B614-002934268D46}" type="slidenum">
              <a:rPr lang="en-US"/>
              <a:pPr>
                <a:defRPr/>
              </a:pPr>
              <a:t>‹#›</a:t>
            </a:fld>
            <a:endParaRPr lang="en-US"/>
          </a:p>
        </p:txBody>
      </p:sp>
    </p:spTree>
    <p:extLst>
      <p:ext uri="{BB962C8B-B14F-4D97-AF65-F5344CB8AC3E}">
        <p14:creationId xmlns:p14="http://schemas.microsoft.com/office/powerpoint/2010/main" val="139669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1B74631-07F1-4B08-806C-5B7F5BFCB352}" type="datetime1">
              <a:rPr lang="en-US" smtClean="0"/>
              <a:t>3/21/2013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0940F3C-121B-429B-9A5D-442BF72B1D8C}" type="slidenum">
              <a:rPr lang="en-US"/>
              <a:pPr>
                <a:defRPr/>
              </a:pPr>
              <a:t>‹#›</a:t>
            </a:fld>
            <a:endParaRPr lang="en-US"/>
          </a:p>
        </p:txBody>
      </p:sp>
    </p:spTree>
    <p:extLst>
      <p:ext uri="{BB962C8B-B14F-4D97-AF65-F5344CB8AC3E}">
        <p14:creationId xmlns:p14="http://schemas.microsoft.com/office/powerpoint/2010/main" val="2616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3D24F31-F542-4715-9778-6089EAD0A656}" type="datetime1">
              <a:rPr lang="en-US" smtClean="0"/>
              <a:t>3/21/2013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864C4FD-606E-49B3-89F7-557BC56FCCE8}" type="slidenum">
              <a:rPr lang="en-US"/>
              <a:pPr>
                <a:defRPr/>
              </a:pPr>
              <a:t>‹#›</a:t>
            </a:fld>
            <a:endParaRPr lang="en-US"/>
          </a:p>
        </p:txBody>
      </p:sp>
    </p:spTree>
    <p:extLst>
      <p:ext uri="{BB962C8B-B14F-4D97-AF65-F5344CB8AC3E}">
        <p14:creationId xmlns:p14="http://schemas.microsoft.com/office/powerpoint/2010/main" val="26556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D7FCED8-3F42-4CD0-90C7-C56FA03A229D}" type="datetime1">
              <a:rPr lang="en-US" smtClean="0"/>
              <a:t>3/21/2013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AC2AC5E-DF7D-4A75-A6F1-C696F5517990}" type="slidenum">
              <a:rPr lang="en-US"/>
              <a:pPr>
                <a:defRPr/>
              </a:pPr>
              <a:t>‹#›</a:t>
            </a:fld>
            <a:endParaRPr lang="en-US"/>
          </a:p>
        </p:txBody>
      </p:sp>
    </p:spTree>
    <p:extLst>
      <p:ext uri="{BB962C8B-B14F-4D97-AF65-F5344CB8AC3E}">
        <p14:creationId xmlns:p14="http://schemas.microsoft.com/office/powerpoint/2010/main" val="146344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1E95FF7-038E-4EEB-8CAB-BC193016079D}" type="datetime1">
              <a:rPr lang="en-US" smtClean="0"/>
              <a:t>3/21/2013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95020AC-C918-41DE-A97A-94DDB62AC08C}" type="slidenum">
              <a:rPr lang="en-US"/>
              <a:pPr>
                <a:defRPr/>
              </a:pPr>
              <a:t>‹#›</a:t>
            </a:fld>
            <a:endParaRPr lang="en-US"/>
          </a:p>
        </p:txBody>
      </p:sp>
    </p:spTree>
    <p:extLst>
      <p:ext uri="{BB962C8B-B14F-4D97-AF65-F5344CB8AC3E}">
        <p14:creationId xmlns:p14="http://schemas.microsoft.com/office/powerpoint/2010/main" val="1602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C18ACB1-71AE-4FB6-82B1-33B49DB105AB}" type="datetime1">
              <a:rPr lang="en-US" smtClean="0"/>
              <a:t>3/21/2013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B371351-934F-4A5F-9B5C-82C60E83232E}"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grpSp>
    </p:spTree>
  </p:cSld>
  <p:clrMap bg1="lt1" tx1="dk1" bg2="lt2" tx2="dk2" accent1="accent1" accent2="accent2" accent3="accent3" accent4="accent4" accent5="accent5" accent6="accent6" hlink="hlink" folHlink="folHlink"/>
  <p:sldLayoutIdLst>
    <p:sldLayoutId id="2147483864" r:id="rId1"/>
    <p:sldLayoutId id="2147483856" r:id="rId2"/>
    <p:sldLayoutId id="2147483865" r:id="rId3"/>
    <p:sldLayoutId id="2147483857" r:id="rId4"/>
    <p:sldLayoutId id="2147483858" r:id="rId5"/>
    <p:sldLayoutId id="2147483859" r:id="rId6"/>
    <p:sldLayoutId id="2147483860" r:id="rId7"/>
    <p:sldLayoutId id="2147483861" r:id="rId8"/>
    <p:sldLayoutId id="2147483866" r:id="rId9"/>
    <p:sldLayoutId id="2147483862" r:id="rId10"/>
    <p:sldLayoutId id="2147483863" r:id="rId11"/>
    <p:sldLayoutId id="21474838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5000" kern="1200">
          <a:solidFill>
            <a:srgbClr val="F2F2F2"/>
          </a:solidFill>
          <a:latin typeface="+mj-lt"/>
          <a:ea typeface="+mj-ea"/>
          <a:cs typeface="+mj-cs"/>
        </a:defRPr>
      </a:lvl1pPr>
      <a:lvl2pPr algn="l" rtl="0" eaLnBrk="0" fontAlgn="base" hangingPunct="0">
        <a:spcBef>
          <a:spcPct val="0"/>
        </a:spcBef>
        <a:spcAft>
          <a:spcPct val="0"/>
        </a:spcAft>
        <a:defRPr sz="5000">
          <a:solidFill>
            <a:srgbClr val="F2F2F2"/>
          </a:solidFill>
          <a:latin typeface="Calibri" pitchFamily="34" charset="0"/>
        </a:defRPr>
      </a:lvl2pPr>
      <a:lvl3pPr algn="l" rtl="0" eaLnBrk="0" fontAlgn="base" hangingPunct="0">
        <a:spcBef>
          <a:spcPct val="0"/>
        </a:spcBef>
        <a:spcAft>
          <a:spcPct val="0"/>
        </a:spcAft>
        <a:defRPr sz="5000">
          <a:solidFill>
            <a:srgbClr val="F2F2F2"/>
          </a:solidFill>
          <a:latin typeface="Calibri" pitchFamily="34" charset="0"/>
        </a:defRPr>
      </a:lvl3pPr>
      <a:lvl4pPr algn="l" rtl="0" eaLnBrk="0" fontAlgn="base" hangingPunct="0">
        <a:spcBef>
          <a:spcPct val="0"/>
        </a:spcBef>
        <a:spcAft>
          <a:spcPct val="0"/>
        </a:spcAft>
        <a:defRPr sz="5000">
          <a:solidFill>
            <a:srgbClr val="F2F2F2"/>
          </a:solidFill>
          <a:latin typeface="Calibri" pitchFamily="34" charset="0"/>
        </a:defRPr>
      </a:lvl4pPr>
      <a:lvl5pPr algn="l" rtl="0" eaLnBrk="0" fontAlgn="base" hangingPunct="0">
        <a:spcBef>
          <a:spcPct val="0"/>
        </a:spcBef>
        <a:spcAft>
          <a:spcPct val="0"/>
        </a:spcAft>
        <a:defRPr sz="5000">
          <a:solidFill>
            <a:srgbClr val="F2F2F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j-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j-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loridabuilding.org/fbc/commission/FBC_0412/Product_Approval/PA_POC_Report_For_Comments_0312.xl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en-US" dirty="0"/>
          </a:p>
        </p:txBody>
      </p:sp>
      <p:sp>
        <p:nvSpPr>
          <p:cNvPr id="5123" name="Subtitle 2"/>
          <p:cNvSpPr>
            <a:spLocks noGrp="1"/>
          </p:cNvSpPr>
          <p:nvPr>
            <p:ph type="subTitle" idx="1"/>
          </p:nvPr>
        </p:nvSpPr>
        <p:spPr>
          <a:xfrm>
            <a:off x="533400" y="3228975"/>
            <a:ext cx="7854950" cy="1752600"/>
          </a:xfrm>
        </p:spPr>
        <p:txBody>
          <a:bodyPr/>
          <a:lstStyle/>
          <a:p>
            <a:pPr marR="0" eaLnBrk="1" hangingPunct="1"/>
            <a:endParaRPr lang="en-US" dirty="0" smtClean="0"/>
          </a:p>
        </p:txBody>
      </p:sp>
      <p:sp>
        <p:nvSpPr>
          <p:cNvPr id="4" name="Rectangle 3"/>
          <p:cNvSpPr/>
          <p:nvPr/>
        </p:nvSpPr>
        <p:spPr>
          <a:xfrm>
            <a:off x="0" y="0"/>
            <a:ext cx="9144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ounded Rectangle 5"/>
          <p:cNvSpPr/>
          <p:nvPr/>
        </p:nvSpPr>
        <p:spPr>
          <a:xfrm>
            <a:off x="609600" y="76200"/>
            <a:ext cx="7924800" cy="6705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1634925" y="152400"/>
            <a:ext cx="6061275" cy="1446550"/>
          </a:xfrm>
          <a:prstGeom prst="rect">
            <a:avLst/>
          </a:prstGeom>
          <a:noFill/>
          <a:ln w="57150">
            <a:solidFill>
              <a:schemeClr val="tx1">
                <a:lumMod val="95000"/>
              </a:schemeClr>
            </a:solidFill>
          </a:ln>
        </p:spPr>
        <p:txBody>
          <a:bodyPr wrap="none">
            <a:spAutoFit/>
          </a:bodyPr>
          <a:lstStyle/>
          <a:p>
            <a:pPr algn="ctr" eaLnBrk="0" hangingPunct="0">
              <a:defRPr/>
            </a:pPr>
            <a:r>
              <a:rPr lang="en-US" sz="8800" b="1" dirty="0">
                <a:ln w="18415" cmpd="sng">
                  <a:solidFill>
                    <a:srgbClr val="FF0000"/>
                  </a:solidFill>
                  <a:prstDash val="solid"/>
                </a:ln>
                <a:solidFill>
                  <a:srgbClr val="FF0000"/>
                </a:solidFill>
                <a:effectLst>
                  <a:outerShdw blurRad="63500" dir="3600000" algn="tl" rotWithShape="0">
                    <a:srgbClr val="000000">
                      <a:alpha val="70000"/>
                    </a:srgbClr>
                  </a:outerShdw>
                </a:effectLst>
              </a:rPr>
              <a:t>WARNING</a:t>
            </a:r>
          </a:p>
        </p:txBody>
      </p:sp>
      <p:sp>
        <p:nvSpPr>
          <p:cNvPr id="7" name="Rectangle 6"/>
          <p:cNvSpPr/>
          <p:nvPr/>
        </p:nvSpPr>
        <p:spPr>
          <a:xfrm>
            <a:off x="1045483" y="1689080"/>
            <a:ext cx="7053034" cy="3416320"/>
          </a:xfrm>
          <a:prstGeom prst="rect">
            <a:avLst/>
          </a:prstGeom>
          <a:noFill/>
          <a:ln w="57150">
            <a:solidFill>
              <a:schemeClr val="tx1">
                <a:lumMod val="95000"/>
              </a:schemeClr>
            </a:solidFill>
            <a:prstDash val="solid"/>
          </a:ln>
          <a:effectLst/>
        </p:spPr>
        <p:txBody>
          <a:bodyPr>
            <a:spAutoFit/>
          </a:bodyPr>
          <a:lstStyle/>
          <a:p>
            <a:pPr algn="ctr" eaLnBrk="0" hangingPunct="0">
              <a:defRPr/>
            </a:pPr>
            <a:r>
              <a:rPr lang="en-US" sz="3600" b="1" dirty="0">
                <a:ln w="0" cmpd="sng">
                  <a:solidFill>
                    <a:srgbClr val="FF0000"/>
                  </a:solidFill>
                  <a:prstDash val="solid"/>
                </a:ln>
                <a:effectLst>
                  <a:outerShdw blurRad="38100" dist="38100" dir="2700000" algn="tl">
                    <a:srgbClr val="000000">
                      <a:alpha val="43137"/>
                    </a:srgbClr>
                  </a:outerShdw>
                </a:effectLst>
              </a:rPr>
              <a:t>Asking questions or providing feedback regarding the Invitation to Negotiate (ITN) will preclude the individual and their organization from participation in the ITN.</a:t>
            </a:r>
          </a:p>
        </p:txBody>
      </p:sp>
      <p:sp>
        <p:nvSpPr>
          <p:cNvPr id="8" name="Rectangle 7"/>
          <p:cNvSpPr/>
          <p:nvPr/>
        </p:nvSpPr>
        <p:spPr>
          <a:xfrm>
            <a:off x="1828800" y="5105400"/>
            <a:ext cx="6061275" cy="1446550"/>
          </a:xfrm>
          <a:prstGeom prst="rect">
            <a:avLst/>
          </a:prstGeom>
          <a:noFill/>
          <a:ln w="57150">
            <a:solidFill>
              <a:schemeClr val="tx1">
                <a:lumMod val="95000"/>
              </a:schemeClr>
            </a:solidFill>
          </a:ln>
        </p:spPr>
        <p:txBody>
          <a:bodyPr wrap="none">
            <a:spAutoFit/>
          </a:bodyPr>
          <a:lstStyle/>
          <a:p>
            <a:pPr algn="ctr" eaLnBrk="0" hangingPunct="0">
              <a:defRPr/>
            </a:pPr>
            <a:r>
              <a:rPr lang="en-US" sz="8800" b="1" dirty="0">
                <a:ln w="18415" cmpd="sng">
                  <a:solidFill>
                    <a:srgbClr val="FF0000"/>
                  </a:solidFill>
                  <a:prstDash val="solid"/>
                </a:ln>
                <a:solidFill>
                  <a:srgbClr val="FF0000"/>
                </a:solidFill>
                <a:effectLst>
                  <a:outerShdw blurRad="63500" dir="3600000" algn="tl" rotWithShape="0">
                    <a:srgbClr val="000000">
                      <a:alpha val="70000"/>
                    </a:srgbClr>
                  </a:outerShdw>
                </a:effectLst>
              </a:rPr>
              <a:t>WARNING</a:t>
            </a:r>
          </a:p>
        </p:txBody>
      </p:sp>
      <p:sp>
        <p:nvSpPr>
          <p:cNvPr id="3" name="Date Placeholder 2"/>
          <p:cNvSpPr>
            <a:spLocks noGrp="1"/>
          </p:cNvSpPr>
          <p:nvPr>
            <p:ph type="dt" sz="half" idx="10"/>
          </p:nvPr>
        </p:nvSpPr>
        <p:spPr/>
        <p:txBody>
          <a:bodyPr/>
          <a:lstStyle/>
          <a:p>
            <a:pPr>
              <a:defRPr/>
            </a:pPr>
            <a:fld id="{15BAD715-16CA-4DFA-ABFF-BAAE5F2A28FD}" type="datetime1">
              <a:rPr lang="en-US" smtClean="0"/>
              <a:t>3/21/2013</a:t>
            </a:fld>
            <a:endParaRPr lang="en-US"/>
          </a:p>
        </p:txBody>
      </p:sp>
      <p:sp>
        <p:nvSpPr>
          <p:cNvPr id="9" name="Slide Number Placeholder 8"/>
          <p:cNvSpPr>
            <a:spLocks noGrp="1"/>
          </p:cNvSpPr>
          <p:nvPr>
            <p:ph type="sldNum" sz="quarter" idx="12"/>
          </p:nvPr>
        </p:nvSpPr>
        <p:spPr/>
        <p:txBody>
          <a:bodyPr/>
          <a:lstStyle/>
          <a:p>
            <a:pPr>
              <a:defRPr/>
            </a:pPr>
            <a:fld id="{1797F4C4-546F-479A-BFAB-5A892BFCA7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144000" cy="1636776"/>
          </a:xfrm>
        </p:spPr>
        <p:txBody>
          <a:bodyPr>
            <a:noAutofit/>
          </a:bodyPr>
          <a:lstStyle/>
          <a:p>
            <a:r>
              <a:rPr lang="en-US" sz="4400" dirty="0" smtClean="0">
                <a:solidFill>
                  <a:schemeClr val="tx1"/>
                </a:solidFill>
                <a:effectLst/>
                <a:ea typeface="Kozuka Gothic Pr6N H" pitchFamily="34" charset="-128"/>
              </a:rPr>
              <a:t>Review Timeline April 9-10, 2013 Commission Meeting</a:t>
            </a:r>
            <a:endParaRPr lang="en-US" sz="4400" dirty="0">
              <a:solidFill>
                <a:schemeClr val="tx1"/>
              </a:solidFill>
              <a:effectLst/>
              <a:ea typeface="Kozuka Gothic Pr6N H" pitchFamily="34" charset="-128"/>
            </a:endParaRPr>
          </a:p>
        </p:txBody>
      </p:sp>
      <p:sp>
        <p:nvSpPr>
          <p:cNvPr id="3" name="Text Placeholder 2"/>
          <p:cNvSpPr>
            <a:spLocks noGrp="1"/>
          </p:cNvSpPr>
          <p:nvPr>
            <p:ph type="body" idx="1"/>
          </p:nvPr>
        </p:nvSpPr>
        <p:spPr>
          <a:xfrm>
            <a:off x="685800" y="1752600"/>
            <a:ext cx="8022336" cy="4191000"/>
          </a:xfrm>
        </p:spPr>
        <p:txBody>
          <a:bodyPr>
            <a:noAutofit/>
          </a:bodyPr>
          <a:lstStyle/>
          <a:p>
            <a:endParaRPr lang="en-US" sz="2800" dirty="0" smtClean="0">
              <a:latin typeface="Kozuka Gothic Pr6N L" pitchFamily="34" charset="-128"/>
              <a:ea typeface="Kozuka Gothic Pr6N L" pitchFamily="34" charset="-128"/>
            </a:endParaRPr>
          </a:p>
          <a:p>
            <a:r>
              <a:rPr lang="en-US" sz="2800" b="1" dirty="0" smtClean="0"/>
              <a:t>FEB </a:t>
            </a:r>
            <a:r>
              <a:rPr lang="en-US" sz="2800" b="1" dirty="0"/>
              <a:t>22 </a:t>
            </a:r>
            <a:r>
              <a:rPr lang="en-US" sz="2800" dirty="0"/>
              <a:t>- Midnight - Preliminary </a:t>
            </a:r>
            <a:r>
              <a:rPr lang="en-US" sz="2800" dirty="0" smtClean="0"/>
              <a:t>Review</a:t>
            </a:r>
            <a:r>
              <a:rPr lang="en-US" sz="2800" dirty="0"/>
              <a:t/>
            </a:r>
            <a:br>
              <a:rPr lang="en-US" sz="2800" dirty="0"/>
            </a:br>
            <a:r>
              <a:rPr lang="en-US" sz="2800" b="1" dirty="0"/>
              <a:t>FEB 28  </a:t>
            </a:r>
            <a:r>
              <a:rPr lang="en-US" sz="2800" dirty="0"/>
              <a:t>- </a:t>
            </a:r>
            <a:r>
              <a:rPr lang="en-US" sz="2800" b="1" dirty="0"/>
              <a:t>Midnight - Completion </a:t>
            </a:r>
            <a:r>
              <a:rPr lang="en-US" sz="2800" b="1" dirty="0" smtClean="0"/>
              <a:t>Deadline</a:t>
            </a:r>
            <a:r>
              <a:rPr lang="en-US" sz="2800" dirty="0"/>
              <a:t/>
            </a:r>
            <a:br>
              <a:rPr lang="en-US" sz="2800" dirty="0"/>
            </a:br>
            <a:r>
              <a:rPr lang="en-US" sz="2800" b="1" dirty="0"/>
              <a:t>MAR 8- Report Posted for public comment</a:t>
            </a:r>
            <a:r>
              <a:rPr lang="en-US" sz="2800" dirty="0"/>
              <a:t> (</a:t>
            </a:r>
            <a:r>
              <a:rPr lang="en-US" sz="2800" b="1" dirty="0"/>
              <a:t>Includes </a:t>
            </a:r>
            <a:r>
              <a:rPr lang="en-US" sz="2800" b="1" dirty="0" smtClean="0"/>
              <a:t>		DBPR </a:t>
            </a:r>
            <a:r>
              <a:rPr lang="en-US" sz="2800" b="1" dirty="0"/>
              <a:t>Approvals </a:t>
            </a:r>
            <a:r>
              <a:rPr lang="en-US" sz="2800" dirty="0"/>
              <a:t>)</a:t>
            </a:r>
            <a:r>
              <a:rPr lang="en-US" sz="2800" b="1" dirty="0">
                <a:hlinkClick r:id="rId2"/>
              </a:rPr>
              <a:t/>
            </a:r>
            <a:br>
              <a:rPr lang="en-US" sz="2800" b="1" dirty="0">
                <a:hlinkClick r:id="rId2"/>
              </a:rPr>
            </a:br>
            <a:r>
              <a:rPr lang="en-US" sz="2800" b="1" dirty="0"/>
              <a:t>MAR 15 </a:t>
            </a:r>
            <a:r>
              <a:rPr lang="en-US" sz="2800" dirty="0"/>
              <a:t>- NOON -Deadline for public comments to be </a:t>
            </a:r>
            <a:r>
              <a:rPr lang="en-US" sz="2800" dirty="0" smtClean="0"/>
              <a:t>		mailed </a:t>
            </a:r>
            <a:r>
              <a:rPr lang="en-US" sz="2800" dirty="0"/>
              <a:t>to the Administrator </a:t>
            </a:r>
            <a:br>
              <a:rPr lang="en-US" sz="2800" dirty="0"/>
            </a:br>
            <a:r>
              <a:rPr lang="en-US" sz="2800" b="1" dirty="0"/>
              <a:t>MAR 21 </a:t>
            </a:r>
            <a:r>
              <a:rPr lang="en-US" sz="2800" dirty="0"/>
              <a:t>- Final Report Posted</a:t>
            </a:r>
          </a:p>
        </p:txBody>
      </p:sp>
      <p:sp>
        <p:nvSpPr>
          <p:cNvPr id="4" name="Date Placeholder 3"/>
          <p:cNvSpPr>
            <a:spLocks noGrp="1"/>
          </p:cNvSpPr>
          <p:nvPr>
            <p:ph type="dt" sz="half" idx="10"/>
          </p:nvPr>
        </p:nvSpPr>
        <p:spPr/>
        <p:txBody>
          <a:bodyPr/>
          <a:lstStyle/>
          <a:p>
            <a:pPr>
              <a:defRPr/>
            </a:pPr>
            <a:fld id="{A45C2088-C914-4F82-9DC1-152B167E606C}"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3FE005A0-7363-403B-983A-C4FF6094F57A}" type="slidenum">
              <a:rPr lang="en-US" smtClean="0"/>
              <a:pPr>
                <a:defRPr/>
              </a:pPr>
              <a:t>10</a:t>
            </a:fld>
            <a:endParaRPr lang="en-US"/>
          </a:p>
        </p:txBody>
      </p:sp>
    </p:spTree>
    <p:extLst>
      <p:ext uri="{BB962C8B-B14F-4D97-AF65-F5344CB8AC3E}">
        <p14:creationId xmlns:p14="http://schemas.microsoft.com/office/powerpoint/2010/main" val="277969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991600" cy="1636776"/>
          </a:xfrm>
        </p:spPr>
        <p:txBody>
          <a:bodyPr>
            <a:noAutofit/>
          </a:bodyPr>
          <a:lstStyle/>
          <a:p>
            <a:r>
              <a:rPr lang="en-US" sz="4400" dirty="0" smtClean="0">
                <a:solidFill>
                  <a:schemeClr val="tx1"/>
                </a:solidFill>
                <a:effectLst/>
                <a:ea typeface="Kozuka Gothic Pro H" pitchFamily="34" charset="-128"/>
              </a:rPr>
              <a:t>Application Review Process for All Methods *Except Certification </a:t>
            </a:r>
            <a:endParaRPr lang="en-US" sz="4400" dirty="0">
              <a:solidFill>
                <a:schemeClr val="tx1"/>
              </a:solidFill>
              <a:effectLst/>
              <a:ea typeface="Kozuka Gothic Pro H" pitchFamily="34" charset="-128"/>
            </a:endParaRPr>
          </a:p>
        </p:txBody>
      </p:sp>
      <p:sp>
        <p:nvSpPr>
          <p:cNvPr id="3" name="Text Placeholder 2"/>
          <p:cNvSpPr>
            <a:spLocks noGrp="1"/>
          </p:cNvSpPr>
          <p:nvPr>
            <p:ph type="body" idx="1"/>
          </p:nvPr>
        </p:nvSpPr>
        <p:spPr/>
        <p:txBody>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231805474"/>
              </p:ext>
            </p:extLst>
          </p:nvPr>
        </p:nvGraphicFramePr>
        <p:xfrm>
          <a:off x="304800" y="1828800"/>
          <a:ext cx="8458200" cy="4884686"/>
        </p:xfrm>
        <a:graphic>
          <a:graphicData uri="http://schemas.openxmlformats.org/presentationml/2006/ole">
            <mc:AlternateContent xmlns:mc="http://schemas.openxmlformats.org/markup-compatibility/2006">
              <mc:Choice xmlns:v="urn:schemas-microsoft-com:vml" Requires="v">
                <p:oleObj spid="_x0000_s18463" name="Visio" r:id="rId3" imgW="6124328" imgH="4092500" progId="Visio.Drawing.11">
                  <p:embed/>
                </p:oleObj>
              </mc:Choice>
              <mc:Fallback>
                <p:oleObj name="Visio" r:id="rId3" imgW="6124328" imgH="4092500" progId="Visio.Drawing.11">
                  <p:embed/>
                  <p:pic>
                    <p:nvPicPr>
                      <p:cNvPr id="0" name=""/>
                      <p:cNvPicPr>
                        <a:picLocks noChangeAspect="1" noChangeArrowheads="1"/>
                      </p:cNvPicPr>
                      <p:nvPr/>
                    </p:nvPicPr>
                    <p:blipFill>
                      <a:blip r:embed="rId4"/>
                      <a:srcRect/>
                      <a:stretch>
                        <a:fillRect/>
                      </a:stretch>
                    </p:blipFill>
                    <p:spPr bwMode="auto">
                      <a:xfrm>
                        <a:off x="304800" y="1828800"/>
                        <a:ext cx="8458200" cy="4884686"/>
                      </a:xfrm>
                      <a:prstGeom prst="rect">
                        <a:avLst/>
                      </a:prstGeom>
                      <a:noFill/>
                      <a:extLst/>
                    </p:spPr>
                  </p:pic>
                </p:oleObj>
              </mc:Fallback>
            </mc:AlternateContent>
          </a:graphicData>
        </a:graphic>
      </p:graphicFrame>
      <p:sp>
        <p:nvSpPr>
          <p:cNvPr id="4" name="Date Placeholder 3"/>
          <p:cNvSpPr>
            <a:spLocks noGrp="1"/>
          </p:cNvSpPr>
          <p:nvPr>
            <p:ph type="dt" sz="half" idx="10"/>
          </p:nvPr>
        </p:nvSpPr>
        <p:spPr/>
        <p:txBody>
          <a:bodyPr/>
          <a:lstStyle/>
          <a:p>
            <a:pPr>
              <a:defRPr/>
            </a:pPr>
            <a:fld id="{52ECCC16-A689-41A9-9D64-27B222F8C2F4}"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3FE005A0-7363-403B-983A-C4FF6094F57A}" type="slidenum">
              <a:rPr lang="en-US" smtClean="0"/>
              <a:pPr>
                <a:defRPr/>
              </a:pPr>
              <a:t>11</a:t>
            </a:fld>
            <a:endParaRPr lang="en-US"/>
          </a:p>
        </p:txBody>
      </p:sp>
    </p:spTree>
    <p:extLst>
      <p:ext uri="{BB962C8B-B14F-4D97-AF65-F5344CB8AC3E}">
        <p14:creationId xmlns:p14="http://schemas.microsoft.com/office/powerpoint/2010/main" val="256538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10134600" cy="947928"/>
          </a:xfrm>
        </p:spPr>
        <p:txBody>
          <a:bodyPr>
            <a:noAutofit/>
          </a:bodyPr>
          <a:lstStyle/>
          <a:p>
            <a:r>
              <a:rPr lang="en-US" sz="4800" dirty="0" smtClean="0">
                <a:solidFill>
                  <a:schemeClr val="tx1"/>
                </a:solidFill>
                <a:effectLst/>
                <a:ea typeface="Kozuka Gothic Pro H" pitchFamily="34" charset="-128"/>
              </a:rPr>
              <a:t>Review Process For </a:t>
            </a:r>
            <a:br>
              <a:rPr lang="en-US" sz="4800" dirty="0" smtClean="0">
                <a:solidFill>
                  <a:schemeClr val="tx1"/>
                </a:solidFill>
                <a:effectLst/>
                <a:ea typeface="Kozuka Gothic Pro H" pitchFamily="34" charset="-128"/>
              </a:rPr>
            </a:br>
            <a:r>
              <a:rPr lang="en-US" sz="4800" dirty="0" smtClean="0">
                <a:solidFill>
                  <a:schemeClr val="tx1"/>
                </a:solidFill>
                <a:effectLst/>
                <a:ea typeface="Kozuka Gothic Pro H" pitchFamily="34" charset="-128"/>
              </a:rPr>
              <a:t>Certification:</a:t>
            </a:r>
            <a:endParaRPr lang="en-US" sz="4800" dirty="0">
              <a:solidFill>
                <a:schemeClr val="tx1"/>
              </a:solidFill>
              <a:effectLst/>
              <a:ea typeface="Kozuka Gothic Pro H" pitchFamily="34" charset="-128"/>
            </a:endParaRPr>
          </a:p>
        </p:txBody>
      </p:sp>
      <p:sp>
        <p:nvSpPr>
          <p:cNvPr id="3" name="Text Placeholder 2"/>
          <p:cNvSpPr>
            <a:spLocks noGrp="1"/>
          </p:cNvSpPr>
          <p:nvPr>
            <p:ph type="body" idx="1"/>
          </p:nvPr>
        </p:nvSpPr>
        <p:spPr>
          <a:xfrm>
            <a:off x="740664" y="1828800"/>
            <a:ext cx="8022336" cy="4191000"/>
          </a:xfrm>
        </p:spPr>
        <p:txBody>
          <a:bodyPr>
            <a:normAutofit/>
          </a:bodyPr>
          <a:lstStyle/>
          <a:p>
            <a:pPr marL="571500" indent="-571500">
              <a:buClr>
                <a:schemeClr val="tx1"/>
              </a:buClr>
              <a:buFont typeface="Arial" pitchFamily="34" charset="0"/>
              <a:buChar char="•"/>
            </a:pPr>
            <a:r>
              <a:rPr lang="en-US" sz="4000" b="1" dirty="0" smtClean="0">
                <a:latin typeface="Kozuka Gothic Pr6N L" pitchFamily="34" charset="-128"/>
                <a:ea typeface="Kozuka Gothic Pr6N L" pitchFamily="34" charset="-128"/>
              </a:rPr>
              <a:t>10 days review </a:t>
            </a:r>
          </a:p>
          <a:p>
            <a:pPr marL="393700" lvl="1" indent="0">
              <a:buClr>
                <a:schemeClr val="tx1"/>
              </a:buClr>
            </a:pPr>
            <a:r>
              <a:rPr lang="en-US" sz="3600" b="1" dirty="0" smtClean="0">
                <a:solidFill>
                  <a:schemeClr val="tx1"/>
                </a:solidFill>
                <a:latin typeface="Kozuka Gothic Pr6N L" pitchFamily="34" charset="-128"/>
                <a:ea typeface="Kozuka Gothic Pr6N L" pitchFamily="34" charset="-128"/>
              </a:rPr>
              <a:t>  process.</a:t>
            </a:r>
            <a:endParaRPr lang="en-US" sz="3200" b="1" dirty="0" smtClean="0">
              <a:solidFill>
                <a:schemeClr val="tx1"/>
              </a:solidFill>
              <a:latin typeface="Kozuka Gothic Pr6N L" pitchFamily="34" charset="-128"/>
              <a:ea typeface="Kozuka Gothic Pr6N L" pitchFamily="34" charset="-128"/>
            </a:endParaRPr>
          </a:p>
          <a:p>
            <a:endParaRPr lang="en-US" sz="2800" dirty="0" smtClean="0">
              <a:latin typeface="Kozuka Gothic Pr6N L" pitchFamily="34" charset="-128"/>
              <a:ea typeface="Kozuka Gothic Pr6N L" pitchFamily="34" charset="-128"/>
            </a:endParaRPr>
          </a:p>
          <a:p>
            <a:endParaRPr lang="en-US" sz="2800" dirty="0" smtClean="0">
              <a:latin typeface="Kozuka Gothic Pr6N L" pitchFamily="34" charset="-128"/>
              <a:ea typeface="Kozuka Gothic Pr6N L" pitchFamily="34" charset="-128"/>
            </a:endParaRPr>
          </a:p>
          <a:p>
            <a:pPr marL="457200" indent="-457200">
              <a:buClr>
                <a:schemeClr val="tx1"/>
              </a:buClr>
              <a:buFont typeface="Arial" pitchFamily="34" charset="0"/>
              <a:buChar char="•"/>
            </a:pPr>
            <a:r>
              <a:rPr lang="en-US" sz="2400" dirty="0" smtClean="0">
                <a:latin typeface="Kozuka Gothic Pr6N L" pitchFamily="34" charset="-128"/>
                <a:ea typeface="Kozuka Gothic Pr6N L" pitchFamily="34" charset="-128"/>
              </a:rPr>
              <a:t>Applicable to Product applications that rely upon a 	</a:t>
            </a:r>
            <a:r>
              <a:rPr lang="en-US" sz="3200" b="1" u="sng" dirty="0" smtClean="0">
                <a:latin typeface="Kozuka Gothic Pr6N L" pitchFamily="34" charset="-128"/>
                <a:ea typeface="Kozuka Gothic Pr6N L" pitchFamily="34" charset="-128"/>
              </a:rPr>
              <a:t>product certification mark or listing </a:t>
            </a:r>
            <a:r>
              <a:rPr lang="en-US" sz="3200" b="1" dirty="0" smtClean="0">
                <a:latin typeface="Kozuka Gothic Pr6N L" pitchFamily="34" charset="-128"/>
                <a:ea typeface="Kozuka Gothic Pr6N L" pitchFamily="34" charset="-128"/>
              </a:rPr>
              <a:t>	</a:t>
            </a:r>
            <a:r>
              <a:rPr lang="en-US" sz="2400" dirty="0" smtClean="0">
                <a:latin typeface="Kozuka Gothic Pr6N L" pitchFamily="34" charset="-128"/>
                <a:ea typeface="Kozuka Gothic Pr6N L" pitchFamily="34" charset="-128"/>
              </a:rPr>
              <a:t>from an approved certification agency</a:t>
            </a:r>
          </a:p>
          <a:p>
            <a:endParaRPr lang="en-US" dirty="0"/>
          </a:p>
        </p:txBody>
      </p:sp>
      <p:sp>
        <p:nvSpPr>
          <p:cNvPr id="4" name="Date Placeholder 3"/>
          <p:cNvSpPr>
            <a:spLocks noGrp="1"/>
          </p:cNvSpPr>
          <p:nvPr>
            <p:ph type="dt" sz="half" idx="10"/>
          </p:nvPr>
        </p:nvSpPr>
        <p:spPr/>
        <p:txBody>
          <a:bodyPr/>
          <a:lstStyle/>
          <a:p>
            <a:fld id="{FA642C28-599B-4B34-8212-FEB96BCF9712}" type="datetime1">
              <a:rPr lang="en-US" smtClean="0"/>
              <a:t>3/21/2013</a:t>
            </a:fld>
            <a:endParaRPr lang="en-US" dirty="0"/>
          </a:p>
        </p:txBody>
      </p:sp>
      <p:sp>
        <p:nvSpPr>
          <p:cNvPr id="6" name="Slide Number Placeholder 5"/>
          <p:cNvSpPr>
            <a:spLocks noGrp="1"/>
          </p:cNvSpPr>
          <p:nvPr>
            <p:ph type="sldNum" sz="quarter" idx="12"/>
          </p:nvPr>
        </p:nvSpPr>
        <p:spPr/>
        <p:txBody>
          <a:bodyPr/>
          <a:lstStyle/>
          <a:p>
            <a:fld id="{489E38EF-B8BE-4409-914D-568E1E0C3933}" type="slidenum">
              <a:rPr lang="en-US" smtClean="0"/>
              <a:pPr/>
              <a:t>12</a:t>
            </a:fld>
            <a:endParaRPr lang="en-US" dirty="0"/>
          </a:p>
        </p:txBody>
      </p:sp>
      <p:pic>
        <p:nvPicPr>
          <p:cNvPr id="8" name="Picture 7" descr="printablecalendar_mar10hc copy.jpg"/>
          <p:cNvPicPr>
            <a:picLocks noChangeAspect="1"/>
          </p:cNvPicPr>
          <p:nvPr/>
        </p:nvPicPr>
        <p:blipFill>
          <a:blip r:embed="rId2" cstate="print"/>
          <a:stretch>
            <a:fillRect/>
          </a:stretch>
        </p:blipFill>
        <p:spPr>
          <a:xfrm>
            <a:off x="5410200" y="1148751"/>
            <a:ext cx="3429000" cy="2571750"/>
          </a:xfrm>
          <a:prstGeom prst="rect">
            <a:avLst/>
          </a:prstGeom>
        </p:spPr>
      </p:pic>
    </p:spTree>
    <p:extLst>
      <p:ext uri="{BB962C8B-B14F-4D97-AF65-F5344CB8AC3E}">
        <p14:creationId xmlns:p14="http://schemas.microsoft.com/office/powerpoint/2010/main" val="15603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381000"/>
            <a:ext cx="9144000" cy="1066800"/>
          </a:xfrm>
        </p:spPr>
        <p:txBody>
          <a:bodyPr>
            <a:normAutofit/>
          </a:bodyPr>
          <a:lstStyle/>
          <a:p>
            <a:r>
              <a:rPr lang="en-US" sz="3200" dirty="0" smtClean="0">
                <a:solidFill>
                  <a:schemeClr val="tx1"/>
                </a:solidFill>
              </a:rPr>
              <a:t>Application Review Process for Certification Method</a:t>
            </a:r>
            <a:endParaRPr lang="en-US" sz="3200" dirty="0">
              <a:solidFill>
                <a:schemeClr val="tx1"/>
              </a:solidFill>
            </a:endParaRPr>
          </a:p>
        </p:txBody>
      </p:sp>
      <p:sp>
        <p:nvSpPr>
          <p:cNvPr id="4" name="Round Single Corner Rectangle 3"/>
          <p:cNvSpPr/>
          <p:nvPr/>
        </p:nvSpPr>
        <p:spPr>
          <a:xfrm>
            <a:off x="285750" y="1257300"/>
            <a:ext cx="2286000" cy="533400"/>
          </a:xfrm>
          <a:prstGeom prst="round1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New Product</a:t>
            </a:r>
            <a:endParaRPr lang="en-US" b="1" dirty="0">
              <a:latin typeface="+mj-lt"/>
            </a:endParaRPr>
          </a:p>
        </p:txBody>
      </p:sp>
      <p:cxnSp>
        <p:nvCxnSpPr>
          <p:cNvPr id="7" name="Straight Arrow Connector 6"/>
          <p:cNvCxnSpPr>
            <a:stCxn id="4" idx="3"/>
            <a:endCxn id="8" idx="1"/>
          </p:cNvCxnSpPr>
          <p:nvPr/>
        </p:nvCxnSpPr>
        <p:spPr>
          <a:xfrm>
            <a:off x="2571750" y="1524000"/>
            <a:ext cx="502921"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Flowchart: Manual Operation 7"/>
          <p:cNvSpPr/>
          <p:nvPr/>
        </p:nvSpPr>
        <p:spPr>
          <a:xfrm>
            <a:off x="2914651" y="1152525"/>
            <a:ext cx="1600200" cy="742950"/>
          </a:xfrm>
          <a:prstGeom prst="flowChartManualOperat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Upload Accreditation Certificate</a:t>
            </a:r>
            <a:endParaRPr lang="en-US" sz="1050" b="1" dirty="0">
              <a:latin typeface="+mj-lt"/>
            </a:endParaRPr>
          </a:p>
        </p:txBody>
      </p:sp>
      <p:cxnSp>
        <p:nvCxnSpPr>
          <p:cNvPr id="9" name="Straight Arrow Connector 8"/>
          <p:cNvCxnSpPr>
            <a:stCxn id="8" idx="3"/>
            <a:endCxn id="10" idx="1"/>
          </p:cNvCxnSpPr>
          <p:nvPr/>
        </p:nvCxnSpPr>
        <p:spPr>
          <a:xfrm>
            <a:off x="4354831" y="1524000"/>
            <a:ext cx="571975"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Document 9"/>
          <p:cNvSpPr/>
          <p:nvPr/>
        </p:nvSpPr>
        <p:spPr>
          <a:xfrm>
            <a:off x="4926806" y="1152525"/>
            <a:ext cx="990600" cy="742950"/>
          </a:xfrm>
          <a:prstGeom prst="flowChartDocumen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Application</a:t>
            </a:r>
            <a:endParaRPr lang="en-US" sz="1200" b="1" dirty="0">
              <a:latin typeface="+mj-lt"/>
            </a:endParaRPr>
          </a:p>
        </p:txBody>
      </p:sp>
      <p:cxnSp>
        <p:nvCxnSpPr>
          <p:cNvPr id="11" name="Elbow Connector 10"/>
          <p:cNvCxnSpPr>
            <a:stCxn id="10" idx="3"/>
            <a:endCxn id="12" idx="3"/>
          </p:cNvCxnSpPr>
          <p:nvPr/>
        </p:nvCxnSpPr>
        <p:spPr>
          <a:xfrm>
            <a:off x="5917406" y="1524000"/>
            <a:ext cx="2521744" cy="1399104"/>
          </a:xfrm>
          <a:prstGeom prst="bentConnector3">
            <a:avLst>
              <a:gd name="adj1" fmla="val 109065"/>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6877050" y="2389704"/>
            <a:ext cx="1562100" cy="1066800"/>
          </a:xfrm>
          <a:prstGeom prst="flowChartDecis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Validator</a:t>
            </a:r>
            <a:endParaRPr lang="en-US" sz="1050" b="1" dirty="0">
              <a:latin typeface="+mj-lt"/>
            </a:endParaRPr>
          </a:p>
        </p:txBody>
      </p:sp>
      <p:sp>
        <p:nvSpPr>
          <p:cNvPr id="13" name="Flowchart: Process 12"/>
          <p:cNvSpPr/>
          <p:nvPr/>
        </p:nvSpPr>
        <p:spPr>
          <a:xfrm>
            <a:off x="4962525" y="2327791"/>
            <a:ext cx="1581150" cy="1190625"/>
          </a:xfrm>
          <a:prstGeom prst="flowChartProcess">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Administrator</a:t>
            </a:r>
          </a:p>
          <a:p>
            <a:pPr algn="ctr"/>
            <a:r>
              <a:rPr lang="en-US" sz="1400" b="1" dirty="0" smtClean="0">
                <a:latin typeface="+mj-lt"/>
              </a:rPr>
              <a:t>Review</a:t>
            </a:r>
          </a:p>
          <a:p>
            <a:pPr algn="ctr"/>
            <a:r>
              <a:rPr lang="en-US" sz="1400" b="1" dirty="0" smtClean="0">
                <a:latin typeface="+mj-lt"/>
              </a:rPr>
              <a:t>10 Business Days</a:t>
            </a:r>
            <a:endParaRPr lang="en-US" sz="1400" b="1" dirty="0">
              <a:latin typeface="+mj-lt"/>
            </a:endParaRPr>
          </a:p>
        </p:txBody>
      </p:sp>
      <p:cxnSp>
        <p:nvCxnSpPr>
          <p:cNvPr id="14" name="Straight Arrow Connector 13"/>
          <p:cNvCxnSpPr>
            <a:stCxn id="12" idx="1"/>
            <a:endCxn id="13" idx="3"/>
          </p:cNvCxnSpPr>
          <p:nvPr/>
        </p:nvCxnSpPr>
        <p:spPr>
          <a:xfrm flipH="1">
            <a:off x="6543675" y="2923104"/>
            <a:ext cx="3333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1"/>
            <a:endCxn id="16" idx="3"/>
          </p:cNvCxnSpPr>
          <p:nvPr/>
        </p:nvCxnSpPr>
        <p:spPr>
          <a:xfrm flipH="1">
            <a:off x="4562475" y="2923104"/>
            <a:ext cx="4000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2914651" y="2389704"/>
            <a:ext cx="1647824" cy="1066800"/>
          </a:xfrm>
          <a:prstGeom prst="flowChartDecis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Application Complete</a:t>
            </a:r>
          </a:p>
          <a:p>
            <a:pPr algn="ctr"/>
            <a:r>
              <a:rPr lang="en-US" sz="2400" b="1" dirty="0">
                <a:latin typeface="+mj-lt"/>
              </a:rPr>
              <a:t>?</a:t>
            </a:r>
          </a:p>
        </p:txBody>
      </p:sp>
      <p:cxnSp>
        <p:nvCxnSpPr>
          <p:cNvPr id="17" name="Straight Arrow Connector 16"/>
          <p:cNvCxnSpPr>
            <a:stCxn id="19" idx="1"/>
            <a:endCxn id="21" idx="3"/>
          </p:cNvCxnSpPr>
          <p:nvPr/>
        </p:nvCxnSpPr>
        <p:spPr>
          <a:xfrm flipH="1" flipV="1">
            <a:off x="2028824" y="2923102"/>
            <a:ext cx="389690" cy="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0" idx="3"/>
            <a:endCxn id="10" idx="0"/>
          </p:cNvCxnSpPr>
          <p:nvPr/>
        </p:nvCxnSpPr>
        <p:spPr>
          <a:xfrm flipV="1">
            <a:off x="3810000" y="1152525"/>
            <a:ext cx="1612106" cy="2534910"/>
          </a:xfrm>
          <a:prstGeom prst="bentConnector4">
            <a:avLst>
              <a:gd name="adj1" fmla="val 317060"/>
              <a:gd name="adj2" fmla="val 109018"/>
            </a:avLst>
          </a:prstGeom>
          <a:ln w="28575">
            <a:prstDash val="lgDashDot"/>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18514" y="2769215"/>
            <a:ext cx="496137" cy="307777"/>
          </a:xfrm>
          <a:prstGeom prst="rect">
            <a:avLst/>
          </a:prstGeom>
          <a:solidFill>
            <a:schemeClr val="bg1"/>
          </a:solidFill>
        </p:spPr>
        <p:txBody>
          <a:bodyPr wrap="square" rtlCol="0">
            <a:spAutoFit/>
          </a:bodyPr>
          <a:lstStyle/>
          <a:p>
            <a:r>
              <a:rPr lang="en-US" sz="1400" dirty="0" smtClean="0"/>
              <a:t>YES</a:t>
            </a:r>
            <a:endParaRPr lang="en-US" sz="1400" dirty="0"/>
          </a:p>
        </p:txBody>
      </p:sp>
      <p:sp>
        <p:nvSpPr>
          <p:cNvPr id="20" name="TextBox 19"/>
          <p:cNvSpPr txBox="1"/>
          <p:nvPr/>
        </p:nvSpPr>
        <p:spPr>
          <a:xfrm>
            <a:off x="3343276" y="3533546"/>
            <a:ext cx="466724" cy="307777"/>
          </a:xfrm>
          <a:prstGeom prst="rect">
            <a:avLst/>
          </a:prstGeom>
          <a:solidFill>
            <a:schemeClr val="bg1"/>
          </a:solidFill>
        </p:spPr>
        <p:txBody>
          <a:bodyPr wrap="square" rtlCol="0">
            <a:spAutoFit/>
          </a:bodyPr>
          <a:lstStyle/>
          <a:p>
            <a:r>
              <a:rPr lang="en-US" sz="1400" dirty="0" smtClean="0"/>
              <a:t>NO</a:t>
            </a:r>
            <a:endParaRPr lang="en-US" sz="1400" dirty="0"/>
          </a:p>
        </p:txBody>
      </p:sp>
      <p:sp>
        <p:nvSpPr>
          <p:cNvPr id="21" name="Flowchart: Process 20"/>
          <p:cNvSpPr/>
          <p:nvPr/>
        </p:nvSpPr>
        <p:spPr>
          <a:xfrm>
            <a:off x="619124" y="2508764"/>
            <a:ext cx="1409700" cy="828675"/>
          </a:xfrm>
          <a:prstGeom prst="flowChartProcess">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Approved DBPR</a:t>
            </a:r>
            <a:endParaRPr lang="en-US" sz="1400" b="1" dirty="0">
              <a:latin typeface="+mj-lt"/>
            </a:endParaRPr>
          </a:p>
        </p:txBody>
      </p:sp>
      <p:cxnSp>
        <p:nvCxnSpPr>
          <p:cNvPr id="22" name="Elbow Connector 21"/>
          <p:cNvCxnSpPr>
            <a:stCxn id="21" idx="1"/>
            <a:endCxn id="49" idx="1"/>
          </p:cNvCxnSpPr>
          <p:nvPr/>
        </p:nvCxnSpPr>
        <p:spPr>
          <a:xfrm rot="10800000" flipH="1" flipV="1">
            <a:off x="619124" y="2923101"/>
            <a:ext cx="98108" cy="1944173"/>
          </a:xfrm>
          <a:prstGeom prst="bentConnector3">
            <a:avLst>
              <a:gd name="adj1" fmla="val -233009"/>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Flowchart: Process 24"/>
          <p:cNvSpPr/>
          <p:nvPr/>
        </p:nvSpPr>
        <p:spPr>
          <a:xfrm>
            <a:off x="2776536" y="828676"/>
            <a:ext cx="3395664" cy="1394876"/>
          </a:xfrm>
          <a:prstGeom prst="flowChartProcess">
            <a:avLst/>
          </a:prstGeom>
          <a:noFill/>
          <a:ln>
            <a:solidFill>
              <a:srgbClr val="D1180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rgbClr val="D11805"/>
                </a:solidFill>
                <a:latin typeface="+mj-lt"/>
              </a:rPr>
              <a:t>Apply On BCIS</a:t>
            </a:r>
            <a:endParaRPr lang="en-US" b="1" dirty="0">
              <a:solidFill>
                <a:srgbClr val="D11805"/>
              </a:solidFill>
              <a:latin typeface="+mj-lt"/>
            </a:endParaRPr>
          </a:p>
        </p:txBody>
      </p:sp>
      <p:sp>
        <p:nvSpPr>
          <p:cNvPr id="49" name="Flowchart: Manual Operation 48"/>
          <p:cNvSpPr/>
          <p:nvPr/>
        </p:nvSpPr>
        <p:spPr>
          <a:xfrm>
            <a:off x="619124" y="4495800"/>
            <a:ext cx="981076" cy="74295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List on BCIS</a:t>
            </a:r>
            <a:endParaRPr lang="en-US" sz="1050" b="1" dirty="0">
              <a:latin typeface="+mj-lt"/>
            </a:endParaRPr>
          </a:p>
        </p:txBody>
      </p:sp>
      <p:sp>
        <p:nvSpPr>
          <p:cNvPr id="52" name="Flowchart: Process 51"/>
          <p:cNvSpPr/>
          <p:nvPr/>
        </p:nvSpPr>
        <p:spPr>
          <a:xfrm>
            <a:off x="1914523" y="4451986"/>
            <a:ext cx="790575" cy="804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POC (FYI Only)</a:t>
            </a:r>
            <a:endParaRPr lang="en-US" sz="1400" b="1" dirty="0">
              <a:latin typeface="+mj-lt"/>
            </a:endParaRPr>
          </a:p>
        </p:txBody>
      </p:sp>
      <p:cxnSp>
        <p:nvCxnSpPr>
          <p:cNvPr id="53" name="Straight Arrow Connector 52"/>
          <p:cNvCxnSpPr>
            <a:stCxn id="49" idx="3"/>
            <a:endCxn id="52" idx="1"/>
          </p:cNvCxnSpPr>
          <p:nvPr/>
        </p:nvCxnSpPr>
        <p:spPr>
          <a:xfrm flipV="1">
            <a:off x="1502092" y="4854059"/>
            <a:ext cx="412431" cy="13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3"/>
            <a:endCxn id="60" idx="1"/>
          </p:cNvCxnSpPr>
          <p:nvPr/>
        </p:nvCxnSpPr>
        <p:spPr>
          <a:xfrm flipV="1">
            <a:off x="2705098" y="4843818"/>
            <a:ext cx="511971" cy="102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0" name="Flowchart: Decision 59"/>
          <p:cNvSpPr/>
          <p:nvPr/>
        </p:nvSpPr>
        <p:spPr>
          <a:xfrm>
            <a:off x="3217069" y="4310418"/>
            <a:ext cx="1345406"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Good Cause to Review</a:t>
            </a:r>
          </a:p>
          <a:p>
            <a:pPr algn="ctr"/>
            <a:r>
              <a:rPr lang="en-US" sz="2400" b="1" dirty="0">
                <a:latin typeface="+mj-lt"/>
              </a:rPr>
              <a:t>?</a:t>
            </a:r>
          </a:p>
        </p:txBody>
      </p:sp>
      <p:cxnSp>
        <p:nvCxnSpPr>
          <p:cNvPr id="62" name="Straight Arrow Connector 61"/>
          <p:cNvCxnSpPr>
            <a:stCxn id="60" idx="2"/>
            <a:endCxn id="79" idx="0"/>
          </p:cNvCxnSpPr>
          <p:nvPr/>
        </p:nvCxnSpPr>
        <p:spPr>
          <a:xfrm>
            <a:off x="3889772" y="5377218"/>
            <a:ext cx="0" cy="383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0" idx="3"/>
            <a:endCxn id="80" idx="1"/>
          </p:cNvCxnSpPr>
          <p:nvPr/>
        </p:nvCxnSpPr>
        <p:spPr>
          <a:xfrm>
            <a:off x="4562475" y="4843818"/>
            <a:ext cx="695325" cy="102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625577" y="4451986"/>
            <a:ext cx="556023" cy="307777"/>
          </a:xfrm>
          <a:prstGeom prst="rect">
            <a:avLst/>
          </a:prstGeom>
          <a:solidFill>
            <a:schemeClr val="bg1"/>
          </a:solidFill>
        </p:spPr>
        <p:txBody>
          <a:bodyPr wrap="square" rtlCol="0">
            <a:spAutoFit/>
          </a:bodyPr>
          <a:lstStyle/>
          <a:p>
            <a:r>
              <a:rPr lang="en-US" sz="1400" dirty="0" smtClean="0"/>
              <a:t>YES</a:t>
            </a:r>
            <a:endParaRPr lang="en-US" sz="1400" dirty="0"/>
          </a:p>
        </p:txBody>
      </p:sp>
      <p:sp>
        <p:nvSpPr>
          <p:cNvPr id="78" name="TextBox 77"/>
          <p:cNvSpPr txBox="1"/>
          <p:nvPr/>
        </p:nvSpPr>
        <p:spPr>
          <a:xfrm>
            <a:off x="6877051" y="4451986"/>
            <a:ext cx="438150" cy="307777"/>
          </a:xfrm>
          <a:prstGeom prst="rect">
            <a:avLst/>
          </a:prstGeom>
          <a:solidFill>
            <a:schemeClr val="bg1"/>
          </a:solidFill>
        </p:spPr>
        <p:txBody>
          <a:bodyPr wrap="square" rtlCol="0">
            <a:spAutoFit/>
          </a:bodyPr>
          <a:lstStyle/>
          <a:p>
            <a:r>
              <a:rPr lang="en-US" sz="1400" dirty="0" smtClean="0"/>
              <a:t>NO</a:t>
            </a:r>
            <a:endParaRPr lang="en-US" sz="1400" dirty="0"/>
          </a:p>
        </p:txBody>
      </p:sp>
      <p:sp>
        <p:nvSpPr>
          <p:cNvPr id="79" name="Flowchart: Process 78"/>
          <p:cNvSpPr/>
          <p:nvPr/>
        </p:nvSpPr>
        <p:spPr>
          <a:xfrm>
            <a:off x="3282792" y="5760243"/>
            <a:ext cx="1213960" cy="7477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POC Vote Approves</a:t>
            </a:r>
            <a:endParaRPr lang="en-US" sz="1400" b="1" dirty="0">
              <a:latin typeface="+mj-lt"/>
            </a:endParaRPr>
          </a:p>
        </p:txBody>
      </p:sp>
      <p:sp>
        <p:nvSpPr>
          <p:cNvPr id="80" name="Flowchart: Document 79"/>
          <p:cNvSpPr/>
          <p:nvPr/>
        </p:nvSpPr>
        <p:spPr>
          <a:xfrm>
            <a:off x="5257800" y="4482584"/>
            <a:ext cx="990600" cy="7429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Commission Approval</a:t>
            </a:r>
            <a:endParaRPr lang="en-US" sz="1200" b="1" dirty="0">
              <a:latin typeface="+mj-lt"/>
            </a:endParaRPr>
          </a:p>
        </p:txBody>
      </p:sp>
      <p:cxnSp>
        <p:nvCxnSpPr>
          <p:cNvPr id="112" name="Straight Arrow Connector 111"/>
          <p:cNvCxnSpPr>
            <a:stCxn id="80" idx="2"/>
            <a:endCxn id="120" idx="0"/>
          </p:cNvCxnSpPr>
          <p:nvPr/>
        </p:nvCxnSpPr>
        <p:spPr>
          <a:xfrm>
            <a:off x="5753100" y="5176417"/>
            <a:ext cx="1016258" cy="5566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79" idx="3"/>
            <a:endCxn id="120" idx="1"/>
          </p:cNvCxnSpPr>
          <p:nvPr/>
        </p:nvCxnSpPr>
        <p:spPr>
          <a:xfrm flipV="1">
            <a:off x="4496752" y="6104510"/>
            <a:ext cx="1756256" cy="295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0" name="Flowchart: Manual Operation 119"/>
          <p:cNvSpPr/>
          <p:nvPr/>
        </p:nvSpPr>
        <p:spPr>
          <a:xfrm>
            <a:off x="6123920" y="5733035"/>
            <a:ext cx="1290876" cy="74295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Approved</a:t>
            </a:r>
            <a:endParaRPr lang="en-US" sz="1050" b="1" dirty="0">
              <a:latin typeface="+mj-lt"/>
            </a:endParaRPr>
          </a:p>
        </p:txBody>
      </p:sp>
      <p:sp>
        <p:nvSpPr>
          <p:cNvPr id="127" name="TextBox 126"/>
          <p:cNvSpPr txBox="1"/>
          <p:nvPr/>
        </p:nvSpPr>
        <p:spPr>
          <a:xfrm>
            <a:off x="6248401" y="5176417"/>
            <a:ext cx="520958" cy="307777"/>
          </a:xfrm>
          <a:prstGeom prst="rect">
            <a:avLst/>
          </a:prstGeom>
          <a:solidFill>
            <a:schemeClr val="bg1"/>
          </a:solidFill>
        </p:spPr>
        <p:txBody>
          <a:bodyPr wrap="square" rtlCol="0">
            <a:spAutoFit/>
          </a:bodyPr>
          <a:lstStyle/>
          <a:p>
            <a:r>
              <a:rPr lang="en-US" sz="1400" dirty="0" smtClean="0"/>
              <a:t>YES</a:t>
            </a:r>
            <a:endParaRPr lang="en-US" sz="1400" dirty="0"/>
          </a:p>
        </p:txBody>
      </p:sp>
      <p:cxnSp>
        <p:nvCxnSpPr>
          <p:cNvPr id="135" name="Elbow Connector 134"/>
          <p:cNvCxnSpPr>
            <a:stCxn id="80" idx="3"/>
          </p:cNvCxnSpPr>
          <p:nvPr/>
        </p:nvCxnSpPr>
        <p:spPr>
          <a:xfrm flipV="1">
            <a:off x="6248400" y="3777505"/>
            <a:ext cx="2667000" cy="1076554"/>
          </a:xfrm>
          <a:prstGeom prst="bentConnector3">
            <a:avLst>
              <a:gd name="adj1" fmla="val 100000"/>
            </a:avLst>
          </a:prstGeom>
          <a:ln w="28575">
            <a:prstDash val="lg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6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Custom 6">
            <a:hlinkClick r:id="" action="ppaction://noaction" highlightClick="1"/>
          </p:cNvPr>
          <p:cNvSpPr/>
          <p:nvPr/>
        </p:nvSpPr>
        <p:spPr>
          <a:xfrm>
            <a:off x="1371600" y="3886200"/>
            <a:ext cx="609600" cy="609600"/>
          </a:xfrm>
          <a:prstGeom prst="actionButtonBlank">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 action="ppaction://noaction" highlightClick="1"/>
          </p:cNvPr>
          <p:cNvSpPr/>
          <p:nvPr/>
        </p:nvSpPr>
        <p:spPr>
          <a:xfrm>
            <a:off x="1371600" y="2362200"/>
            <a:ext cx="609600" cy="609600"/>
          </a:xfrm>
          <a:prstGeom prst="actionButtonBlank">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p>
            <a:pPr algn="ctr"/>
            <a:r>
              <a:rPr lang="en-US" sz="4000" b="1" dirty="0" smtClean="0">
                <a:solidFill>
                  <a:schemeClr val="tx1"/>
                </a:solidFill>
              </a:rPr>
              <a:t>The Key to Getting Approval in 10 days</a:t>
            </a:r>
            <a:endParaRPr lang="en-US" sz="4000" b="1" dirty="0">
              <a:solidFill>
                <a:schemeClr val="tx1"/>
              </a:solidFill>
            </a:endParaRPr>
          </a:p>
        </p:txBody>
      </p:sp>
      <p:sp>
        <p:nvSpPr>
          <p:cNvPr id="3" name="Content Placeholder 2"/>
          <p:cNvSpPr>
            <a:spLocks noGrp="1"/>
          </p:cNvSpPr>
          <p:nvPr>
            <p:ph idx="1"/>
          </p:nvPr>
        </p:nvSpPr>
        <p:spPr>
          <a:xfrm>
            <a:off x="381000" y="1295400"/>
            <a:ext cx="8229600" cy="4389437"/>
          </a:xfrm>
        </p:spPr>
        <p:txBody>
          <a:bodyPr/>
          <a:lstStyle/>
          <a:p>
            <a:pPr algn="ctr">
              <a:buNone/>
            </a:pPr>
            <a:r>
              <a:rPr lang="en-US" sz="4400" dirty="0" smtClean="0"/>
              <a:t>  </a:t>
            </a:r>
          </a:p>
          <a:p>
            <a:pPr algn="ctr">
              <a:buNone/>
            </a:pPr>
            <a:r>
              <a:rPr lang="en-US" sz="4400" dirty="0" smtClean="0"/>
              <a:t>      </a:t>
            </a:r>
            <a:r>
              <a:rPr lang="en-US" sz="4400" b="1" dirty="0" smtClean="0">
                <a:solidFill>
                  <a:schemeClr val="tx1"/>
                </a:solidFill>
              </a:rPr>
              <a:t>Complete Application </a:t>
            </a:r>
          </a:p>
          <a:p>
            <a:pPr algn="ctr">
              <a:buNone/>
            </a:pPr>
            <a:endParaRPr lang="en-US" sz="4400" b="1" dirty="0" smtClean="0">
              <a:solidFill>
                <a:schemeClr val="tx1"/>
              </a:solidFill>
            </a:endParaRPr>
          </a:p>
          <a:p>
            <a:pPr algn="ctr">
              <a:buNone/>
            </a:pPr>
            <a:r>
              <a:rPr lang="en-US" sz="4400" b="1" dirty="0" smtClean="0">
                <a:solidFill>
                  <a:schemeClr val="tx1"/>
                </a:solidFill>
              </a:rPr>
              <a:t>		Complete and correct Validation</a:t>
            </a:r>
            <a:endParaRPr lang="en-US" sz="4400" b="1" dirty="0">
              <a:solidFill>
                <a:schemeClr val="tx1"/>
              </a:solidFill>
            </a:endParaRPr>
          </a:p>
        </p:txBody>
      </p:sp>
      <p:sp>
        <p:nvSpPr>
          <p:cNvPr id="8" name="Rectangle 7"/>
          <p:cNvSpPr/>
          <p:nvPr/>
        </p:nvSpPr>
        <p:spPr>
          <a:xfrm>
            <a:off x="1219200" y="1752600"/>
            <a:ext cx="1152880" cy="1569660"/>
          </a:xfrm>
          <a:prstGeom prst="rect">
            <a:avLst/>
          </a:prstGeom>
        </p:spPr>
        <p:txBody>
          <a:bodyPr wrap="none">
            <a:spAutoFit/>
          </a:bodyPr>
          <a:lstStyle/>
          <a:p>
            <a:r>
              <a:rPr lang="en-US" sz="9600" b="1" dirty="0" smtClean="0">
                <a:solidFill>
                  <a:srgbClr val="00B050"/>
                </a:solidFill>
                <a:effectLst>
                  <a:outerShdw blurRad="38100" dist="38100" dir="2700000" algn="tl">
                    <a:srgbClr val="000000">
                      <a:alpha val="43137"/>
                    </a:srgbClr>
                  </a:outerShdw>
                </a:effectLst>
                <a:latin typeface="Wingdings" pitchFamily="2" charset="2"/>
              </a:rPr>
              <a:t>ü</a:t>
            </a:r>
            <a:endParaRPr lang="en-US" sz="9600" dirty="0"/>
          </a:p>
        </p:txBody>
      </p:sp>
      <p:sp>
        <p:nvSpPr>
          <p:cNvPr id="9" name="Rectangle 8"/>
          <p:cNvSpPr/>
          <p:nvPr/>
        </p:nvSpPr>
        <p:spPr>
          <a:xfrm>
            <a:off x="1190625" y="3322260"/>
            <a:ext cx="1152880" cy="1569660"/>
          </a:xfrm>
          <a:prstGeom prst="rect">
            <a:avLst/>
          </a:prstGeom>
        </p:spPr>
        <p:txBody>
          <a:bodyPr wrap="none">
            <a:spAutoFit/>
          </a:bodyPr>
          <a:lstStyle/>
          <a:p>
            <a:r>
              <a:rPr lang="en-US" sz="9600" b="1" dirty="0" smtClean="0">
                <a:solidFill>
                  <a:srgbClr val="00B050"/>
                </a:solidFill>
                <a:effectLst>
                  <a:outerShdw blurRad="38100" dist="38100" dir="2700000" algn="tl">
                    <a:srgbClr val="000000">
                      <a:alpha val="43137"/>
                    </a:srgbClr>
                  </a:outerShdw>
                </a:effectLst>
                <a:latin typeface="Wingdings" pitchFamily="2" charset="2"/>
              </a:rPr>
              <a:t>ü</a:t>
            </a:r>
            <a:endParaRPr lang="en-US" sz="9600" dirty="0"/>
          </a:p>
        </p:txBody>
      </p:sp>
      <p:sp>
        <p:nvSpPr>
          <p:cNvPr id="4" name="Date Placeholder 3"/>
          <p:cNvSpPr>
            <a:spLocks noGrp="1"/>
          </p:cNvSpPr>
          <p:nvPr>
            <p:ph type="dt" sz="half" idx="10"/>
          </p:nvPr>
        </p:nvSpPr>
        <p:spPr/>
        <p:txBody>
          <a:bodyPr/>
          <a:lstStyle/>
          <a:p>
            <a:pPr>
              <a:defRPr/>
            </a:pPr>
            <a:fld id="{84818E03-39AB-4372-88C9-1BF26C8088CF}"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F78D29D8-99E7-489E-AFCF-2B118380D705}" type="slidenum">
              <a:rPr lang="en-US" smtClean="0"/>
              <a:pPr>
                <a:defRPr/>
              </a:pPr>
              <a:t>14</a:t>
            </a:fld>
            <a:endParaRPr lang="en-US"/>
          </a:p>
        </p:txBody>
      </p:sp>
    </p:spTree>
    <p:extLst>
      <p:ext uri="{BB962C8B-B14F-4D97-AF65-F5344CB8AC3E}">
        <p14:creationId xmlns:p14="http://schemas.microsoft.com/office/powerpoint/2010/main" val="20506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dirty="0" smtClean="0"/>
          </a:p>
        </p:txBody>
      </p:sp>
      <p:sp>
        <p:nvSpPr>
          <p:cNvPr id="12291" name="Content Placeholder 2"/>
          <p:cNvSpPr>
            <a:spLocks noGrp="1"/>
          </p:cNvSpPr>
          <p:nvPr>
            <p:ph idx="1"/>
          </p:nvPr>
        </p:nvSpPr>
        <p:spPr/>
        <p:txBody>
          <a:bodyPr/>
          <a:lstStyle/>
          <a:p>
            <a:pPr eaLnBrk="1" hangingPunct="1">
              <a:defRPr/>
            </a:pPr>
            <a:endParaRPr lang="en-US" dirty="0" smtClean="0"/>
          </a:p>
        </p:txBody>
      </p:sp>
      <p:sp>
        <p:nvSpPr>
          <p:cNvPr id="2" name="Round Single Corner Rectangle 1"/>
          <p:cNvSpPr/>
          <p:nvPr/>
        </p:nvSpPr>
        <p:spPr>
          <a:xfrm>
            <a:off x="381000" y="990600"/>
            <a:ext cx="2286000" cy="533400"/>
          </a:xfrm>
          <a:prstGeom prst="round1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New Entity</a:t>
            </a:r>
            <a:endParaRPr lang="en-US" b="1" dirty="0">
              <a:latin typeface="+mj-lt"/>
            </a:endParaRPr>
          </a:p>
        </p:txBody>
      </p:sp>
      <p:cxnSp>
        <p:nvCxnSpPr>
          <p:cNvPr id="4" name="Straight Arrow Connector 3"/>
          <p:cNvCxnSpPr>
            <a:stCxn id="2" idx="3"/>
          </p:cNvCxnSpPr>
          <p:nvPr/>
        </p:nvCxnSpPr>
        <p:spPr>
          <a:xfrm>
            <a:off x="2667000" y="1257300"/>
            <a:ext cx="533400"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ound Single Corner Rectangle 7"/>
          <p:cNvSpPr/>
          <p:nvPr/>
        </p:nvSpPr>
        <p:spPr>
          <a:xfrm>
            <a:off x="3200400" y="1009650"/>
            <a:ext cx="1143000" cy="533400"/>
          </a:xfrm>
          <a:prstGeom prst="round1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Apply on BCIS</a:t>
            </a:r>
            <a:endParaRPr lang="en-US" b="1" dirty="0">
              <a:latin typeface="+mj-lt"/>
            </a:endParaRPr>
          </a:p>
        </p:txBody>
      </p:sp>
      <p:cxnSp>
        <p:nvCxnSpPr>
          <p:cNvPr id="9" name="Straight Arrow Connector 8"/>
          <p:cNvCxnSpPr/>
          <p:nvPr/>
        </p:nvCxnSpPr>
        <p:spPr>
          <a:xfrm>
            <a:off x="4343400" y="1276350"/>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Flowchart: Manual Operation 4"/>
          <p:cNvSpPr/>
          <p:nvPr/>
        </p:nvSpPr>
        <p:spPr>
          <a:xfrm>
            <a:off x="4724400" y="914400"/>
            <a:ext cx="1600200" cy="742950"/>
          </a:xfrm>
          <a:prstGeom prst="flowChartManualOperat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Upload Accreditation Certificate</a:t>
            </a:r>
            <a:endParaRPr lang="en-US" sz="1050" b="1" dirty="0">
              <a:latin typeface="+mj-lt"/>
            </a:endParaRPr>
          </a:p>
        </p:txBody>
      </p:sp>
      <p:cxnSp>
        <p:nvCxnSpPr>
          <p:cNvPr id="11" name="Straight Arrow Connector 10"/>
          <p:cNvCxnSpPr/>
          <p:nvPr/>
        </p:nvCxnSpPr>
        <p:spPr>
          <a:xfrm>
            <a:off x="6172200" y="1285875"/>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Flowchart: Document 5"/>
          <p:cNvSpPr/>
          <p:nvPr/>
        </p:nvSpPr>
        <p:spPr>
          <a:xfrm>
            <a:off x="6705600" y="1009650"/>
            <a:ext cx="990600" cy="742950"/>
          </a:xfrm>
          <a:prstGeom prst="flowChartDocumen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Application</a:t>
            </a:r>
            <a:endParaRPr lang="en-US" sz="1200" b="1" dirty="0">
              <a:latin typeface="+mj-lt"/>
            </a:endParaRPr>
          </a:p>
        </p:txBody>
      </p:sp>
      <p:cxnSp>
        <p:nvCxnSpPr>
          <p:cNvPr id="10" name="Elbow Connector 9"/>
          <p:cNvCxnSpPr>
            <a:stCxn id="6" idx="3"/>
            <a:endCxn id="12" idx="3"/>
          </p:cNvCxnSpPr>
          <p:nvPr/>
        </p:nvCxnSpPr>
        <p:spPr>
          <a:xfrm>
            <a:off x="7696200" y="1381125"/>
            <a:ext cx="838200" cy="1123950"/>
          </a:xfrm>
          <a:prstGeom prst="bentConnector3">
            <a:avLst>
              <a:gd name="adj1" fmla="val 12727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6972300" y="1971675"/>
            <a:ext cx="15621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Accreditor</a:t>
            </a:r>
            <a:endParaRPr lang="en-US" sz="1050" b="1" dirty="0">
              <a:latin typeface="+mj-lt"/>
            </a:endParaRPr>
          </a:p>
        </p:txBody>
      </p:sp>
      <p:sp>
        <p:nvSpPr>
          <p:cNvPr id="26" name="Flowchart: Process 25"/>
          <p:cNvSpPr/>
          <p:nvPr/>
        </p:nvSpPr>
        <p:spPr>
          <a:xfrm>
            <a:off x="5067300" y="2090737"/>
            <a:ext cx="1409700" cy="8286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Administrator</a:t>
            </a:r>
          </a:p>
          <a:p>
            <a:pPr algn="ctr"/>
            <a:r>
              <a:rPr lang="en-US" sz="1400" b="1" dirty="0" smtClean="0">
                <a:latin typeface="+mj-lt"/>
              </a:rPr>
              <a:t>Review</a:t>
            </a:r>
            <a:endParaRPr lang="en-US" sz="1400" b="1" dirty="0">
              <a:latin typeface="+mj-lt"/>
            </a:endParaRPr>
          </a:p>
        </p:txBody>
      </p:sp>
      <p:cxnSp>
        <p:nvCxnSpPr>
          <p:cNvPr id="30" name="Straight Arrow Connector 29"/>
          <p:cNvCxnSpPr>
            <a:stCxn id="12" idx="1"/>
            <a:endCxn id="26" idx="3"/>
          </p:cNvCxnSpPr>
          <p:nvPr/>
        </p:nvCxnSpPr>
        <p:spPr>
          <a:xfrm flipH="1">
            <a:off x="6477000" y="2505075"/>
            <a:ext cx="4953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1"/>
            <a:endCxn id="35" idx="3"/>
          </p:cNvCxnSpPr>
          <p:nvPr/>
        </p:nvCxnSpPr>
        <p:spPr>
          <a:xfrm flipH="1">
            <a:off x="4657725" y="2505075"/>
            <a:ext cx="409575" cy="9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Flowchart: Decision 34"/>
          <p:cNvSpPr/>
          <p:nvPr/>
        </p:nvSpPr>
        <p:spPr>
          <a:xfrm>
            <a:off x="3009901" y="1981200"/>
            <a:ext cx="1647824"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rPr>
              <a:t>Application Complete</a:t>
            </a:r>
          </a:p>
          <a:p>
            <a:pPr algn="ctr"/>
            <a:r>
              <a:rPr lang="en-US" sz="2400" b="1" dirty="0">
                <a:latin typeface="+mj-lt"/>
              </a:rPr>
              <a:t>?</a:t>
            </a:r>
          </a:p>
        </p:txBody>
      </p:sp>
      <p:cxnSp>
        <p:nvCxnSpPr>
          <p:cNvPr id="45" name="Straight Arrow Connector 44"/>
          <p:cNvCxnSpPr/>
          <p:nvPr/>
        </p:nvCxnSpPr>
        <p:spPr>
          <a:xfrm flipH="1">
            <a:off x="2133600" y="2524125"/>
            <a:ext cx="333374"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6" idx="0"/>
          </p:cNvCxnSpPr>
          <p:nvPr/>
        </p:nvCxnSpPr>
        <p:spPr>
          <a:xfrm flipV="1">
            <a:off x="3833813" y="1009650"/>
            <a:ext cx="3367087" cy="2495550"/>
          </a:xfrm>
          <a:prstGeom prst="bentConnector4">
            <a:avLst>
              <a:gd name="adj1" fmla="val 151839"/>
              <a:gd name="adj2" fmla="val 109160"/>
            </a:avLst>
          </a:prstGeom>
          <a:ln w="28575">
            <a:prstDash val="lgDashDot"/>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466974" y="2320408"/>
            <a:ext cx="552453" cy="338554"/>
          </a:xfrm>
          <a:prstGeom prst="rect">
            <a:avLst/>
          </a:prstGeom>
          <a:solidFill>
            <a:schemeClr val="bg1"/>
          </a:solidFill>
        </p:spPr>
        <p:txBody>
          <a:bodyPr wrap="square" rtlCol="0">
            <a:spAutoFit/>
          </a:bodyPr>
          <a:lstStyle/>
          <a:p>
            <a:r>
              <a:rPr lang="en-US" sz="1600" dirty="0" smtClean="0"/>
              <a:t>YES</a:t>
            </a:r>
            <a:endParaRPr lang="en-US" sz="1600" dirty="0"/>
          </a:p>
        </p:txBody>
      </p:sp>
      <p:sp>
        <p:nvSpPr>
          <p:cNvPr id="58" name="TextBox 57"/>
          <p:cNvSpPr txBox="1"/>
          <p:nvPr/>
        </p:nvSpPr>
        <p:spPr>
          <a:xfrm>
            <a:off x="3576638" y="3067050"/>
            <a:ext cx="538161" cy="338554"/>
          </a:xfrm>
          <a:prstGeom prst="rect">
            <a:avLst/>
          </a:prstGeom>
          <a:solidFill>
            <a:schemeClr val="bg1"/>
          </a:solidFill>
        </p:spPr>
        <p:txBody>
          <a:bodyPr wrap="square" rtlCol="0">
            <a:spAutoFit/>
          </a:bodyPr>
          <a:lstStyle/>
          <a:p>
            <a:r>
              <a:rPr lang="en-US" sz="1600" dirty="0" smtClean="0"/>
              <a:t>NO</a:t>
            </a:r>
            <a:endParaRPr lang="en-US" sz="1600" dirty="0"/>
          </a:p>
        </p:txBody>
      </p:sp>
      <p:sp>
        <p:nvSpPr>
          <p:cNvPr id="60" name="Flowchart: Process 59"/>
          <p:cNvSpPr/>
          <p:nvPr/>
        </p:nvSpPr>
        <p:spPr>
          <a:xfrm>
            <a:off x="723900" y="2109788"/>
            <a:ext cx="1409700" cy="8286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POC Vote</a:t>
            </a:r>
            <a:endParaRPr lang="en-US" sz="1400" b="1" dirty="0">
              <a:latin typeface="+mj-lt"/>
            </a:endParaRPr>
          </a:p>
        </p:txBody>
      </p:sp>
      <p:cxnSp>
        <p:nvCxnSpPr>
          <p:cNvPr id="70" name="Elbow Connector 69"/>
          <p:cNvCxnSpPr>
            <a:stCxn id="60" idx="1"/>
            <a:endCxn id="1033" idx="1"/>
          </p:cNvCxnSpPr>
          <p:nvPr/>
        </p:nvCxnSpPr>
        <p:spPr>
          <a:xfrm rot="10800000" flipH="1" flipV="1">
            <a:off x="723899" y="2524126"/>
            <a:ext cx="1190627" cy="2428874"/>
          </a:xfrm>
          <a:prstGeom prst="bentConnector3">
            <a:avLst>
              <a:gd name="adj1" fmla="val -192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33" name="Flowchart: Document 1032"/>
          <p:cNvSpPr/>
          <p:nvPr/>
        </p:nvSpPr>
        <p:spPr>
          <a:xfrm>
            <a:off x="1914527" y="4419600"/>
            <a:ext cx="1104900" cy="1066800"/>
          </a:xfrm>
          <a:prstGeom prst="flowChartDocument">
            <a:avLst/>
          </a:prstGeom>
          <a:effectLst>
            <a:glow rad="139700">
              <a:schemeClr val="accent1">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Approval</a:t>
            </a:r>
            <a:endParaRPr lang="en-US" dirty="0">
              <a:latin typeface="+mj-lt"/>
            </a:endParaRPr>
          </a:p>
        </p:txBody>
      </p:sp>
      <p:sp>
        <p:nvSpPr>
          <p:cNvPr id="1036" name="TextBox 1035"/>
          <p:cNvSpPr txBox="1"/>
          <p:nvPr/>
        </p:nvSpPr>
        <p:spPr>
          <a:xfrm>
            <a:off x="609600" y="5867399"/>
            <a:ext cx="8434390" cy="461665"/>
          </a:xfrm>
          <a:prstGeom prst="rect">
            <a:avLst/>
          </a:prstGeom>
          <a:noFill/>
        </p:spPr>
        <p:txBody>
          <a:bodyPr wrap="square" rtlCol="0">
            <a:spAutoFit/>
          </a:bodyPr>
          <a:lstStyle/>
          <a:p>
            <a:r>
              <a:rPr lang="en-US" sz="2400" b="1" dirty="0" smtClean="0"/>
              <a:t>State Product Approval Entity Application Process</a:t>
            </a:r>
            <a:endParaRPr lang="en-US" sz="2400" b="1" dirty="0"/>
          </a:p>
        </p:txBody>
      </p:sp>
      <p:sp>
        <p:nvSpPr>
          <p:cNvPr id="3" name="Date Placeholder 2"/>
          <p:cNvSpPr>
            <a:spLocks noGrp="1"/>
          </p:cNvSpPr>
          <p:nvPr>
            <p:ph type="dt" sz="half" idx="10"/>
          </p:nvPr>
        </p:nvSpPr>
        <p:spPr/>
        <p:txBody>
          <a:bodyPr/>
          <a:lstStyle/>
          <a:p>
            <a:pPr>
              <a:defRPr/>
            </a:pPr>
            <a:fld id="{11C7D3D7-0A29-42B6-AF56-C0E78BD451B6}" type="datetime1">
              <a:rPr lang="en-US" smtClean="0"/>
              <a:t>3/21/2013</a:t>
            </a:fld>
            <a:endParaRPr lang="en-US"/>
          </a:p>
        </p:txBody>
      </p:sp>
      <p:sp>
        <p:nvSpPr>
          <p:cNvPr id="7" name="Slide Number Placeholder 6"/>
          <p:cNvSpPr>
            <a:spLocks noGrp="1"/>
          </p:cNvSpPr>
          <p:nvPr>
            <p:ph type="sldNum" sz="quarter" idx="12"/>
          </p:nvPr>
        </p:nvSpPr>
        <p:spPr/>
        <p:txBody>
          <a:bodyPr/>
          <a:lstStyle/>
          <a:p>
            <a:pPr>
              <a:defRPr/>
            </a:pPr>
            <a:fld id="{F78D29D8-99E7-489E-AFCF-2B118380D705}"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smtClean="0">
                <a:solidFill>
                  <a:schemeClr val="tx1"/>
                </a:solidFill>
              </a:rPr>
              <a:t>Product application review process</a:t>
            </a:r>
          </a:p>
        </p:txBody>
      </p:sp>
      <p:sp>
        <p:nvSpPr>
          <p:cNvPr id="9219" name="Rectangle 3"/>
          <p:cNvSpPr>
            <a:spLocks noGrp="1" noChangeArrowheads="1"/>
          </p:cNvSpPr>
          <p:nvPr>
            <p:ph idx="1"/>
          </p:nvPr>
        </p:nvSpPr>
        <p:spPr/>
        <p:txBody>
          <a:bodyPr>
            <a:normAutofit/>
          </a:bodyPr>
          <a:lstStyle/>
          <a:p>
            <a:pPr eaLnBrk="1" fontAlgn="auto" hangingPunct="1">
              <a:spcAft>
                <a:spcPts val="0"/>
              </a:spcAft>
              <a:buClrTx/>
              <a:buFont typeface="Arial" pitchFamily="34" charset="0"/>
              <a:buChar char="•"/>
              <a:defRPr/>
            </a:pPr>
            <a:r>
              <a:rPr lang="en-US" sz="2800" b="1" dirty="0">
                <a:solidFill>
                  <a:schemeClr val="tx1"/>
                </a:solidFill>
              </a:rPr>
              <a:t>Two </a:t>
            </a:r>
            <a:r>
              <a:rPr lang="en-US" sz="2800" b="1" dirty="0" smtClean="0">
                <a:solidFill>
                  <a:schemeClr val="tx1"/>
                </a:solidFill>
              </a:rPr>
              <a:t>step </a:t>
            </a:r>
            <a:r>
              <a:rPr lang="en-US" sz="2800" b="1" dirty="0">
                <a:solidFill>
                  <a:schemeClr val="tx1"/>
                </a:solidFill>
              </a:rPr>
              <a:t>review process:</a:t>
            </a:r>
          </a:p>
          <a:p>
            <a:pPr eaLnBrk="1" fontAlgn="auto" hangingPunct="1">
              <a:spcAft>
                <a:spcPts val="0"/>
              </a:spcAft>
              <a:buClrTx/>
              <a:buFont typeface="Arial" pitchFamily="34" charset="0"/>
              <a:buChar char="•"/>
              <a:defRPr/>
            </a:pPr>
            <a:r>
              <a:rPr lang="en-US" b="1" dirty="0">
                <a:solidFill>
                  <a:schemeClr val="tx1"/>
                </a:solidFill>
              </a:rPr>
              <a:t>	</a:t>
            </a:r>
            <a:r>
              <a:rPr lang="en-US" b="1" dirty="0" smtClean="0">
                <a:solidFill>
                  <a:schemeClr val="tx1"/>
                </a:solidFill>
              </a:rPr>
              <a:t>1. </a:t>
            </a:r>
            <a:r>
              <a:rPr lang="en-US" dirty="0">
                <a:solidFill>
                  <a:schemeClr val="tx1"/>
                </a:solidFill>
              </a:rPr>
              <a:t>Validation by independent third parties </a:t>
            </a:r>
            <a:r>
              <a:rPr lang="en-US" dirty="0" smtClean="0">
                <a:solidFill>
                  <a:schemeClr val="tx1"/>
                </a:solidFill>
              </a:rPr>
              <a:t>“</a:t>
            </a:r>
            <a:r>
              <a:rPr lang="en-US" dirty="0">
                <a:solidFill>
                  <a:schemeClr val="tx1"/>
                </a:solidFill>
              </a:rPr>
              <a:t>validators” – using validation checklist</a:t>
            </a:r>
          </a:p>
          <a:p>
            <a:pPr eaLnBrk="1" fontAlgn="auto" hangingPunct="1">
              <a:spcAft>
                <a:spcPts val="0"/>
              </a:spcAft>
              <a:buClrTx/>
              <a:buFont typeface="Arial" pitchFamily="34" charset="0"/>
              <a:buChar char="•"/>
              <a:defRPr/>
            </a:pPr>
            <a:r>
              <a:rPr lang="en-US" dirty="0">
                <a:solidFill>
                  <a:schemeClr val="tx1"/>
                </a:solidFill>
              </a:rPr>
              <a:t>	</a:t>
            </a:r>
            <a:r>
              <a:rPr lang="en-US" b="1" dirty="0" smtClean="0">
                <a:solidFill>
                  <a:schemeClr val="tx1"/>
                </a:solidFill>
              </a:rPr>
              <a:t>2. </a:t>
            </a:r>
            <a:r>
              <a:rPr lang="en-US" dirty="0">
                <a:solidFill>
                  <a:schemeClr val="tx1"/>
                </a:solidFill>
              </a:rPr>
              <a:t>Spot check review of applications by </a:t>
            </a:r>
            <a:r>
              <a:rPr lang="en-US" dirty="0" smtClean="0">
                <a:solidFill>
                  <a:schemeClr val="tx1"/>
                </a:solidFill>
              </a:rPr>
              <a:t>the </a:t>
            </a:r>
            <a:r>
              <a:rPr lang="en-US" dirty="0">
                <a:solidFill>
                  <a:schemeClr val="tx1"/>
                </a:solidFill>
              </a:rPr>
              <a:t>Administrator – no specific checklist </a:t>
            </a:r>
            <a:r>
              <a:rPr lang="en-US" dirty="0" smtClean="0">
                <a:solidFill>
                  <a:schemeClr val="tx1"/>
                </a:solidFill>
              </a:rPr>
              <a:t>required </a:t>
            </a:r>
            <a:r>
              <a:rPr lang="en-US" dirty="0">
                <a:solidFill>
                  <a:schemeClr val="tx1"/>
                </a:solidFill>
              </a:rPr>
              <a:t>for review.</a:t>
            </a:r>
          </a:p>
        </p:txBody>
      </p:sp>
      <p:sp>
        <p:nvSpPr>
          <p:cNvPr id="2" name="Date Placeholder 1"/>
          <p:cNvSpPr>
            <a:spLocks noGrp="1"/>
          </p:cNvSpPr>
          <p:nvPr>
            <p:ph type="dt" sz="half" idx="10"/>
          </p:nvPr>
        </p:nvSpPr>
        <p:spPr/>
        <p:txBody>
          <a:bodyPr/>
          <a:lstStyle/>
          <a:p>
            <a:pPr>
              <a:defRPr/>
            </a:pPr>
            <a:fld id="{778E8B63-BC4F-447E-BB78-62E25E33B1DA}"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04800" y="1524000"/>
            <a:ext cx="1371600" cy="533400"/>
          </a:xfrm>
          <a:prstGeom prst="flowChartProcess">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New Product</a:t>
            </a:r>
            <a:endParaRPr lang="en-US" b="1" dirty="0">
              <a:latin typeface="+mj-lt"/>
            </a:endParaRPr>
          </a:p>
        </p:txBody>
      </p:sp>
      <p:cxnSp>
        <p:nvCxnSpPr>
          <p:cNvPr id="6" name="Straight Arrow Connector 5"/>
          <p:cNvCxnSpPr>
            <a:stCxn id="2" idx="3"/>
            <a:endCxn id="5" idx="1"/>
          </p:cNvCxnSpPr>
          <p:nvPr/>
        </p:nvCxnSpPr>
        <p:spPr>
          <a:xfrm>
            <a:off x="1676400" y="1790700"/>
            <a:ext cx="617220"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Flowchart: Manual Operation 4"/>
          <p:cNvSpPr/>
          <p:nvPr/>
        </p:nvSpPr>
        <p:spPr>
          <a:xfrm>
            <a:off x="2133600" y="1066800"/>
            <a:ext cx="1600200" cy="1447800"/>
          </a:xfrm>
          <a:prstGeom prst="flowChartManualOperat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Upload Installation instructions and Compliance Documents</a:t>
            </a:r>
            <a:endParaRPr lang="en-US" sz="1200" b="1" dirty="0">
              <a:latin typeface="+mj-lt"/>
            </a:endParaRPr>
          </a:p>
        </p:txBody>
      </p:sp>
      <p:cxnSp>
        <p:nvCxnSpPr>
          <p:cNvPr id="17" name="Straight Arrow Connector 16"/>
          <p:cNvCxnSpPr>
            <a:stCxn id="5" idx="3"/>
          </p:cNvCxnSpPr>
          <p:nvPr/>
        </p:nvCxnSpPr>
        <p:spPr>
          <a:xfrm flipV="1">
            <a:off x="3573780" y="1781175"/>
            <a:ext cx="617220" cy="9525"/>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Flowchart: Document 15"/>
          <p:cNvSpPr/>
          <p:nvPr/>
        </p:nvSpPr>
        <p:spPr>
          <a:xfrm>
            <a:off x="4191000" y="1219200"/>
            <a:ext cx="1524000" cy="1143000"/>
          </a:xfrm>
          <a:prstGeom prst="flowChartDocumen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Complete</a:t>
            </a:r>
          </a:p>
          <a:p>
            <a:pPr algn="ctr"/>
            <a:r>
              <a:rPr lang="en-US" b="1" dirty="0" smtClean="0">
                <a:latin typeface="+mj-lt"/>
              </a:rPr>
              <a:t>Online Application</a:t>
            </a:r>
            <a:endParaRPr lang="en-US" b="1" dirty="0">
              <a:latin typeface="+mj-lt"/>
            </a:endParaRPr>
          </a:p>
        </p:txBody>
      </p:sp>
      <p:sp>
        <p:nvSpPr>
          <p:cNvPr id="24" name="Flowchart: Process 23"/>
          <p:cNvSpPr/>
          <p:nvPr/>
        </p:nvSpPr>
        <p:spPr>
          <a:xfrm>
            <a:off x="1994535" y="828675"/>
            <a:ext cx="4101465" cy="2143125"/>
          </a:xfrm>
          <a:prstGeom prst="flowChartProcess">
            <a:avLst/>
          </a:prstGeom>
          <a:noFill/>
          <a:ln>
            <a:solidFill>
              <a:srgbClr val="D1180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solidFill>
                  <a:srgbClr val="D11805"/>
                </a:solidFill>
                <a:latin typeface="+mj-lt"/>
              </a:rPr>
              <a:t>Apply On BCIS</a:t>
            </a:r>
            <a:endParaRPr lang="en-US" b="1" dirty="0">
              <a:solidFill>
                <a:srgbClr val="D11805"/>
              </a:solidFill>
              <a:latin typeface="+mj-lt"/>
            </a:endParaRPr>
          </a:p>
        </p:txBody>
      </p:sp>
      <p:cxnSp>
        <p:nvCxnSpPr>
          <p:cNvPr id="25" name="Straight Arrow Connector 24"/>
          <p:cNvCxnSpPr/>
          <p:nvPr/>
        </p:nvCxnSpPr>
        <p:spPr>
          <a:xfrm flipV="1">
            <a:off x="5715000" y="1790700"/>
            <a:ext cx="617220" cy="9525"/>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Process 25"/>
          <p:cNvSpPr/>
          <p:nvPr/>
        </p:nvSpPr>
        <p:spPr>
          <a:xfrm>
            <a:off x="6332220" y="3581400"/>
            <a:ext cx="160528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Administrator Review</a:t>
            </a:r>
            <a:endParaRPr lang="en-US" b="1" dirty="0">
              <a:latin typeface="+mj-lt"/>
            </a:endParaRPr>
          </a:p>
        </p:txBody>
      </p:sp>
      <p:sp>
        <p:nvSpPr>
          <p:cNvPr id="21" name="Flowchart: Decision 20"/>
          <p:cNvSpPr/>
          <p:nvPr/>
        </p:nvSpPr>
        <p:spPr>
          <a:xfrm>
            <a:off x="6332220" y="1181100"/>
            <a:ext cx="1592580" cy="1219200"/>
          </a:xfrm>
          <a:prstGeom prst="flowChartDecision">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Validator</a:t>
            </a:r>
            <a:endParaRPr lang="en-US" sz="1200" b="1" dirty="0">
              <a:latin typeface="+mj-lt"/>
            </a:endParaRPr>
          </a:p>
        </p:txBody>
      </p:sp>
      <p:cxnSp>
        <p:nvCxnSpPr>
          <p:cNvPr id="23" name="Elbow Connector 22"/>
          <p:cNvCxnSpPr>
            <a:stCxn id="21" idx="3"/>
            <a:endCxn id="26" idx="3"/>
          </p:cNvCxnSpPr>
          <p:nvPr/>
        </p:nvCxnSpPr>
        <p:spPr>
          <a:xfrm>
            <a:off x="7924800" y="1790700"/>
            <a:ext cx="12700" cy="2057400"/>
          </a:xfrm>
          <a:prstGeom prst="bentConnector3">
            <a:avLst>
              <a:gd name="adj1" fmla="val 1900000"/>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Flowchart: Decision 38"/>
          <p:cNvSpPr/>
          <p:nvPr/>
        </p:nvSpPr>
        <p:spPr>
          <a:xfrm>
            <a:off x="3962401" y="3238500"/>
            <a:ext cx="1821180" cy="1219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Application Complete</a:t>
            </a:r>
          </a:p>
          <a:p>
            <a:pPr algn="ctr"/>
            <a:r>
              <a:rPr lang="en-US" sz="2400" b="1" dirty="0">
                <a:latin typeface="+mj-lt"/>
              </a:rPr>
              <a:t>?</a:t>
            </a:r>
          </a:p>
        </p:txBody>
      </p:sp>
      <p:cxnSp>
        <p:nvCxnSpPr>
          <p:cNvPr id="40" name="Straight Arrow Connector 39"/>
          <p:cNvCxnSpPr>
            <a:stCxn id="26" idx="1"/>
            <a:endCxn id="39" idx="3"/>
          </p:cNvCxnSpPr>
          <p:nvPr/>
        </p:nvCxnSpPr>
        <p:spPr>
          <a:xfrm flipH="1">
            <a:off x="5783581" y="3848100"/>
            <a:ext cx="5486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347" name="Elbow Connector 14346"/>
          <p:cNvCxnSpPr>
            <a:endCxn id="16" idx="0"/>
          </p:cNvCxnSpPr>
          <p:nvPr/>
        </p:nvCxnSpPr>
        <p:spPr>
          <a:xfrm rot="5400000" flipH="1" flipV="1">
            <a:off x="3046095" y="3046096"/>
            <a:ext cx="3733800" cy="80009"/>
          </a:xfrm>
          <a:prstGeom prst="bentConnector5">
            <a:avLst>
              <a:gd name="adj1" fmla="val 0"/>
              <a:gd name="adj2" fmla="val 4754823"/>
              <a:gd name="adj3" fmla="val 106122"/>
            </a:avLst>
          </a:prstGeom>
          <a:ln w="28575">
            <a:solidFill>
              <a:schemeClr val="tx2">
                <a:lumMod val="50000"/>
              </a:schemeClr>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648200" y="4555094"/>
            <a:ext cx="533399" cy="338554"/>
          </a:xfrm>
          <a:prstGeom prst="rect">
            <a:avLst/>
          </a:prstGeom>
          <a:solidFill>
            <a:schemeClr val="bg1"/>
          </a:solidFill>
        </p:spPr>
        <p:txBody>
          <a:bodyPr wrap="square" rtlCol="0">
            <a:spAutoFit/>
          </a:bodyPr>
          <a:lstStyle/>
          <a:p>
            <a:r>
              <a:rPr lang="en-US" sz="1600" dirty="0" smtClean="0"/>
              <a:t>NO</a:t>
            </a:r>
            <a:endParaRPr lang="en-US" sz="1600" dirty="0"/>
          </a:p>
        </p:txBody>
      </p:sp>
      <p:sp>
        <p:nvSpPr>
          <p:cNvPr id="58" name="TextBox 57"/>
          <p:cNvSpPr txBox="1"/>
          <p:nvPr/>
        </p:nvSpPr>
        <p:spPr>
          <a:xfrm>
            <a:off x="3152777" y="3442494"/>
            <a:ext cx="581024" cy="338554"/>
          </a:xfrm>
          <a:prstGeom prst="rect">
            <a:avLst/>
          </a:prstGeom>
          <a:solidFill>
            <a:schemeClr val="bg1"/>
          </a:solidFill>
        </p:spPr>
        <p:txBody>
          <a:bodyPr wrap="square" rtlCol="0">
            <a:spAutoFit/>
          </a:bodyPr>
          <a:lstStyle/>
          <a:p>
            <a:r>
              <a:rPr lang="en-US" sz="1600" dirty="0" smtClean="0"/>
              <a:t>YES</a:t>
            </a:r>
            <a:endParaRPr lang="en-US" sz="1600" dirty="0"/>
          </a:p>
        </p:txBody>
      </p:sp>
      <p:cxnSp>
        <p:nvCxnSpPr>
          <p:cNvPr id="59" name="Elbow Connector 58"/>
          <p:cNvCxnSpPr>
            <a:endCxn id="65" idx="3"/>
          </p:cNvCxnSpPr>
          <p:nvPr/>
        </p:nvCxnSpPr>
        <p:spPr>
          <a:xfrm rot="10800000">
            <a:off x="2797176" y="3848100"/>
            <a:ext cx="1085215" cy="11828"/>
          </a:xfrm>
          <a:prstGeom prst="bentConnector3">
            <a:avLst>
              <a:gd name="adj1" fmla="val 50000"/>
            </a:avLst>
          </a:prstGeom>
          <a:ln w="28575">
            <a:prstDash val="lgDashDot"/>
            <a:tailEnd type="arrow"/>
          </a:ln>
        </p:spPr>
        <p:style>
          <a:lnRef idx="1">
            <a:schemeClr val="accent1"/>
          </a:lnRef>
          <a:fillRef idx="0">
            <a:schemeClr val="accent1"/>
          </a:fillRef>
          <a:effectRef idx="0">
            <a:schemeClr val="accent1"/>
          </a:effectRef>
          <a:fontRef idx="minor">
            <a:schemeClr val="tx1"/>
          </a:fontRef>
        </p:style>
      </p:cxnSp>
      <p:sp>
        <p:nvSpPr>
          <p:cNvPr id="65" name="Flowchart: Process 64"/>
          <p:cNvSpPr/>
          <p:nvPr/>
        </p:nvSpPr>
        <p:spPr>
          <a:xfrm>
            <a:off x="1191895" y="3581400"/>
            <a:ext cx="160528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POC Vote</a:t>
            </a:r>
            <a:endParaRPr lang="en-US" b="1" dirty="0">
              <a:latin typeface="+mj-lt"/>
            </a:endParaRPr>
          </a:p>
        </p:txBody>
      </p:sp>
      <p:cxnSp>
        <p:nvCxnSpPr>
          <p:cNvPr id="77" name="Elbow Connector 76"/>
          <p:cNvCxnSpPr>
            <a:stCxn id="65" idx="1"/>
            <a:endCxn id="78" idx="1"/>
          </p:cNvCxnSpPr>
          <p:nvPr/>
        </p:nvCxnSpPr>
        <p:spPr>
          <a:xfrm rot="10800000" flipH="1" flipV="1">
            <a:off x="1191894" y="3848100"/>
            <a:ext cx="1437005" cy="2019300"/>
          </a:xfrm>
          <a:prstGeom prst="bentConnector3">
            <a:avLst>
              <a:gd name="adj1" fmla="val -1590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8" name="Flowchart: Document 77"/>
          <p:cNvSpPr/>
          <p:nvPr/>
        </p:nvSpPr>
        <p:spPr>
          <a:xfrm>
            <a:off x="2628900" y="5334000"/>
            <a:ext cx="1104900" cy="1066800"/>
          </a:xfrm>
          <a:prstGeom prst="flowChartDocument">
            <a:avLst/>
          </a:prstGeom>
          <a:effectLst>
            <a:glow rad="139700">
              <a:schemeClr val="accent1">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Approval</a:t>
            </a:r>
            <a:endParaRPr lang="en-US" dirty="0">
              <a:latin typeface="+mj-lt"/>
            </a:endParaRPr>
          </a:p>
        </p:txBody>
      </p:sp>
      <p:sp>
        <p:nvSpPr>
          <p:cNvPr id="3" name="Date Placeholder 2"/>
          <p:cNvSpPr>
            <a:spLocks noGrp="1"/>
          </p:cNvSpPr>
          <p:nvPr>
            <p:ph type="dt" sz="half" idx="10"/>
          </p:nvPr>
        </p:nvSpPr>
        <p:spPr/>
        <p:txBody>
          <a:bodyPr/>
          <a:lstStyle/>
          <a:p>
            <a:pPr>
              <a:defRPr/>
            </a:pPr>
            <a:fld id="{5F78E3C3-08FE-4F3F-A2B6-EA9C6DE801B0}"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solidFill>
                  <a:schemeClr val="bg1">
                    <a:lumMod val="95000"/>
                  </a:schemeClr>
                </a:solidFill>
              </a:rPr>
              <a:t/>
            </a:r>
            <a:br>
              <a:rPr lang="en-US" sz="4000" dirty="0" smtClean="0">
                <a:solidFill>
                  <a:schemeClr val="bg1">
                    <a:lumMod val="95000"/>
                  </a:schemeClr>
                </a:solidFill>
              </a:rPr>
            </a:br>
            <a:r>
              <a:rPr lang="en-US" sz="4000" b="1" dirty="0" smtClean="0">
                <a:solidFill>
                  <a:schemeClr val="tx1"/>
                </a:solidFill>
              </a:rPr>
              <a:t>Product </a:t>
            </a:r>
            <a:r>
              <a:rPr lang="en-US" sz="4000" b="1" dirty="0">
                <a:solidFill>
                  <a:schemeClr val="tx1"/>
                </a:solidFill>
              </a:rPr>
              <a:t>application review by the Administrator</a:t>
            </a:r>
          </a:p>
        </p:txBody>
      </p:sp>
      <p:sp>
        <p:nvSpPr>
          <p:cNvPr id="15363" name="Rectangle 3"/>
          <p:cNvSpPr>
            <a:spLocks noGrp="1" noChangeArrowheads="1"/>
          </p:cNvSpPr>
          <p:nvPr>
            <p:ph idx="1"/>
          </p:nvPr>
        </p:nvSpPr>
        <p:spPr>
          <a:xfrm>
            <a:off x="457200" y="1935163"/>
            <a:ext cx="8458200" cy="4389437"/>
          </a:xfrm>
        </p:spPr>
        <p:txBody>
          <a:bodyPr/>
          <a:lstStyle/>
          <a:p>
            <a:pPr eaLnBrk="1" hangingPunct="1">
              <a:buClr>
                <a:schemeClr val="tx1"/>
              </a:buClr>
              <a:buFont typeface="Arial" pitchFamily="34" charset="0"/>
              <a:buChar char="•"/>
              <a:defRPr/>
            </a:pPr>
            <a:r>
              <a:rPr lang="en-US" b="1" dirty="0" smtClean="0">
                <a:solidFill>
                  <a:schemeClr val="tx1"/>
                </a:solidFill>
              </a:rPr>
              <a:t>Administrative</a:t>
            </a:r>
            <a:r>
              <a:rPr lang="en-US" dirty="0" smtClean="0">
                <a:solidFill>
                  <a:schemeClr val="tx1"/>
                </a:solidFill>
              </a:rPr>
              <a:t> – No technical analysis or evaluation</a:t>
            </a:r>
          </a:p>
          <a:p>
            <a:pPr eaLnBrk="1" hangingPunct="1">
              <a:buClr>
                <a:schemeClr val="tx1"/>
              </a:buClr>
              <a:buFont typeface="Arial" pitchFamily="34" charset="0"/>
              <a:buChar char="•"/>
              <a:defRPr/>
            </a:pPr>
            <a:r>
              <a:rPr lang="en-US" b="1" dirty="0" smtClean="0">
                <a:solidFill>
                  <a:schemeClr val="tx1"/>
                </a:solidFill>
              </a:rPr>
              <a:t>Perform a spot check </a:t>
            </a:r>
            <a:r>
              <a:rPr lang="en-US" dirty="0" smtClean="0">
                <a:solidFill>
                  <a:schemeClr val="tx1"/>
                </a:solidFill>
              </a:rPr>
              <a:t>(inspection by observation)</a:t>
            </a:r>
          </a:p>
          <a:p>
            <a:pPr eaLnBrk="1" hangingPunct="1">
              <a:buClr>
                <a:schemeClr val="tx1"/>
              </a:buClr>
              <a:buFont typeface="Arial" pitchFamily="34" charset="0"/>
              <a:buChar char="•"/>
              <a:defRPr/>
            </a:pPr>
            <a:r>
              <a:rPr lang="en-US" dirty="0" smtClean="0">
                <a:solidFill>
                  <a:schemeClr val="tx1"/>
                </a:solidFill>
              </a:rPr>
              <a:t>Determine whether the application complies with the </a:t>
            </a:r>
          </a:p>
          <a:p>
            <a:pPr lvl="2" eaLnBrk="1" hangingPunct="1">
              <a:buClr>
                <a:schemeClr val="tx1"/>
              </a:buClr>
              <a:buFont typeface="Arial" pitchFamily="34" charset="0"/>
              <a:buChar char="•"/>
              <a:defRPr/>
            </a:pPr>
            <a:r>
              <a:rPr lang="en-US" b="1" dirty="0" smtClean="0">
                <a:solidFill>
                  <a:schemeClr val="tx1"/>
                </a:solidFill>
              </a:rPr>
              <a:t>Rule</a:t>
            </a:r>
          </a:p>
          <a:p>
            <a:pPr lvl="2" eaLnBrk="1" hangingPunct="1">
              <a:buClr>
                <a:schemeClr val="tx1"/>
              </a:buClr>
              <a:buFont typeface="Arial" pitchFamily="34" charset="0"/>
              <a:buChar char="•"/>
              <a:defRPr/>
            </a:pPr>
            <a:r>
              <a:rPr lang="en-US" b="1" dirty="0" smtClean="0">
                <a:solidFill>
                  <a:schemeClr val="tx1"/>
                </a:solidFill>
              </a:rPr>
              <a:t>Code</a:t>
            </a:r>
          </a:p>
          <a:p>
            <a:pPr eaLnBrk="1" hangingPunct="1">
              <a:buClr>
                <a:schemeClr val="tx1"/>
              </a:buClr>
              <a:buFont typeface="Arial" pitchFamily="34" charset="0"/>
              <a:buChar char="•"/>
              <a:defRPr/>
            </a:pPr>
            <a:r>
              <a:rPr lang="en-US" dirty="0" smtClean="0">
                <a:solidFill>
                  <a:schemeClr val="tx1"/>
                </a:solidFill>
              </a:rPr>
              <a:t>Determine whether the application and support documents are consistent.</a:t>
            </a:r>
            <a:endParaRPr lang="en-US" b="1" dirty="0" smtClean="0">
              <a:solidFill>
                <a:schemeClr val="tx1"/>
              </a:solidFill>
            </a:endParaRPr>
          </a:p>
          <a:p>
            <a:pPr eaLnBrk="1" hangingPunct="1">
              <a:buClr>
                <a:schemeClr val="tx1"/>
              </a:buClr>
              <a:buFont typeface="Arial" pitchFamily="34" charset="0"/>
              <a:buChar char="•"/>
              <a:defRPr/>
            </a:pPr>
            <a:r>
              <a:rPr lang="en-US" dirty="0" smtClean="0">
                <a:solidFill>
                  <a:schemeClr val="tx1"/>
                </a:solidFill>
              </a:rPr>
              <a:t>Determine whether the validator performed his or her service.</a:t>
            </a:r>
          </a:p>
        </p:txBody>
      </p:sp>
      <p:sp>
        <p:nvSpPr>
          <p:cNvPr id="2" name="Date Placeholder 1"/>
          <p:cNvSpPr>
            <a:spLocks noGrp="1"/>
          </p:cNvSpPr>
          <p:nvPr>
            <p:ph type="dt" sz="half" idx="10"/>
          </p:nvPr>
        </p:nvSpPr>
        <p:spPr/>
        <p:txBody>
          <a:bodyPr/>
          <a:lstStyle/>
          <a:p>
            <a:pPr>
              <a:defRPr/>
            </a:pPr>
            <a:fld id="{44A21431-CE6F-49D7-BD57-073ABD1171E6}"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FEF3F989-723F-4A42-8E72-7D12F26A926E}"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F78D29D8-99E7-489E-AFCF-2B118380D705}" type="slidenum">
              <a:rPr lang="en-US" smtClean="0"/>
              <a:pPr>
                <a:defRPr/>
              </a:pPr>
              <a:t>19</a:t>
            </a:fld>
            <a:endParaRPr lang="en-US"/>
          </a:p>
        </p:txBody>
      </p:sp>
      <p:graphicFrame>
        <p:nvGraphicFramePr>
          <p:cNvPr id="6" name="Chart 5"/>
          <p:cNvGraphicFramePr/>
          <p:nvPr>
            <p:extLst>
              <p:ext uri="{D42A27DB-BD31-4B8C-83A1-F6EECF244321}">
                <p14:modId xmlns:p14="http://schemas.microsoft.com/office/powerpoint/2010/main" val="3158459510"/>
              </p:ext>
            </p:extLst>
          </p:nvPr>
        </p:nvGraphicFramePr>
        <p:xfrm>
          <a:off x="685800" y="533400"/>
          <a:ext cx="79248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80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10800000">
            <a:off x="1095846" y="123825"/>
            <a:ext cx="132410" cy="6858000"/>
          </a:xfrm>
          <a:prstGeom prst="rect">
            <a:avLst/>
          </a:prstGeom>
          <a:gradFill>
            <a:gsLst>
              <a:gs pos="0">
                <a:srgbClr val="03D4A8">
                  <a:alpha val="31000"/>
                </a:srgbClr>
              </a:gs>
              <a:gs pos="25000">
                <a:srgbClr val="21D6E0"/>
              </a:gs>
              <a:gs pos="75000">
                <a:srgbClr val="0087E6"/>
              </a:gs>
              <a:gs pos="100000">
                <a:srgbClr val="005CB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146" name="Title 1"/>
          <p:cNvSpPr>
            <a:spLocks noGrp="1"/>
          </p:cNvSpPr>
          <p:nvPr>
            <p:ph type="title"/>
          </p:nvPr>
        </p:nvSpPr>
        <p:spPr/>
        <p:txBody>
          <a:bodyPr/>
          <a:lstStyle/>
          <a:p>
            <a:pPr eaLnBrk="1" hangingPunct="1"/>
            <a:endParaRPr lang="en-US" dirty="0"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5457825"/>
            <a:ext cx="5369264" cy="919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rot="10800000">
            <a:off x="228600" y="0"/>
            <a:ext cx="762000" cy="6858000"/>
          </a:xfrm>
          <a:prstGeom prst="rect">
            <a:avLst/>
          </a:prstGeom>
          <a:gradFill>
            <a:gsLst>
              <a:gs pos="0">
                <a:srgbClr val="03D4A8">
                  <a:alpha val="31000"/>
                </a:srgbClr>
              </a:gs>
              <a:gs pos="25000">
                <a:srgbClr val="21D6E0"/>
              </a:gs>
              <a:gs pos="75000">
                <a:srgbClr val="0087E6"/>
              </a:gs>
              <a:gs pos="100000">
                <a:srgbClr val="005CB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154" name="TextBox 12"/>
          <p:cNvSpPr txBox="1">
            <a:spLocks noChangeArrowheads="1"/>
          </p:cNvSpPr>
          <p:nvPr/>
        </p:nvSpPr>
        <p:spPr bwMode="auto">
          <a:xfrm>
            <a:off x="1085850" y="782479"/>
            <a:ext cx="6553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6600" b="1" dirty="0">
                <a:latin typeface="+mj-lt"/>
              </a:rPr>
              <a:t>Invitation To Negotiate</a:t>
            </a:r>
          </a:p>
          <a:p>
            <a:pPr algn="ctr"/>
            <a:r>
              <a:rPr lang="en-US" sz="3600" b="1" dirty="0">
                <a:latin typeface="+mj-lt"/>
              </a:rPr>
              <a:t>Administrative Service for the State Product Approval System </a:t>
            </a:r>
          </a:p>
          <a:p>
            <a:pPr algn="ctr"/>
            <a:r>
              <a:rPr lang="en-US" sz="3600" b="1" dirty="0">
                <a:latin typeface="+mj-lt"/>
              </a:rPr>
              <a:t>For the Florida Building </a:t>
            </a:r>
            <a:r>
              <a:rPr lang="en-US" sz="3600" b="1" dirty="0" smtClean="0">
                <a:latin typeface="+mj-lt"/>
              </a:rPr>
              <a:t>Commission</a:t>
            </a:r>
            <a:endParaRPr lang="en-US" sz="3600" b="1" dirty="0">
              <a:latin typeface="+mj-lt"/>
            </a:endParaRPr>
          </a:p>
        </p:txBody>
      </p:sp>
      <p:pic>
        <p:nvPicPr>
          <p:cNvPr id="19458" name="Picture 2" descr="http://www.floridabuilding.org/fbc/images/Logo_FB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 y="5410200"/>
            <a:ext cx="1964032" cy="96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Date Placeholder 2"/>
          <p:cNvSpPr>
            <a:spLocks noGrp="1"/>
          </p:cNvSpPr>
          <p:nvPr>
            <p:ph type="dt" sz="half" idx="10"/>
          </p:nvPr>
        </p:nvSpPr>
        <p:spPr/>
        <p:txBody>
          <a:bodyPr/>
          <a:lstStyle/>
          <a:p>
            <a:pPr>
              <a:defRPr/>
            </a:pPr>
            <a:fld id="{CEFEE044-595D-466F-8CBF-450BFE8DA8F8}"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chemeClr val="tx1"/>
                </a:solidFill>
              </a:rPr>
              <a:t>Review of specific application</a:t>
            </a:r>
          </a:p>
        </p:txBody>
      </p:sp>
      <p:sp>
        <p:nvSpPr>
          <p:cNvPr id="16387" name="Rectangle 3"/>
          <p:cNvSpPr>
            <a:spLocks noGrp="1" noChangeArrowheads="1"/>
          </p:cNvSpPr>
          <p:nvPr>
            <p:ph idx="1"/>
          </p:nvPr>
        </p:nvSpPr>
        <p:spPr/>
        <p:txBody>
          <a:bodyPr/>
          <a:lstStyle/>
          <a:p>
            <a:pPr eaLnBrk="1" hangingPunct="1">
              <a:buClr>
                <a:schemeClr val="tx1"/>
              </a:buClr>
              <a:defRPr/>
            </a:pPr>
            <a:r>
              <a:rPr lang="en-US" sz="4000" dirty="0" smtClean="0"/>
              <a:t> </a:t>
            </a:r>
            <a:r>
              <a:rPr lang="en-US" sz="4000" b="1" dirty="0" smtClean="0">
                <a:solidFill>
                  <a:schemeClr val="tx1"/>
                </a:solidFill>
              </a:rPr>
              <a:t>Certification method</a:t>
            </a:r>
          </a:p>
          <a:p>
            <a:pPr eaLnBrk="1" hangingPunct="1">
              <a:buClr>
                <a:schemeClr val="tx1"/>
              </a:buClr>
              <a:defRPr/>
            </a:pPr>
            <a:r>
              <a:rPr lang="en-US" sz="4000" b="1" dirty="0" smtClean="0">
                <a:solidFill>
                  <a:schemeClr val="tx1"/>
                </a:solidFill>
              </a:rPr>
              <a:t> Evaluation method</a:t>
            </a:r>
          </a:p>
          <a:p>
            <a:pPr lvl="1" eaLnBrk="1" hangingPunct="1">
              <a:buClr>
                <a:schemeClr val="tx1"/>
              </a:buClr>
              <a:defRPr/>
            </a:pPr>
            <a:r>
              <a:rPr lang="en-US" sz="3800" b="1" dirty="0" smtClean="0">
                <a:solidFill>
                  <a:schemeClr val="tx1"/>
                </a:solidFill>
              </a:rPr>
              <a:t>Entity</a:t>
            </a:r>
          </a:p>
          <a:p>
            <a:pPr lvl="1" eaLnBrk="1" hangingPunct="1">
              <a:buClr>
                <a:schemeClr val="tx1"/>
              </a:buClr>
              <a:defRPr/>
            </a:pPr>
            <a:r>
              <a:rPr lang="en-US" sz="3800" b="1" dirty="0" smtClean="0">
                <a:solidFill>
                  <a:schemeClr val="tx1"/>
                </a:solidFill>
              </a:rPr>
              <a:t>Engineer/architect</a:t>
            </a:r>
          </a:p>
          <a:p>
            <a:pPr eaLnBrk="1" hangingPunct="1">
              <a:buClr>
                <a:schemeClr val="tx1"/>
              </a:buClr>
              <a:defRPr/>
            </a:pPr>
            <a:r>
              <a:rPr lang="en-US" sz="4000" b="1" dirty="0" smtClean="0">
                <a:solidFill>
                  <a:schemeClr val="tx1"/>
                </a:solidFill>
              </a:rPr>
              <a:t> Test report method</a:t>
            </a:r>
          </a:p>
        </p:txBody>
      </p:sp>
      <p:pic>
        <p:nvPicPr>
          <p:cNvPr id="4" name="Picture 2" descr="http://www.clker.com/cliparts/9/6/9/e/1194983837754871406bb_txt_.svg.hi.png"/>
          <p:cNvPicPr>
            <a:picLocks noChangeAspect="1" noChangeArrowheads="1"/>
          </p:cNvPicPr>
          <p:nvPr/>
        </p:nvPicPr>
        <p:blipFill>
          <a:blip r:embed="rId2" cstate="print"/>
          <a:srcRect/>
          <a:stretch>
            <a:fillRect/>
          </a:stretch>
        </p:blipFill>
        <p:spPr bwMode="auto">
          <a:xfrm>
            <a:off x="5763904" y="2057400"/>
            <a:ext cx="3227696" cy="3686175"/>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 name="Date Placeholder 1"/>
          <p:cNvSpPr>
            <a:spLocks noGrp="1"/>
          </p:cNvSpPr>
          <p:nvPr>
            <p:ph type="dt" sz="half" idx="10"/>
          </p:nvPr>
        </p:nvSpPr>
        <p:spPr/>
        <p:txBody>
          <a:bodyPr/>
          <a:lstStyle/>
          <a:p>
            <a:pPr>
              <a:defRPr/>
            </a:pPr>
            <a:fld id="{DDC53720-F60D-4344-A445-0D1D59E3F8E4}"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28800" y="0"/>
            <a:ext cx="6629400" cy="6858000"/>
          </a:xfrm>
          <a:prstGeom prst="rect">
            <a:avLst/>
          </a:prstGeom>
          <a:solidFill>
            <a:schemeClr val="bg1"/>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35" name="Title 1"/>
          <p:cNvSpPr>
            <a:spLocks noGrp="1"/>
          </p:cNvSpPr>
          <p:nvPr>
            <p:ph type="title"/>
          </p:nvPr>
        </p:nvSpPr>
        <p:spPr/>
        <p:txBody>
          <a:bodyPr/>
          <a:lstStyle/>
          <a:p>
            <a:pPr eaLnBrk="1" hangingPunct="1"/>
            <a:endParaRPr lang="en-US" dirty="0" smtClean="0"/>
          </a:p>
        </p:txBody>
      </p:sp>
      <p:sp>
        <p:nvSpPr>
          <p:cNvPr id="17412" name="Content Placeholder 2"/>
          <p:cNvSpPr>
            <a:spLocks noGrp="1"/>
          </p:cNvSpPr>
          <p:nvPr>
            <p:ph idx="1"/>
          </p:nvPr>
        </p:nvSpPr>
        <p:spPr/>
        <p:txBody>
          <a:bodyPr/>
          <a:lstStyle/>
          <a:p>
            <a:pPr eaLnBrk="1" hangingPunct="1">
              <a:defRPr/>
            </a:pPr>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1981200" y="3305175"/>
            <a:ext cx="6086475" cy="3629025"/>
          </a:xfrm>
          <a:prstGeom prst="rect">
            <a:avLst/>
          </a:prstGeom>
          <a:ln>
            <a:noFill/>
          </a:ln>
          <a:effectLst>
            <a:outerShdw blurRad="44450" dist="27940" dir="5400000" algn="ctr">
              <a:srgbClr val="000000">
                <a:alpha val="32000"/>
              </a:srgbClr>
            </a:outerShdw>
          </a:effectLst>
        </p:spPr>
      </p:pic>
      <p:sp>
        <p:nvSpPr>
          <p:cNvPr id="1843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latin typeface="Arial" charset="0"/>
            </a:endParaRPr>
          </a:p>
        </p:txBody>
      </p:sp>
      <p:sp>
        <p:nvSpPr>
          <p:cNvPr id="18439" name="Rectangle 5"/>
          <p:cNvSpPr>
            <a:spLocks noChangeArrowheads="1"/>
          </p:cNvSpPr>
          <p:nvPr/>
        </p:nvSpPr>
        <p:spPr bwMode="auto">
          <a:xfrm>
            <a:off x="0" y="7610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latin typeface="Arial" charset="0"/>
            </a:endParaRPr>
          </a:p>
        </p:txBody>
      </p:sp>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0386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219200" y="4800600"/>
            <a:ext cx="7162800" cy="228600"/>
          </a:xfrm>
          <a:prstGeom prst="ellipse">
            <a:avLst/>
          </a:prstGeom>
          <a:solidFill>
            <a:srgbClr val="20C9F8">
              <a:alpha val="18824"/>
            </a:srgb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442" name="TextBox 12"/>
          <p:cNvSpPr txBox="1">
            <a:spLocks noChangeArrowheads="1"/>
          </p:cNvSpPr>
          <p:nvPr/>
        </p:nvSpPr>
        <p:spPr bwMode="auto">
          <a:xfrm rot="-5400000">
            <a:off x="-2003822" y="2396936"/>
            <a:ext cx="584596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4400" b="1" dirty="0"/>
              <a:t>Application Review </a:t>
            </a:r>
          </a:p>
          <a:p>
            <a:r>
              <a:rPr lang="en-US" sz="4400" b="1" dirty="0"/>
              <a:t>Architect and Engineer</a:t>
            </a:r>
          </a:p>
        </p:txBody>
      </p:sp>
      <p:sp>
        <p:nvSpPr>
          <p:cNvPr id="14" name="Oval 13"/>
          <p:cNvSpPr/>
          <p:nvPr/>
        </p:nvSpPr>
        <p:spPr>
          <a:xfrm>
            <a:off x="990600" y="228600"/>
            <a:ext cx="7162800" cy="152400"/>
          </a:xfrm>
          <a:prstGeom prst="ellipse">
            <a:avLst/>
          </a:prstGeom>
          <a:solidFill>
            <a:srgbClr val="FF0000">
              <a:alpha val="14902"/>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5" name="TextBox 14"/>
          <p:cNvSpPr txBox="1"/>
          <p:nvPr/>
        </p:nvSpPr>
        <p:spPr>
          <a:xfrm>
            <a:off x="6248400" y="304800"/>
            <a:ext cx="2778125" cy="461963"/>
          </a:xfrm>
          <a:prstGeom prst="rect">
            <a:avLst/>
          </a:prstGeom>
          <a:noFill/>
          <a:effectLst>
            <a:outerShdw blurRad="12700" dist="12700" algn="ctr" rotWithShape="0">
              <a:srgbClr val="000000">
                <a:alpha val="86000"/>
              </a:srgbClr>
            </a:outerShdw>
          </a:effectLst>
        </p:spPr>
        <p:txBody>
          <a:bodyPr wrap="none">
            <a:spAutoFit/>
          </a:bodyPr>
          <a:lstStyle/>
          <a:p>
            <a:pPr eaLnBrk="0" hangingPunct="0">
              <a:defRPr/>
            </a:pPr>
            <a:r>
              <a:rPr lang="en-US" sz="2400" b="1" dirty="0">
                <a:solidFill>
                  <a:srgbClr val="FF0000"/>
                </a:solidFill>
                <a:effectLst>
                  <a:outerShdw blurRad="38100" dist="38100" dir="2700000" algn="tl">
                    <a:srgbClr val="000000">
                      <a:alpha val="43137"/>
                    </a:srgbClr>
                  </a:outerShdw>
                </a:effectLst>
              </a:rPr>
              <a:t>Step 1 </a:t>
            </a:r>
            <a:r>
              <a:rPr lang="en-US" b="1" dirty="0">
                <a:solidFill>
                  <a:srgbClr val="FF0000"/>
                </a:solidFill>
                <a:effectLst>
                  <a:outerShdw blurRad="38100" dist="38100" dir="2700000" algn="tl">
                    <a:srgbClr val="000000">
                      <a:alpha val="43137"/>
                    </a:srgbClr>
                  </a:outerShdw>
                </a:effectLst>
              </a:rPr>
              <a:t>Code Version</a:t>
            </a:r>
          </a:p>
        </p:txBody>
      </p:sp>
      <p:sp>
        <p:nvSpPr>
          <p:cNvPr id="16" name="TextBox 15"/>
          <p:cNvSpPr txBox="1"/>
          <p:nvPr/>
        </p:nvSpPr>
        <p:spPr>
          <a:xfrm>
            <a:off x="6324600" y="3124200"/>
            <a:ext cx="2671763" cy="738188"/>
          </a:xfrm>
          <a:prstGeom prst="rect">
            <a:avLst/>
          </a:prstGeom>
          <a:noFill/>
          <a:ln>
            <a:noFill/>
          </a:ln>
          <a:effectLst>
            <a:outerShdw blurRad="12700" dist="12700" dir="1200000" algn="ctr" rotWithShape="0">
              <a:srgbClr val="000000">
                <a:alpha val="89000"/>
              </a:srgbClr>
            </a:outerShdw>
          </a:effectLst>
        </p:spPr>
        <p:txBody>
          <a:bodyPr wrap="none">
            <a:spAutoFit/>
          </a:bodyPr>
          <a:lstStyle/>
          <a:p>
            <a:pPr eaLnBrk="0" hangingPunct="0">
              <a:defRPr/>
            </a:pPr>
            <a:r>
              <a:rPr lang="en-US" sz="2400" b="1" dirty="0">
                <a:solidFill>
                  <a:schemeClr val="accent1">
                    <a:lumMod val="75000"/>
                  </a:schemeClr>
                </a:solidFill>
                <a:effectLst>
                  <a:outerShdw blurRad="38100" dist="38100" dir="2700000" algn="tl">
                    <a:srgbClr val="000000">
                      <a:alpha val="43137"/>
                    </a:srgbClr>
                  </a:outerShdw>
                </a:effectLst>
              </a:rPr>
              <a:t>Step 2 </a:t>
            </a:r>
            <a:r>
              <a:rPr lang="en-US" b="1" dirty="0">
                <a:solidFill>
                  <a:schemeClr val="accent1">
                    <a:lumMod val="75000"/>
                  </a:schemeClr>
                </a:solidFill>
                <a:effectLst>
                  <a:outerShdw blurRad="38100" dist="38100" dir="2700000" algn="tl">
                    <a:srgbClr val="000000">
                      <a:alpha val="43137"/>
                    </a:srgbClr>
                  </a:outerShdw>
                </a:effectLst>
              </a:rPr>
              <a:t>Compliance </a:t>
            </a:r>
          </a:p>
          <a:p>
            <a:pPr eaLnBrk="0" hangingPunct="0">
              <a:defRPr/>
            </a:pPr>
            <a:r>
              <a:rPr lang="en-US" b="1" dirty="0">
                <a:solidFill>
                  <a:schemeClr val="accent1">
                    <a:lumMod val="75000"/>
                  </a:schemeClr>
                </a:solidFill>
                <a:effectLst>
                  <a:outerShdw blurRad="38100" dist="38100" dir="2700000" algn="tl">
                    <a:srgbClr val="000000">
                      <a:alpha val="43137"/>
                    </a:srgbClr>
                  </a:outerShdw>
                </a:effectLst>
              </a:rPr>
              <a:t>Method</a:t>
            </a:r>
          </a:p>
        </p:txBody>
      </p:sp>
      <p:sp>
        <p:nvSpPr>
          <p:cNvPr id="17" name="TextBox 16"/>
          <p:cNvSpPr txBox="1"/>
          <p:nvPr/>
        </p:nvSpPr>
        <p:spPr>
          <a:xfrm>
            <a:off x="5867400" y="-2286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18" name="TextBox 17"/>
          <p:cNvSpPr txBox="1"/>
          <p:nvPr/>
        </p:nvSpPr>
        <p:spPr>
          <a:xfrm>
            <a:off x="6019800" y="30480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19" name="TextBox 18"/>
          <p:cNvSpPr txBox="1"/>
          <p:nvPr/>
        </p:nvSpPr>
        <p:spPr>
          <a:xfrm>
            <a:off x="6705600" y="3962400"/>
            <a:ext cx="2187575" cy="369888"/>
          </a:xfrm>
          <a:prstGeom prst="rect">
            <a:avLst/>
          </a:prstGeom>
          <a:noFill/>
          <a:effectLst>
            <a:outerShdw blurRad="12700" dist="12700" dir="1800000" algn="ctr" rotWithShape="0">
              <a:srgbClr val="000000">
                <a:alpha val="89000"/>
              </a:srgbClr>
            </a:outerShdw>
          </a:effectLst>
        </p:spPr>
        <p:txBody>
          <a:bodyPr wrap="none">
            <a:spAutoFit/>
          </a:bodyPr>
          <a:lstStyle/>
          <a:p>
            <a:pPr eaLnBrk="0" hangingPunct="0">
              <a:defRPr/>
            </a:pPr>
            <a:r>
              <a:rPr lang="en-US" b="1" dirty="0">
                <a:solidFill>
                  <a:schemeClr val="accent1">
                    <a:lumMod val="75000"/>
                  </a:schemeClr>
                </a:solidFill>
                <a:effectLst>
                  <a:outerShdw blurRad="38100" dist="38100" dir="2700000" algn="tl">
                    <a:srgbClr val="000000">
                      <a:alpha val="43137"/>
                    </a:srgbClr>
                  </a:outerShdw>
                </a:effectLst>
              </a:rPr>
              <a:t>Rule Compliance </a:t>
            </a:r>
          </a:p>
        </p:txBody>
      </p:sp>
      <p:sp>
        <p:nvSpPr>
          <p:cNvPr id="20" name="Oval 19"/>
          <p:cNvSpPr/>
          <p:nvPr/>
        </p:nvSpPr>
        <p:spPr>
          <a:xfrm>
            <a:off x="1371600" y="5638800"/>
            <a:ext cx="7162800" cy="762000"/>
          </a:xfrm>
          <a:prstGeom prst="ellipse">
            <a:avLst/>
          </a:prstGeom>
          <a:solidFill>
            <a:srgbClr val="92D050">
              <a:alpha val="12941"/>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1" name="TextBox 20"/>
          <p:cNvSpPr txBox="1"/>
          <p:nvPr/>
        </p:nvSpPr>
        <p:spPr>
          <a:xfrm>
            <a:off x="6708775" y="5410200"/>
            <a:ext cx="2435225" cy="461963"/>
          </a:xfrm>
          <a:prstGeom prst="rect">
            <a:avLst/>
          </a:prstGeom>
          <a:noFill/>
          <a:ln>
            <a:noFill/>
          </a:ln>
          <a:effectLst>
            <a:outerShdw blurRad="25400" dist="12700" dir="3000000" algn="ctr" rotWithShape="0">
              <a:schemeClr val="tx1">
                <a:lumMod val="95000"/>
                <a:lumOff val="5000"/>
                <a:alpha val="58000"/>
              </a:schemeClr>
            </a:outerShdw>
          </a:effectLst>
        </p:spPr>
        <p:txBody>
          <a:bodyPr wrap="none">
            <a:spAutoFit/>
          </a:bodyPr>
          <a:lstStyle/>
          <a:p>
            <a:pPr eaLnBrk="0" hangingPunct="0">
              <a:defRPr/>
            </a:pPr>
            <a:r>
              <a:rPr lang="en-US" sz="2400" b="1" dirty="0">
                <a:solidFill>
                  <a:srgbClr val="00B050"/>
                </a:solidFill>
                <a:effectLst>
                  <a:outerShdw blurRad="38100" dist="38100" dir="2700000" algn="tl">
                    <a:srgbClr val="000000">
                      <a:alpha val="43137"/>
                    </a:srgbClr>
                  </a:outerShdw>
                </a:effectLst>
              </a:rPr>
              <a:t>Step 4 </a:t>
            </a:r>
            <a:r>
              <a:rPr lang="en-US" b="1" dirty="0">
                <a:solidFill>
                  <a:srgbClr val="00B050"/>
                </a:solidFill>
                <a:effectLst>
                  <a:outerShdw blurRad="38100" dist="38100" dir="2700000" algn="tl">
                    <a:srgbClr val="000000">
                      <a:alpha val="43137"/>
                    </a:srgbClr>
                  </a:outerShdw>
                </a:effectLst>
              </a:rPr>
              <a:t>Standards</a:t>
            </a:r>
          </a:p>
        </p:txBody>
      </p:sp>
      <p:sp>
        <p:nvSpPr>
          <p:cNvPr id="22" name="TextBox 21"/>
          <p:cNvSpPr txBox="1"/>
          <p:nvPr/>
        </p:nvSpPr>
        <p:spPr>
          <a:xfrm>
            <a:off x="6324600" y="52578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23" name="TextBox 22"/>
          <p:cNvSpPr txBox="1"/>
          <p:nvPr/>
        </p:nvSpPr>
        <p:spPr>
          <a:xfrm>
            <a:off x="6967538" y="5943600"/>
            <a:ext cx="2176462" cy="369888"/>
          </a:xfrm>
          <a:prstGeom prst="rect">
            <a:avLst/>
          </a:prstGeom>
          <a:noFill/>
          <a:ln>
            <a:noFill/>
          </a:ln>
          <a:effectLst>
            <a:outerShdw blurRad="25400" dist="12700" dir="3000000" algn="ctr" rotWithShape="0">
              <a:schemeClr val="tx1">
                <a:lumMod val="95000"/>
                <a:lumOff val="5000"/>
                <a:alpha val="58000"/>
              </a:schemeClr>
            </a:outerShdw>
          </a:effectLst>
        </p:spPr>
        <p:txBody>
          <a:bodyPr wrap="none">
            <a:spAutoFit/>
          </a:bodyPr>
          <a:lstStyle/>
          <a:p>
            <a:pPr eaLnBrk="0" hangingPunct="0">
              <a:defRPr/>
            </a:pPr>
            <a:r>
              <a:rPr lang="en-US" b="1" dirty="0">
                <a:solidFill>
                  <a:srgbClr val="00B050"/>
                </a:solidFill>
                <a:effectLst>
                  <a:outerShdw blurRad="38100" dist="38100" dir="2700000" algn="tl">
                    <a:srgbClr val="000000">
                      <a:alpha val="43137"/>
                    </a:srgbClr>
                  </a:outerShdw>
                </a:effectLst>
              </a:rPr>
              <a:t>Code Compliance</a:t>
            </a:r>
          </a:p>
        </p:txBody>
      </p:sp>
      <p:sp>
        <p:nvSpPr>
          <p:cNvPr id="24" name="Rectangle 23"/>
          <p:cNvSpPr/>
          <p:nvPr/>
        </p:nvSpPr>
        <p:spPr>
          <a:xfrm>
            <a:off x="-1219200" y="838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5" name="Oval 24"/>
          <p:cNvSpPr/>
          <p:nvPr/>
        </p:nvSpPr>
        <p:spPr>
          <a:xfrm>
            <a:off x="1676400" y="3657600"/>
            <a:ext cx="7162800" cy="609600"/>
          </a:xfrm>
          <a:prstGeom prst="ellipse">
            <a:avLst/>
          </a:prstGeom>
          <a:solidFill>
            <a:srgbClr val="20C9F8">
              <a:alpha val="18824"/>
            </a:srgb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6" name="TextBox 25"/>
          <p:cNvSpPr txBox="1"/>
          <p:nvPr/>
        </p:nvSpPr>
        <p:spPr>
          <a:xfrm>
            <a:off x="6324600" y="4491038"/>
            <a:ext cx="2219325" cy="461962"/>
          </a:xfrm>
          <a:prstGeom prst="rect">
            <a:avLst/>
          </a:prstGeom>
          <a:noFill/>
          <a:ln>
            <a:noFill/>
          </a:ln>
          <a:effectLst>
            <a:outerShdw blurRad="12700" dist="12700" dir="1200000" algn="ctr" rotWithShape="0">
              <a:srgbClr val="000000">
                <a:alpha val="89000"/>
              </a:srgbClr>
            </a:outerShdw>
          </a:effectLst>
        </p:spPr>
        <p:txBody>
          <a:bodyPr wrap="none">
            <a:spAutoFit/>
          </a:bodyPr>
          <a:lstStyle/>
          <a:p>
            <a:pPr eaLnBrk="0" hangingPunct="0">
              <a:defRPr/>
            </a:pPr>
            <a:r>
              <a:rPr lang="en-US" sz="2400" b="1" dirty="0">
                <a:solidFill>
                  <a:schemeClr val="accent1">
                    <a:lumMod val="75000"/>
                  </a:schemeClr>
                </a:solidFill>
                <a:effectLst>
                  <a:outerShdw blurRad="38100" dist="38100" dir="2700000" algn="tl">
                    <a:srgbClr val="000000">
                      <a:alpha val="43137"/>
                    </a:srgbClr>
                  </a:outerShdw>
                </a:effectLst>
              </a:rPr>
              <a:t>Step 3 </a:t>
            </a:r>
            <a:r>
              <a:rPr lang="en-US" b="1" dirty="0">
                <a:solidFill>
                  <a:schemeClr val="accent1">
                    <a:lumMod val="75000"/>
                  </a:schemeClr>
                </a:solidFill>
                <a:effectLst>
                  <a:outerShdw blurRad="38100" dist="38100" dir="2700000" algn="tl">
                    <a:srgbClr val="000000">
                      <a:alpha val="43137"/>
                    </a:srgbClr>
                  </a:outerShdw>
                </a:effectLst>
              </a:rPr>
              <a:t>QA valid</a:t>
            </a:r>
          </a:p>
        </p:txBody>
      </p:sp>
      <p:sp>
        <p:nvSpPr>
          <p:cNvPr id="27" name="TextBox 26"/>
          <p:cNvSpPr txBox="1"/>
          <p:nvPr/>
        </p:nvSpPr>
        <p:spPr>
          <a:xfrm>
            <a:off x="6096000" y="41910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fld id="{719D0098-868B-4E32-858C-99B1A34F05C1}"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6629400" cy="6858000"/>
          </a:xfrm>
          <a:prstGeom prst="rect">
            <a:avLst/>
          </a:prstGeom>
          <a:solidFill>
            <a:schemeClr val="bg1"/>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9459" name="Title 1"/>
          <p:cNvSpPr>
            <a:spLocks noGrp="1"/>
          </p:cNvSpPr>
          <p:nvPr>
            <p:ph type="title"/>
          </p:nvPr>
        </p:nvSpPr>
        <p:spPr/>
        <p:txBody>
          <a:bodyPr/>
          <a:lstStyle/>
          <a:p>
            <a:pPr eaLnBrk="1" hangingPunct="1"/>
            <a:endParaRPr lang="en-US" dirty="0" smtClean="0"/>
          </a:p>
        </p:txBody>
      </p:sp>
      <p:sp>
        <p:nvSpPr>
          <p:cNvPr id="18436" name="Content Placeholder 2"/>
          <p:cNvSpPr>
            <a:spLocks noGrp="1"/>
          </p:cNvSpPr>
          <p:nvPr>
            <p:ph idx="1"/>
          </p:nvPr>
        </p:nvSpPr>
        <p:spPr/>
        <p:txBody>
          <a:bodyPr/>
          <a:lstStyle/>
          <a:p>
            <a:pPr eaLnBrk="1" hangingPunct="1">
              <a:defRPr/>
            </a:pPr>
            <a:endParaRPr lang="en-US" dirty="0" smtClean="0"/>
          </a:p>
        </p:txBody>
      </p:sp>
      <p:pic>
        <p:nvPicPr>
          <p:cNvPr id="4" name="Picture 2"/>
          <p:cNvPicPr>
            <a:picLocks noChangeAspect="1" noChangeArrowheads="1"/>
          </p:cNvPicPr>
          <p:nvPr/>
        </p:nvPicPr>
        <p:blipFill>
          <a:blip r:embed="rId2"/>
          <a:srcRect/>
          <a:stretch>
            <a:fillRect/>
          </a:stretch>
        </p:blipFill>
        <p:spPr bwMode="auto">
          <a:xfrm>
            <a:off x="1981200" y="3305175"/>
            <a:ext cx="6086475" cy="3629025"/>
          </a:xfrm>
          <a:prstGeom prst="rect">
            <a:avLst/>
          </a:prstGeom>
          <a:ln>
            <a:noFill/>
          </a:ln>
          <a:effectLst>
            <a:outerShdw blurRad="44450" dist="27940" dir="5400000" algn="ctr">
              <a:srgbClr val="000000">
                <a:alpha val="32000"/>
              </a:srgbClr>
            </a:outerShdw>
          </a:effectLst>
        </p:spPr>
      </p:pic>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0386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990600" y="4953000"/>
            <a:ext cx="6400800" cy="533400"/>
          </a:xfrm>
          <a:prstGeom prst="ellipse">
            <a:avLst/>
          </a:prstGeom>
          <a:solidFill>
            <a:srgbClr val="20C9F8">
              <a:alpha val="18824"/>
            </a:srgb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TextBox 6"/>
          <p:cNvSpPr txBox="1"/>
          <p:nvPr/>
        </p:nvSpPr>
        <p:spPr>
          <a:xfrm>
            <a:off x="6324600" y="4495800"/>
            <a:ext cx="2312988" cy="461963"/>
          </a:xfrm>
          <a:prstGeom prst="rect">
            <a:avLst/>
          </a:prstGeom>
          <a:noFill/>
          <a:ln>
            <a:noFill/>
          </a:ln>
          <a:effectLst>
            <a:outerShdw blurRad="12700" dist="12700" dir="1200000" algn="ctr" rotWithShape="0">
              <a:srgbClr val="000000">
                <a:alpha val="89000"/>
              </a:srgbClr>
            </a:outerShdw>
          </a:effectLst>
        </p:spPr>
        <p:txBody>
          <a:bodyPr wrap="none">
            <a:spAutoFit/>
          </a:bodyPr>
          <a:lstStyle/>
          <a:p>
            <a:pPr eaLnBrk="0" hangingPunct="0">
              <a:defRPr/>
            </a:pPr>
            <a:r>
              <a:rPr lang="en-US" sz="2400" b="1" dirty="0">
                <a:solidFill>
                  <a:schemeClr val="accent1">
                    <a:lumMod val="75000"/>
                  </a:schemeClr>
                </a:solidFill>
                <a:effectLst>
                  <a:outerShdw blurRad="38100" dist="38100" dir="2700000" algn="tl">
                    <a:srgbClr val="000000">
                      <a:alpha val="43137"/>
                    </a:srgbClr>
                  </a:outerShdw>
                </a:effectLst>
              </a:rPr>
              <a:t>Step 5 </a:t>
            </a:r>
            <a:r>
              <a:rPr lang="en-US" b="1" dirty="0">
                <a:solidFill>
                  <a:schemeClr val="accent1">
                    <a:lumMod val="75000"/>
                  </a:schemeClr>
                </a:solidFill>
                <a:effectLst>
                  <a:outerShdw blurRad="38100" dist="38100" dir="2700000" algn="tl">
                    <a:srgbClr val="000000">
                      <a:alpha val="43137"/>
                    </a:srgbClr>
                  </a:outerShdw>
                </a:effectLst>
              </a:rPr>
              <a:t>Checklist</a:t>
            </a:r>
          </a:p>
        </p:txBody>
      </p:sp>
      <p:sp>
        <p:nvSpPr>
          <p:cNvPr id="8" name="TextBox 7"/>
          <p:cNvSpPr txBox="1"/>
          <p:nvPr/>
        </p:nvSpPr>
        <p:spPr>
          <a:xfrm>
            <a:off x="6019800" y="44196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9" name="TextBox 8"/>
          <p:cNvSpPr txBox="1"/>
          <p:nvPr/>
        </p:nvSpPr>
        <p:spPr>
          <a:xfrm>
            <a:off x="6705600" y="5181600"/>
            <a:ext cx="2187575" cy="369888"/>
          </a:xfrm>
          <a:prstGeom prst="rect">
            <a:avLst/>
          </a:prstGeom>
          <a:noFill/>
          <a:effectLst>
            <a:outerShdw blurRad="12700" dist="12700" dir="1800000" algn="ctr" rotWithShape="0">
              <a:srgbClr val="000000">
                <a:alpha val="89000"/>
              </a:srgbClr>
            </a:outerShdw>
          </a:effectLst>
        </p:spPr>
        <p:txBody>
          <a:bodyPr wrap="none">
            <a:spAutoFit/>
          </a:bodyPr>
          <a:lstStyle/>
          <a:p>
            <a:pPr eaLnBrk="0" hangingPunct="0">
              <a:defRPr/>
            </a:pPr>
            <a:r>
              <a:rPr lang="en-US" b="1" dirty="0">
                <a:solidFill>
                  <a:schemeClr val="accent1">
                    <a:lumMod val="75000"/>
                  </a:schemeClr>
                </a:solidFill>
                <a:effectLst>
                  <a:outerShdw blurRad="38100" dist="38100" dir="2700000" algn="tl">
                    <a:srgbClr val="000000">
                      <a:alpha val="43137"/>
                    </a:srgbClr>
                  </a:outerShdw>
                </a:effectLst>
              </a:rPr>
              <a:t>Rule Compliance </a:t>
            </a:r>
          </a:p>
        </p:txBody>
      </p:sp>
      <p:sp>
        <p:nvSpPr>
          <p:cNvPr id="18443" name="TextBox 10"/>
          <p:cNvSpPr txBox="1">
            <a:spLocks noChangeArrowheads="1"/>
          </p:cNvSpPr>
          <p:nvPr/>
        </p:nvSpPr>
        <p:spPr bwMode="auto">
          <a:xfrm rot="-5400000">
            <a:off x="-1695450" y="2171492"/>
            <a:ext cx="5924551" cy="2800767"/>
          </a:xfrm>
          <a:prstGeom prst="rect">
            <a:avLst/>
          </a:prstGeom>
          <a:noFill/>
          <a:ln w="9525">
            <a:noFill/>
            <a:miter lim="800000"/>
            <a:headEnd/>
            <a:tailEnd/>
          </a:ln>
        </p:spPr>
        <p:txBody>
          <a:bodyPr wrap="square">
            <a:spAutoFit/>
          </a:bodyPr>
          <a:lstStyle/>
          <a:p>
            <a:pPr eaLnBrk="0" hangingPunct="0">
              <a:defRPr/>
            </a:pPr>
            <a:r>
              <a:rPr lang="en-US" sz="4400" b="1" dirty="0">
                <a:effectLst>
                  <a:outerShdw blurRad="38100" dist="38100" dir="2700000" algn="tl">
                    <a:srgbClr val="000000">
                      <a:alpha val="43137"/>
                    </a:srgbClr>
                  </a:outerShdw>
                </a:effectLst>
              </a:rPr>
              <a:t>Application Review</a:t>
            </a:r>
          </a:p>
          <a:p>
            <a:pPr eaLnBrk="0" hangingPunct="0">
              <a:defRPr/>
            </a:pPr>
            <a:r>
              <a:rPr lang="en-US" sz="4400" b="1" dirty="0">
                <a:effectLst>
                  <a:outerShdw blurRad="38100" dist="38100" dir="2700000" algn="tl">
                    <a:srgbClr val="000000">
                      <a:alpha val="43137"/>
                    </a:srgbClr>
                  </a:outerShdw>
                </a:effectLst>
              </a:rPr>
              <a:t>Architect and Engineer</a:t>
            </a:r>
          </a:p>
          <a:p>
            <a:pPr eaLnBrk="0" hangingPunct="0">
              <a:defRPr/>
            </a:pPr>
            <a:endParaRPr lang="en-US" sz="4400" b="1" dirty="0"/>
          </a:p>
        </p:txBody>
      </p:sp>
      <p:sp>
        <p:nvSpPr>
          <p:cNvPr id="2" name="Date Placeholder 1"/>
          <p:cNvSpPr>
            <a:spLocks noGrp="1"/>
          </p:cNvSpPr>
          <p:nvPr>
            <p:ph type="dt" sz="half" idx="10"/>
          </p:nvPr>
        </p:nvSpPr>
        <p:spPr/>
        <p:txBody>
          <a:bodyPr/>
          <a:lstStyle/>
          <a:p>
            <a:pPr>
              <a:defRPr/>
            </a:pPr>
            <a:fld id="{41E30B32-3E44-47D0-8D21-1ED87FE5AC42}"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dirty="0" smtClean="0"/>
          </a:p>
        </p:txBody>
      </p:sp>
      <p:sp>
        <p:nvSpPr>
          <p:cNvPr id="19459" name="Content Placeholder 2"/>
          <p:cNvSpPr>
            <a:spLocks noGrp="1"/>
          </p:cNvSpPr>
          <p:nvPr>
            <p:ph idx="1"/>
          </p:nvPr>
        </p:nvSpPr>
        <p:spPr/>
        <p:txBody>
          <a:bodyPr/>
          <a:lstStyle/>
          <a:p>
            <a:pPr eaLnBrk="1" hangingPunct="1">
              <a:defRPr/>
            </a:pPr>
            <a:endParaRPr lang="en-US" dirty="0" smtClean="0"/>
          </a:p>
        </p:txBody>
      </p:sp>
      <p:pic>
        <p:nvPicPr>
          <p:cNvPr id="45058" name="Picture 2"/>
          <p:cNvPicPr>
            <a:picLocks noChangeAspect="1" noChangeArrowheads="1"/>
          </p:cNvPicPr>
          <p:nvPr/>
        </p:nvPicPr>
        <p:blipFill>
          <a:blip r:embed="rId2"/>
          <a:srcRect/>
          <a:stretch>
            <a:fillRect/>
          </a:stretch>
        </p:blipFill>
        <p:spPr bwMode="auto">
          <a:xfrm>
            <a:off x="2028825" y="0"/>
            <a:ext cx="6457950" cy="6858000"/>
          </a:xfrm>
          <a:prstGeom prst="rect">
            <a:avLst/>
          </a:prstGeom>
          <a:noFill/>
          <a:ln w="9525">
            <a:solidFill>
              <a:schemeClr val="tx1"/>
            </a:solidFill>
            <a:miter lim="800000"/>
            <a:headEnd/>
            <a:tailEnd/>
          </a:ln>
          <a:effectLst>
            <a:outerShdw blurRad="76200" dir="13500000" sy="23000" kx="1200000" algn="br" rotWithShape="0">
              <a:prstClr val="black">
                <a:alpha val="20000"/>
              </a:prstClr>
            </a:outerShdw>
          </a:effectLst>
        </p:spPr>
      </p:pic>
      <p:sp>
        <p:nvSpPr>
          <p:cNvPr id="5" name="TextBox 4"/>
          <p:cNvSpPr txBox="1"/>
          <p:nvPr/>
        </p:nvSpPr>
        <p:spPr>
          <a:xfrm rot="1383819">
            <a:off x="7051675" y="363538"/>
            <a:ext cx="1600200" cy="1200150"/>
          </a:xfrm>
          <a:prstGeom prst="rect">
            <a:avLst/>
          </a:prstGeom>
          <a:solidFill>
            <a:srgbClr val="FF0000">
              <a:alpha val="25882"/>
            </a:srgbClr>
          </a:solidFill>
          <a:effectLst>
            <a:outerShdw blurRad="50800" dist="38100" dir="2700000" algn="tl" rotWithShape="0">
              <a:prstClr val="black">
                <a:alpha val="40000"/>
              </a:prstClr>
            </a:outerShdw>
          </a:effectLst>
        </p:spPr>
        <p:txBody>
          <a:bodyPr>
            <a:spAutoFit/>
          </a:bodyPr>
          <a:lstStyle/>
          <a:p>
            <a:pPr eaLnBrk="0" hangingPunct="0">
              <a:defRPr/>
            </a:pPr>
            <a:r>
              <a:rPr lang="en-US" b="1" dirty="0">
                <a:effectLst>
                  <a:outerShdw blurRad="38100" dist="38100" dir="2700000" algn="tl">
                    <a:srgbClr val="000000">
                      <a:alpha val="43137"/>
                    </a:srgbClr>
                  </a:outerShdw>
                </a:effectLst>
                <a:latin typeface="+mj-lt"/>
              </a:rPr>
              <a:t>Application Validation Checklist</a:t>
            </a:r>
          </a:p>
          <a:p>
            <a:pPr eaLnBrk="0" hangingPunct="0">
              <a:defRPr/>
            </a:pPr>
            <a:r>
              <a:rPr lang="en-US" b="1" dirty="0">
                <a:effectLst>
                  <a:outerShdw blurRad="38100" dist="38100" dir="2700000" algn="tl">
                    <a:srgbClr val="000000">
                      <a:alpha val="43137"/>
                    </a:srgbClr>
                  </a:outerShdw>
                </a:effectLst>
                <a:latin typeface="+mj-lt"/>
              </a:rPr>
              <a:t>On BCIS</a:t>
            </a:r>
          </a:p>
        </p:txBody>
      </p:sp>
      <p:sp>
        <p:nvSpPr>
          <p:cNvPr id="19462" name="TextBox 6"/>
          <p:cNvSpPr txBox="1">
            <a:spLocks noChangeArrowheads="1"/>
          </p:cNvSpPr>
          <p:nvPr/>
        </p:nvSpPr>
        <p:spPr bwMode="auto">
          <a:xfrm rot="-5400000">
            <a:off x="-1714500" y="2095292"/>
            <a:ext cx="6076951" cy="2800767"/>
          </a:xfrm>
          <a:prstGeom prst="rect">
            <a:avLst/>
          </a:prstGeom>
          <a:noFill/>
          <a:ln w="9525">
            <a:noFill/>
            <a:miter lim="800000"/>
            <a:headEnd/>
            <a:tailEnd/>
          </a:ln>
        </p:spPr>
        <p:txBody>
          <a:bodyPr wrap="square">
            <a:spAutoFit/>
          </a:bodyPr>
          <a:lstStyle/>
          <a:p>
            <a:pPr eaLnBrk="0" hangingPunct="0">
              <a:defRPr/>
            </a:pPr>
            <a:r>
              <a:rPr lang="en-US" sz="4400" b="1" dirty="0" smtClean="0">
                <a:effectLst>
                  <a:outerShdw blurRad="38100" dist="38100" dir="2700000" algn="tl">
                    <a:srgbClr val="000000">
                      <a:alpha val="43137"/>
                    </a:srgbClr>
                  </a:outerShdw>
                </a:effectLst>
              </a:rPr>
              <a:t>Application </a:t>
            </a:r>
            <a:r>
              <a:rPr lang="en-US" sz="4400" b="1" dirty="0">
                <a:effectLst>
                  <a:outerShdw blurRad="38100" dist="38100" dir="2700000" algn="tl">
                    <a:srgbClr val="000000">
                      <a:alpha val="43137"/>
                    </a:srgbClr>
                  </a:outerShdw>
                </a:effectLst>
              </a:rPr>
              <a:t>Review</a:t>
            </a:r>
          </a:p>
          <a:p>
            <a:pPr eaLnBrk="0" hangingPunct="0">
              <a:defRPr/>
            </a:pPr>
            <a:r>
              <a:rPr lang="en-US" sz="4400" b="1" dirty="0">
                <a:effectLst>
                  <a:outerShdw blurRad="38100" dist="38100" dir="2700000" algn="tl">
                    <a:srgbClr val="000000">
                      <a:alpha val="43137"/>
                    </a:srgbClr>
                  </a:outerShdw>
                </a:effectLst>
              </a:rPr>
              <a:t>Architect and Engineer</a:t>
            </a:r>
          </a:p>
          <a:p>
            <a:pPr eaLnBrk="0" hangingPunct="0">
              <a:defRPr/>
            </a:pPr>
            <a:endParaRPr lang="en-US" sz="4400" b="1" dirty="0">
              <a:effectLst>
                <a:outerShdw blurRad="38100" dist="38100" dir="2700000" algn="tl">
                  <a:srgbClr val="000000">
                    <a:alpha val="43137"/>
                  </a:srgbClr>
                </a:outerShdw>
              </a:effectLst>
            </a:endParaRPr>
          </a:p>
        </p:txBody>
      </p:sp>
      <p:sp>
        <p:nvSpPr>
          <p:cNvPr id="8" name="Right Brace 7"/>
          <p:cNvSpPr/>
          <p:nvPr/>
        </p:nvSpPr>
        <p:spPr>
          <a:xfrm>
            <a:off x="2438400" y="609600"/>
            <a:ext cx="228600" cy="5410200"/>
          </a:xfrm>
          <a:prstGeom prst="rightBrace">
            <a:avLst/>
          </a:prstGeom>
          <a:noFill/>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dirty="0"/>
          </a:p>
        </p:txBody>
      </p:sp>
      <p:sp>
        <p:nvSpPr>
          <p:cNvPr id="9" name="TextBox 8"/>
          <p:cNvSpPr txBox="1"/>
          <p:nvPr/>
        </p:nvSpPr>
        <p:spPr>
          <a:xfrm rot="20003479">
            <a:off x="2828925" y="1717675"/>
            <a:ext cx="3778250" cy="1939925"/>
          </a:xfrm>
          <a:prstGeom prst="rect">
            <a:avLst/>
          </a:prstGeom>
          <a:noFill/>
        </p:spPr>
        <p:txBody>
          <a:bodyPr>
            <a:spAutoFit/>
          </a:bodyPr>
          <a:lstStyle/>
          <a:p>
            <a:pPr eaLnBrk="0" hangingPunct="0">
              <a:defRPr/>
            </a:pPr>
            <a:r>
              <a:rPr lang="en-US" sz="6000" b="1" dirty="0">
                <a:solidFill>
                  <a:srgbClr val="FF0000"/>
                </a:solidFill>
                <a:latin typeface="+mj-lt"/>
              </a:rPr>
              <a:t>All Checked</a:t>
            </a:r>
          </a:p>
        </p:txBody>
      </p:sp>
      <p:sp>
        <p:nvSpPr>
          <p:cNvPr id="10" name="TextBox 9"/>
          <p:cNvSpPr txBox="1"/>
          <p:nvPr/>
        </p:nvSpPr>
        <p:spPr>
          <a:xfrm>
            <a:off x="3733800" y="2286000"/>
            <a:ext cx="533400" cy="1077913"/>
          </a:xfrm>
          <a:prstGeom prst="rect">
            <a:avLst/>
          </a:prstGeom>
          <a:noFill/>
        </p:spPr>
        <p:txBody>
          <a:bodyPr>
            <a:spAutoFit/>
          </a:bodyPr>
          <a:lstStyle/>
          <a:p>
            <a:pPr eaLnBrk="0" hangingPunct="0">
              <a:defRPr/>
            </a:pPr>
            <a:r>
              <a:rPr lang="en-US" sz="4400" b="1" dirty="0">
                <a:solidFill>
                  <a:srgbClr val="00B050"/>
                </a:solidFill>
                <a:effectLst>
                  <a:outerShdw blurRad="38100" dist="38100" dir="2700000" algn="tl">
                    <a:srgbClr val="000000">
                      <a:alpha val="43137"/>
                    </a:srgbClr>
                  </a:outerShdw>
                </a:effectLst>
                <a:latin typeface="Wingdings" pitchFamily="2" charset="2"/>
              </a:rPr>
              <a:t>ü</a:t>
            </a:r>
          </a:p>
          <a:p>
            <a:pPr eaLnBrk="0" hangingPunct="0">
              <a:defRPr/>
            </a:pPr>
            <a:endParaRPr lang="en-US" sz="20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fld id="{D8ACF6B6-41BE-4992-A7F8-15CB45AC3B23}"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209800" y="2225675"/>
            <a:ext cx="6096000" cy="4479925"/>
          </a:xfrm>
          <a:custGeom>
            <a:avLst/>
            <a:gdLst>
              <a:gd name="connsiteX0" fmla="*/ 0 w 6324600"/>
              <a:gd name="connsiteY0" fmla="*/ 0 h 3962400"/>
              <a:gd name="connsiteX1" fmla="*/ 6324600 w 6324600"/>
              <a:gd name="connsiteY1" fmla="*/ 0 h 3962400"/>
              <a:gd name="connsiteX2" fmla="*/ 6324600 w 6324600"/>
              <a:gd name="connsiteY2" fmla="*/ 3962400 h 3962400"/>
              <a:gd name="connsiteX3" fmla="*/ 0 w 6324600"/>
              <a:gd name="connsiteY3" fmla="*/ 3962400 h 3962400"/>
              <a:gd name="connsiteX4" fmla="*/ 0 w 6324600"/>
              <a:gd name="connsiteY4" fmla="*/ 0 h 3962400"/>
              <a:gd name="connsiteX0" fmla="*/ 0 w 6324600"/>
              <a:gd name="connsiteY0" fmla="*/ 0 h 3962400"/>
              <a:gd name="connsiteX1" fmla="*/ 6324600 w 6324600"/>
              <a:gd name="connsiteY1" fmla="*/ 0 h 3962400"/>
              <a:gd name="connsiteX2" fmla="*/ 6324600 w 6324600"/>
              <a:gd name="connsiteY2" fmla="*/ 3962400 h 3962400"/>
              <a:gd name="connsiteX3" fmla="*/ 1676400 w 6324600"/>
              <a:gd name="connsiteY3" fmla="*/ 3733800 h 3962400"/>
              <a:gd name="connsiteX4" fmla="*/ 0 w 6324600"/>
              <a:gd name="connsiteY4" fmla="*/ 3962400 h 3962400"/>
              <a:gd name="connsiteX5" fmla="*/ 0 w 6324600"/>
              <a:gd name="connsiteY5" fmla="*/ 0 h 3962400"/>
              <a:gd name="connsiteX0" fmla="*/ 0 w 6324600"/>
              <a:gd name="connsiteY0" fmla="*/ 0 h 3962400"/>
              <a:gd name="connsiteX1" fmla="*/ 6324600 w 6324600"/>
              <a:gd name="connsiteY1" fmla="*/ 0 h 3962400"/>
              <a:gd name="connsiteX2" fmla="*/ 6096000 w 6324600"/>
              <a:gd name="connsiteY2" fmla="*/ 3733800 h 3962400"/>
              <a:gd name="connsiteX3" fmla="*/ 1676400 w 6324600"/>
              <a:gd name="connsiteY3" fmla="*/ 3733800 h 3962400"/>
              <a:gd name="connsiteX4" fmla="*/ 0 w 6324600"/>
              <a:gd name="connsiteY4" fmla="*/ 3962400 h 3962400"/>
              <a:gd name="connsiteX5" fmla="*/ 0 w 6324600"/>
              <a:gd name="connsiteY5" fmla="*/ 0 h 3962400"/>
              <a:gd name="connsiteX0" fmla="*/ 0 w 6324600"/>
              <a:gd name="connsiteY0" fmla="*/ 0 h 3962400"/>
              <a:gd name="connsiteX1" fmla="*/ 6324600 w 6324600"/>
              <a:gd name="connsiteY1" fmla="*/ 0 h 3962400"/>
              <a:gd name="connsiteX2" fmla="*/ 6096000 w 6324600"/>
              <a:gd name="connsiteY2" fmla="*/ 3733800 h 3962400"/>
              <a:gd name="connsiteX3" fmla="*/ 1676400 w 6324600"/>
              <a:gd name="connsiteY3" fmla="*/ 3733800 h 3962400"/>
              <a:gd name="connsiteX4" fmla="*/ 76200 w 6324600"/>
              <a:gd name="connsiteY4" fmla="*/ 3962400 h 3962400"/>
              <a:gd name="connsiteX5" fmla="*/ 0 w 6324600"/>
              <a:gd name="connsiteY5" fmla="*/ 0 h 3962400"/>
              <a:gd name="connsiteX0" fmla="*/ 0 w 6324600"/>
              <a:gd name="connsiteY0" fmla="*/ 0 h 3962400"/>
              <a:gd name="connsiteX1" fmla="*/ 6324600 w 6324600"/>
              <a:gd name="connsiteY1" fmla="*/ 0 h 3962400"/>
              <a:gd name="connsiteX2" fmla="*/ 6096000 w 6324600"/>
              <a:gd name="connsiteY2" fmla="*/ 3733800 h 3962400"/>
              <a:gd name="connsiteX3" fmla="*/ 1676400 w 6324600"/>
              <a:gd name="connsiteY3" fmla="*/ 3733800 h 3962400"/>
              <a:gd name="connsiteX4" fmla="*/ 76200 w 6324600"/>
              <a:gd name="connsiteY4" fmla="*/ 3962400 h 3962400"/>
              <a:gd name="connsiteX5" fmla="*/ 0 w 6324600"/>
              <a:gd name="connsiteY5" fmla="*/ 0 h 3962400"/>
              <a:gd name="connsiteX0" fmla="*/ 0 w 6324600"/>
              <a:gd name="connsiteY0" fmla="*/ 0 h 3962400"/>
              <a:gd name="connsiteX1" fmla="*/ 6324600 w 6324600"/>
              <a:gd name="connsiteY1" fmla="*/ 0 h 3962400"/>
              <a:gd name="connsiteX2" fmla="*/ 6096000 w 6324600"/>
              <a:gd name="connsiteY2" fmla="*/ 3733800 h 3962400"/>
              <a:gd name="connsiteX3" fmla="*/ 1676400 w 6324600"/>
              <a:gd name="connsiteY3" fmla="*/ 3733800 h 3962400"/>
              <a:gd name="connsiteX4" fmla="*/ 76200 w 6324600"/>
              <a:gd name="connsiteY4" fmla="*/ 3962400 h 3962400"/>
              <a:gd name="connsiteX5" fmla="*/ 0 w 6324600"/>
              <a:gd name="connsiteY5" fmla="*/ 0 h 3962400"/>
              <a:gd name="connsiteX0" fmla="*/ 0 w 6324600"/>
              <a:gd name="connsiteY0" fmla="*/ 0 h 3810000"/>
              <a:gd name="connsiteX1" fmla="*/ 6324600 w 6324600"/>
              <a:gd name="connsiteY1" fmla="*/ 0 h 3810000"/>
              <a:gd name="connsiteX2" fmla="*/ 6096000 w 6324600"/>
              <a:gd name="connsiteY2" fmla="*/ 3733800 h 3810000"/>
              <a:gd name="connsiteX3" fmla="*/ 1676400 w 6324600"/>
              <a:gd name="connsiteY3" fmla="*/ 3733800 h 3810000"/>
              <a:gd name="connsiteX4" fmla="*/ 152400 w 6324600"/>
              <a:gd name="connsiteY4" fmla="*/ 3657600 h 3810000"/>
              <a:gd name="connsiteX5" fmla="*/ 0 w 6324600"/>
              <a:gd name="connsiteY5" fmla="*/ 0 h 3810000"/>
              <a:gd name="connsiteX0" fmla="*/ 0 w 6324600"/>
              <a:gd name="connsiteY0" fmla="*/ 0 h 3810000"/>
              <a:gd name="connsiteX1" fmla="*/ 838200 w 6324600"/>
              <a:gd name="connsiteY1" fmla="*/ 152400 h 3810000"/>
              <a:gd name="connsiteX2" fmla="*/ 6324600 w 6324600"/>
              <a:gd name="connsiteY2" fmla="*/ 0 h 3810000"/>
              <a:gd name="connsiteX3" fmla="*/ 6096000 w 6324600"/>
              <a:gd name="connsiteY3" fmla="*/ 3733800 h 3810000"/>
              <a:gd name="connsiteX4" fmla="*/ 1676400 w 6324600"/>
              <a:gd name="connsiteY4" fmla="*/ 3733800 h 3810000"/>
              <a:gd name="connsiteX5" fmla="*/ 152400 w 6324600"/>
              <a:gd name="connsiteY5" fmla="*/ 3657600 h 3810000"/>
              <a:gd name="connsiteX6" fmla="*/ 0 w 6324600"/>
              <a:gd name="connsiteY6" fmla="*/ 0 h 3810000"/>
              <a:gd name="connsiteX0" fmla="*/ 0 w 6324600"/>
              <a:gd name="connsiteY0" fmla="*/ 88900 h 3898900"/>
              <a:gd name="connsiteX1" fmla="*/ 838200 w 6324600"/>
              <a:gd name="connsiteY1" fmla="*/ 241300 h 3898900"/>
              <a:gd name="connsiteX2" fmla="*/ 6324600 w 6324600"/>
              <a:gd name="connsiteY2" fmla="*/ 88900 h 3898900"/>
              <a:gd name="connsiteX3" fmla="*/ 6096000 w 6324600"/>
              <a:gd name="connsiteY3" fmla="*/ 3822700 h 3898900"/>
              <a:gd name="connsiteX4" fmla="*/ 1676400 w 6324600"/>
              <a:gd name="connsiteY4" fmla="*/ 3822700 h 3898900"/>
              <a:gd name="connsiteX5" fmla="*/ 152400 w 6324600"/>
              <a:gd name="connsiteY5" fmla="*/ 3746500 h 3898900"/>
              <a:gd name="connsiteX6" fmla="*/ 0 w 6324600"/>
              <a:gd name="connsiteY6" fmla="*/ 88900 h 3898900"/>
              <a:gd name="connsiteX0" fmla="*/ 0 w 6324600"/>
              <a:gd name="connsiteY0" fmla="*/ 609600 h 4419600"/>
              <a:gd name="connsiteX1" fmla="*/ 838200 w 6324600"/>
              <a:gd name="connsiteY1" fmla="*/ 762000 h 4419600"/>
              <a:gd name="connsiteX2" fmla="*/ 1524000 w 6324600"/>
              <a:gd name="connsiteY2" fmla="*/ 762000 h 4419600"/>
              <a:gd name="connsiteX3" fmla="*/ 6324600 w 6324600"/>
              <a:gd name="connsiteY3" fmla="*/ 609600 h 4419600"/>
              <a:gd name="connsiteX4" fmla="*/ 6096000 w 6324600"/>
              <a:gd name="connsiteY4" fmla="*/ 4343400 h 4419600"/>
              <a:gd name="connsiteX5" fmla="*/ 1676400 w 6324600"/>
              <a:gd name="connsiteY5" fmla="*/ 4343400 h 4419600"/>
              <a:gd name="connsiteX6" fmla="*/ 152400 w 6324600"/>
              <a:gd name="connsiteY6" fmla="*/ 4267200 h 4419600"/>
              <a:gd name="connsiteX7" fmla="*/ 0 w 6324600"/>
              <a:gd name="connsiteY7" fmla="*/ 609600 h 4419600"/>
              <a:gd name="connsiteX0" fmla="*/ 0 w 6324600"/>
              <a:gd name="connsiteY0" fmla="*/ 666750 h 4476750"/>
              <a:gd name="connsiteX1" fmla="*/ 838200 w 6324600"/>
              <a:gd name="connsiteY1" fmla="*/ 819150 h 4476750"/>
              <a:gd name="connsiteX2" fmla="*/ 1524000 w 6324600"/>
              <a:gd name="connsiteY2" fmla="*/ 819150 h 4476750"/>
              <a:gd name="connsiteX3" fmla="*/ 4800600 w 6324600"/>
              <a:gd name="connsiteY3" fmla="*/ 666750 h 4476750"/>
              <a:gd name="connsiteX4" fmla="*/ 6324600 w 6324600"/>
              <a:gd name="connsiteY4" fmla="*/ 666750 h 4476750"/>
              <a:gd name="connsiteX5" fmla="*/ 6096000 w 6324600"/>
              <a:gd name="connsiteY5" fmla="*/ 4400550 h 4476750"/>
              <a:gd name="connsiteX6" fmla="*/ 1676400 w 6324600"/>
              <a:gd name="connsiteY6" fmla="*/ 4400550 h 4476750"/>
              <a:gd name="connsiteX7" fmla="*/ 152400 w 6324600"/>
              <a:gd name="connsiteY7" fmla="*/ 4324350 h 4476750"/>
              <a:gd name="connsiteX8" fmla="*/ 0 w 6324600"/>
              <a:gd name="connsiteY8" fmla="*/ 666750 h 4476750"/>
              <a:gd name="connsiteX0" fmla="*/ 0 w 6324600"/>
              <a:gd name="connsiteY0" fmla="*/ 666750 h 4476750"/>
              <a:gd name="connsiteX1" fmla="*/ 838200 w 6324600"/>
              <a:gd name="connsiteY1" fmla="*/ 819150 h 4476750"/>
              <a:gd name="connsiteX2" fmla="*/ 1524000 w 6324600"/>
              <a:gd name="connsiteY2" fmla="*/ 819150 h 4476750"/>
              <a:gd name="connsiteX3" fmla="*/ 4800600 w 6324600"/>
              <a:gd name="connsiteY3" fmla="*/ 666750 h 4476750"/>
              <a:gd name="connsiteX4" fmla="*/ 6324600 w 6324600"/>
              <a:gd name="connsiteY4" fmla="*/ 666750 h 4476750"/>
              <a:gd name="connsiteX5" fmla="*/ 6096000 w 6324600"/>
              <a:gd name="connsiteY5" fmla="*/ 4400550 h 4476750"/>
              <a:gd name="connsiteX6" fmla="*/ 1676400 w 6324600"/>
              <a:gd name="connsiteY6" fmla="*/ 4400550 h 4476750"/>
              <a:gd name="connsiteX7" fmla="*/ 152400 w 6324600"/>
              <a:gd name="connsiteY7" fmla="*/ 4324350 h 4476750"/>
              <a:gd name="connsiteX8" fmla="*/ 0 w 6324600"/>
              <a:gd name="connsiteY8" fmla="*/ 666750 h 4476750"/>
              <a:gd name="connsiteX0" fmla="*/ 0 w 6324600"/>
              <a:gd name="connsiteY0" fmla="*/ 666750 h 4476750"/>
              <a:gd name="connsiteX1" fmla="*/ 838200 w 6324600"/>
              <a:gd name="connsiteY1" fmla="*/ 819150 h 4476750"/>
              <a:gd name="connsiteX2" fmla="*/ 1524000 w 6324600"/>
              <a:gd name="connsiteY2" fmla="*/ 819150 h 4476750"/>
              <a:gd name="connsiteX3" fmla="*/ 4114800 w 6324600"/>
              <a:gd name="connsiteY3" fmla="*/ 514350 h 4476750"/>
              <a:gd name="connsiteX4" fmla="*/ 4800600 w 6324600"/>
              <a:gd name="connsiteY4" fmla="*/ 666750 h 4476750"/>
              <a:gd name="connsiteX5" fmla="*/ 6324600 w 6324600"/>
              <a:gd name="connsiteY5" fmla="*/ 666750 h 4476750"/>
              <a:gd name="connsiteX6" fmla="*/ 6096000 w 6324600"/>
              <a:gd name="connsiteY6" fmla="*/ 4400550 h 4476750"/>
              <a:gd name="connsiteX7" fmla="*/ 1676400 w 6324600"/>
              <a:gd name="connsiteY7" fmla="*/ 4400550 h 4476750"/>
              <a:gd name="connsiteX8" fmla="*/ 152400 w 6324600"/>
              <a:gd name="connsiteY8" fmla="*/ 4324350 h 4476750"/>
              <a:gd name="connsiteX9" fmla="*/ 0 w 6324600"/>
              <a:gd name="connsiteY9" fmla="*/ 666750 h 4476750"/>
              <a:gd name="connsiteX0" fmla="*/ 0 w 6324600"/>
              <a:gd name="connsiteY0" fmla="*/ 666750 h 4476750"/>
              <a:gd name="connsiteX1" fmla="*/ 838200 w 6324600"/>
              <a:gd name="connsiteY1" fmla="*/ 819150 h 4476750"/>
              <a:gd name="connsiteX2" fmla="*/ 1524000 w 6324600"/>
              <a:gd name="connsiteY2" fmla="*/ 819150 h 4476750"/>
              <a:gd name="connsiteX3" fmla="*/ 4114800 w 6324600"/>
              <a:gd name="connsiteY3" fmla="*/ 514350 h 4476750"/>
              <a:gd name="connsiteX4" fmla="*/ 4800600 w 6324600"/>
              <a:gd name="connsiteY4" fmla="*/ 666750 h 4476750"/>
              <a:gd name="connsiteX5" fmla="*/ 6324600 w 6324600"/>
              <a:gd name="connsiteY5" fmla="*/ 666750 h 4476750"/>
              <a:gd name="connsiteX6" fmla="*/ 6096000 w 6324600"/>
              <a:gd name="connsiteY6" fmla="*/ 4400550 h 4476750"/>
              <a:gd name="connsiteX7" fmla="*/ 1676400 w 6324600"/>
              <a:gd name="connsiteY7" fmla="*/ 4400550 h 4476750"/>
              <a:gd name="connsiteX8" fmla="*/ 152400 w 6324600"/>
              <a:gd name="connsiteY8" fmla="*/ 4324350 h 4476750"/>
              <a:gd name="connsiteX9" fmla="*/ 0 w 6324600"/>
              <a:gd name="connsiteY9" fmla="*/ 666750 h 4476750"/>
              <a:gd name="connsiteX0" fmla="*/ 0 w 6096000"/>
              <a:gd name="connsiteY0" fmla="*/ 666750 h 4476750"/>
              <a:gd name="connsiteX1" fmla="*/ 838200 w 6096000"/>
              <a:gd name="connsiteY1" fmla="*/ 819150 h 4476750"/>
              <a:gd name="connsiteX2" fmla="*/ 1524000 w 6096000"/>
              <a:gd name="connsiteY2" fmla="*/ 819150 h 4476750"/>
              <a:gd name="connsiteX3" fmla="*/ 4114800 w 6096000"/>
              <a:gd name="connsiteY3" fmla="*/ 514350 h 4476750"/>
              <a:gd name="connsiteX4" fmla="*/ 4800600 w 6096000"/>
              <a:gd name="connsiteY4" fmla="*/ 666750 h 4476750"/>
              <a:gd name="connsiteX5" fmla="*/ 6096000 w 6096000"/>
              <a:gd name="connsiteY5" fmla="*/ 666750 h 4476750"/>
              <a:gd name="connsiteX6" fmla="*/ 6096000 w 6096000"/>
              <a:gd name="connsiteY6" fmla="*/ 4400550 h 4476750"/>
              <a:gd name="connsiteX7" fmla="*/ 1676400 w 6096000"/>
              <a:gd name="connsiteY7" fmla="*/ 4400550 h 4476750"/>
              <a:gd name="connsiteX8" fmla="*/ 152400 w 6096000"/>
              <a:gd name="connsiteY8" fmla="*/ 4324350 h 4476750"/>
              <a:gd name="connsiteX9" fmla="*/ 0 w 6096000"/>
              <a:gd name="connsiteY9" fmla="*/ 666750 h 4476750"/>
              <a:gd name="connsiteX0" fmla="*/ 0 w 6096000"/>
              <a:gd name="connsiteY0" fmla="*/ 669925 h 4479925"/>
              <a:gd name="connsiteX1" fmla="*/ 838200 w 6096000"/>
              <a:gd name="connsiteY1" fmla="*/ 822325 h 4479925"/>
              <a:gd name="connsiteX2" fmla="*/ 1524000 w 6096000"/>
              <a:gd name="connsiteY2" fmla="*/ 822325 h 4479925"/>
              <a:gd name="connsiteX3" fmla="*/ 4114800 w 6096000"/>
              <a:gd name="connsiteY3" fmla="*/ 517525 h 4479925"/>
              <a:gd name="connsiteX4" fmla="*/ 4800600 w 6096000"/>
              <a:gd name="connsiteY4" fmla="*/ 669925 h 4479925"/>
              <a:gd name="connsiteX5" fmla="*/ 5715000 w 6096000"/>
              <a:gd name="connsiteY5" fmla="*/ 669925 h 4479925"/>
              <a:gd name="connsiteX6" fmla="*/ 6096000 w 6096000"/>
              <a:gd name="connsiteY6" fmla="*/ 669925 h 4479925"/>
              <a:gd name="connsiteX7" fmla="*/ 6096000 w 6096000"/>
              <a:gd name="connsiteY7" fmla="*/ 4403725 h 4479925"/>
              <a:gd name="connsiteX8" fmla="*/ 1676400 w 6096000"/>
              <a:gd name="connsiteY8" fmla="*/ 4403725 h 4479925"/>
              <a:gd name="connsiteX9" fmla="*/ 152400 w 6096000"/>
              <a:gd name="connsiteY9" fmla="*/ 4327525 h 4479925"/>
              <a:gd name="connsiteX10" fmla="*/ 0 w 6096000"/>
              <a:gd name="connsiteY10" fmla="*/ 669925 h 4479925"/>
              <a:gd name="connsiteX0" fmla="*/ 0 w 6096000"/>
              <a:gd name="connsiteY0" fmla="*/ 669925 h 4479925"/>
              <a:gd name="connsiteX1" fmla="*/ 838200 w 6096000"/>
              <a:gd name="connsiteY1" fmla="*/ 822325 h 4479925"/>
              <a:gd name="connsiteX2" fmla="*/ 1524000 w 6096000"/>
              <a:gd name="connsiteY2" fmla="*/ 822325 h 4479925"/>
              <a:gd name="connsiteX3" fmla="*/ 4114800 w 6096000"/>
              <a:gd name="connsiteY3" fmla="*/ 517525 h 4479925"/>
              <a:gd name="connsiteX4" fmla="*/ 4800600 w 6096000"/>
              <a:gd name="connsiteY4" fmla="*/ 669925 h 4479925"/>
              <a:gd name="connsiteX5" fmla="*/ 5715000 w 6096000"/>
              <a:gd name="connsiteY5" fmla="*/ 669925 h 4479925"/>
              <a:gd name="connsiteX6" fmla="*/ 6096000 w 6096000"/>
              <a:gd name="connsiteY6" fmla="*/ 669925 h 4479925"/>
              <a:gd name="connsiteX7" fmla="*/ 6096000 w 6096000"/>
              <a:gd name="connsiteY7" fmla="*/ 4403725 h 4479925"/>
              <a:gd name="connsiteX8" fmla="*/ 1676400 w 6096000"/>
              <a:gd name="connsiteY8" fmla="*/ 4403725 h 4479925"/>
              <a:gd name="connsiteX9" fmla="*/ 152400 w 6096000"/>
              <a:gd name="connsiteY9" fmla="*/ 4327525 h 4479925"/>
              <a:gd name="connsiteX10" fmla="*/ 0 w 6096000"/>
              <a:gd name="connsiteY10" fmla="*/ 669925 h 4479925"/>
              <a:gd name="connsiteX0" fmla="*/ 0 w 6096000"/>
              <a:gd name="connsiteY0" fmla="*/ 669925 h 4479925"/>
              <a:gd name="connsiteX1" fmla="*/ 838200 w 6096000"/>
              <a:gd name="connsiteY1" fmla="*/ 822325 h 4479925"/>
              <a:gd name="connsiteX2" fmla="*/ 1524000 w 6096000"/>
              <a:gd name="connsiteY2" fmla="*/ 822325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5 h 4479925"/>
              <a:gd name="connsiteX11" fmla="*/ 0 w 6096000"/>
              <a:gd name="connsiteY11" fmla="*/ 669925 h 4479925"/>
              <a:gd name="connsiteX0" fmla="*/ 0 w 6096000"/>
              <a:gd name="connsiteY0" fmla="*/ 669925 h 4479925"/>
              <a:gd name="connsiteX1" fmla="*/ 838200 w 6096000"/>
              <a:gd name="connsiteY1" fmla="*/ 822325 h 4479925"/>
              <a:gd name="connsiteX2" fmla="*/ 1524000 w 6096000"/>
              <a:gd name="connsiteY2" fmla="*/ 822325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5 h 4479925"/>
              <a:gd name="connsiteX11" fmla="*/ 0 w 6096000"/>
              <a:gd name="connsiteY11" fmla="*/ 669925 h 4479925"/>
              <a:gd name="connsiteX0" fmla="*/ 0 w 6096000"/>
              <a:gd name="connsiteY0" fmla="*/ 669925 h 4479925"/>
              <a:gd name="connsiteX1" fmla="*/ 838200 w 6096000"/>
              <a:gd name="connsiteY1" fmla="*/ 822325 h 4479925"/>
              <a:gd name="connsiteX2" fmla="*/ 1371600 w 6096000"/>
              <a:gd name="connsiteY2" fmla="*/ 5937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5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5937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5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5937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5937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4114800 w 6096000"/>
              <a:gd name="connsiteY4" fmla="*/ 517525 h 4479925"/>
              <a:gd name="connsiteX5" fmla="*/ 4800600 w 6096000"/>
              <a:gd name="connsiteY5" fmla="*/ 669925 h 4479925"/>
              <a:gd name="connsiteX6" fmla="*/ 5715000 w 6096000"/>
              <a:gd name="connsiteY6" fmla="*/ 669925 h 4479925"/>
              <a:gd name="connsiteX7" fmla="*/ 6096000 w 6096000"/>
              <a:gd name="connsiteY7" fmla="*/ 669925 h 4479925"/>
              <a:gd name="connsiteX8" fmla="*/ 6096000 w 6096000"/>
              <a:gd name="connsiteY8" fmla="*/ 4403725 h 4479925"/>
              <a:gd name="connsiteX9" fmla="*/ 1676400 w 6096000"/>
              <a:gd name="connsiteY9" fmla="*/ 4403725 h 4479925"/>
              <a:gd name="connsiteX10" fmla="*/ 152400 w 6096000"/>
              <a:gd name="connsiteY10" fmla="*/ 4327526 h 4479925"/>
              <a:gd name="connsiteX11" fmla="*/ 0 w 6096000"/>
              <a:gd name="connsiteY11"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2362200 w 6096000"/>
              <a:gd name="connsiteY4" fmla="*/ 746126 h 4479925"/>
              <a:gd name="connsiteX5" fmla="*/ 4114800 w 6096000"/>
              <a:gd name="connsiteY5" fmla="*/ 517525 h 4479925"/>
              <a:gd name="connsiteX6" fmla="*/ 4800600 w 6096000"/>
              <a:gd name="connsiteY6" fmla="*/ 669925 h 4479925"/>
              <a:gd name="connsiteX7" fmla="*/ 5715000 w 6096000"/>
              <a:gd name="connsiteY7" fmla="*/ 669925 h 4479925"/>
              <a:gd name="connsiteX8" fmla="*/ 6096000 w 6096000"/>
              <a:gd name="connsiteY8" fmla="*/ 669925 h 4479925"/>
              <a:gd name="connsiteX9" fmla="*/ 6096000 w 6096000"/>
              <a:gd name="connsiteY9" fmla="*/ 4403725 h 4479925"/>
              <a:gd name="connsiteX10" fmla="*/ 1676400 w 6096000"/>
              <a:gd name="connsiteY10" fmla="*/ 4403725 h 4479925"/>
              <a:gd name="connsiteX11" fmla="*/ 152400 w 6096000"/>
              <a:gd name="connsiteY11" fmla="*/ 4327526 h 4479925"/>
              <a:gd name="connsiteX12" fmla="*/ 0 w 6096000"/>
              <a:gd name="connsiteY12"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2362200 w 6096000"/>
              <a:gd name="connsiteY4" fmla="*/ 746126 h 4479925"/>
              <a:gd name="connsiteX5" fmla="*/ 2743200 w 6096000"/>
              <a:gd name="connsiteY5" fmla="*/ 441326 h 4479925"/>
              <a:gd name="connsiteX6" fmla="*/ 4114800 w 6096000"/>
              <a:gd name="connsiteY6" fmla="*/ 517525 h 4479925"/>
              <a:gd name="connsiteX7" fmla="*/ 4800600 w 6096000"/>
              <a:gd name="connsiteY7" fmla="*/ 669925 h 4479925"/>
              <a:gd name="connsiteX8" fmla="*/ 5715000 w 6096000"/>
              <a:gd name="connsiteY8" fmla="*/ 669925 h 4479925"/>
              <a:gd name="connsiteX9" fmla="*/ 6096000 w 6096000"/>
              <a:gd name="connsiteY9" fmla="*/ 669925 h 4479925"/>
              <a:gd name="connsiteX10" fmla="*/ 6096000 w 6096000"/>
              <a:gd name="connsiteY10" fmla="*/ 4403725 h 4479925"/>
              <a:gd name="connsiteX11" fmla="*/ 1676400 w 6096000"/>
              <a:gd name="connsiteY11" fmla="*/ 4403725 h 4479925"/>
              <a:gd name="connsiteX12" fmla="*/ 152400 w 6096000"/>
              <a:gd name="connsiteY12" fmla="*/ 4327526 h 4479925"/>
              <a:gd name="connsiteX13" fmla="*/ 0 w 6096000"/>
              <a:gd name="connsiteY13"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2362200 w 6096000"/>
              <a:gd name="connsiteY4" fmla="*/ 746126 h 4479925"/>
              <a:gd name="connsiteX5" fmla="*/ 2743200 w 6096000"/>
              <a:gd name="connsiteY5" fmla="*/ 441326 h 4479925"/>
              <a:gd name="connsiteX6" fmla="*/ 3124200 w 6096000"/>
              <a:gd name="connsiteY6" fmla="*/ 746126 h 4479925"/>
              <a:gd name="connsiteX7" fmla="*/ 4114800 w 6096000"/>
              <a:gd name="connsiteY7" fmla="*/ 517525 h 4479925"/>
              <a:gd name="connsiteX8" fmla="*/ 4800600 w 6096000"/>
              <a:gd name="connsiteY8" fmla="*/ 669925 h 4479925"/>
              <a:gd name="connsiteX9" fmla="*/ 5715000 w 6096000"/>
              <a:gd name="connsiteY9" fmla="*/ 669925 h 4479925"/>
              <a:gd name="connsiteX10" fmla="*/ 6096000 w 6096000"/>
              <a:gd name="connsiteY10" fmla="*/ 669925 h 4479925"/>
              <a:gd name="connsiteX11" fmla="*/ 6096000 w 6096000"/>
              <a:gd name="connsiteY11" fmla="*/ 4403725 h 4479925"/>
              <a:gd name="connsiteX12" fmla="*/ 1676400 w 6096000"/>
              <a:gd name="connsiteY12" fmla="*/ 4403725 h 4479925"/>
              <a:gd name="connsiteX13" fmla="*/ 152400 w 6096000"/>
              <a:gd name="connsiteY13" fmla="*/ 4327526 h 4479925"/>
              <a:gd name="connsiteX14" fmla="*/ 0 w 6096000"/>
              <a:gd name="connsiteY14" fmla="*/ 669925 h 4479925"/>
              <a:gd name="connsiteX0" fmla="*/ 0 w 6096000"/>
              <a:gd name="connsiteY0" fmla="*/ 669925 h 4479925"/>
              <a:gd name="connsiteX1" fmla="*/ 609600 w 6096000"/>
              <a:gd name="connsiteY1" fmla="*/ 669926 h 4479925"/>
              <a:gd name="connsiteX2" fmla="*/ 1371600 w 6096000"/>
              <a:gd name="connsiteY2" fmla="*/ 822326 h 4479925"/>
              <a:gd name="connsiteX3" fmla="*/ 1981200 w 6096000"/>
              <a:gd name="connsiteY3" fmla="*/ 517526 h 4479925"/>
              <a:gd name="connsiteX4" fmla="*/ 2362200 w 6096000"/>
              <a:gd name="connsiteY4" fmla="*/ 746126 h 4479925"/>
              <a:gd name="connsiteX5" fmla="*/ 2743200 w 6096000"/>
              <a:gd name="connsiteY5" fmla="*/ 441326 h 4479925"/>
              <a:gd name="connsiteX6" fmla="*/ 3124200 w 6096000"/>
              <a:gd name="connsiteY6" fmla="*/ 746126 h 4479925"/>
              <a:gd name="connsiteX7" fmla="*/ 3581400 w 6096000"/>
              <a:gd name="connsiteY7" fmla="*/ 365126 h 4479925"/>
              <a:gd name="connsiteX8" fmla="*/ 4114800 w 6096000"/>
              <a:gd name="connsiteY8" fmla="*/ 517525 h 4479925"/>
              <a:gd name="connsiteX9" fmla="*/ 4800600 w 6096000"/>
              <a:gd name="connsiteY9" fmla="*/ 669925 h 4479925"/>
              <a:gd name="connsiteX10" fmla="*/ 5715000 w 6096000"/>
              <a:gd name="connsiteY10" fmla="*/ 669925 h 4479925"/>
              <a:gd name="connsiteX11" fmla="*/ 6096000 w 6096000"/>
              <a:gd name="connsiteY11" fmla="*/ 669925 h 4479925"/>
              <a:gd name="connsiteX12" fmla="*/ 6096000 w 6096000"/>
              <a:gd name="connsiteY12" fmla="*/ 4403725 h 4479925"/>
              <a:gd name="connsiteX13" fmla="*/ 1676400 w 6096000"/>
              <a:gd name="connsiteY13" fmla="*/ 4403725 h 4479925"/>
              <a:gd name="connsiteX14" fmla="*/ 152400 w 6096000"/>
              <a:gd name="connsiteY14" fmla="*/ 4327526 h 4479925"/>
              <a:gd name="connsiteX15" fmla="*/ 0 w 6096000"/>
              <a:gd name="connsiteY15" fmla="*/ 669925 h 44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4479925">
                <a:moveTo>
                  <a:pt x="0" y="669925"/>
                </a:moveTo>
                <a:cubicBezTo>
                  <a:pt x="203200" y="669925"/>
                  <a:pt x="463550" y="231776"/>
                  <a:pt x="609600" y="669926"/>
                </a:cubicBezTo>
                <a:cubicBezTo>
                  <a:pt x="854075" y="587376"/>
                  <a:pt x="1009650" y="295276"/>
                  <a:pt x="1371600" y="822326"/>
                </a:cubicBezTo>
                <a:cubicBezTo>
                  <a:pt x="1562100" y="819151"/>
                  <a:pt x="1549400" y="568326"/>
                  <a:pt x="1981200" y="517526"/>
                </a:cubicBezTo>
                <a:cubicBezTo>
                  <a:pt x="2143125" y="479426"/>
                  <a:pt x="2006600" y="746126"/>
                  <a:pt x="2362200" y="746126"/>
                </a:cubicBezTo>
                <a:cubicBezTo>
                  <a:pt x="2533650" y="777876"/>
                  <a:pt x="2451100" y="479426"/>
                  <a:pt x="2743200" y="441326"/>
                </a:cubicBezTo>
                <a:cubicBezTo>
                  <a:pt x="2886075" y="396876"/>
                  <a:pt x="2895600" y="733426"/>
                  <a:pt x="3124200" y="746126"/>
                </a:cubicBezTo>
                <a:cubicBezTo>
                  <a:pt x="3298825" y="768351"/>
                  <a:pt x="3416300" y="403226"/>
                  <a:pt x="3581400" y="365126"/>
                </a:cubicBezTo>
                <a:cubicBezTo>
                  <a:pt x="3746500" y="327026"/>
                  <a:pt x="3946525" y="501650"/>
                  <a:pt x="4114800" y="517525"/>
                </a:cubicBezTo>
                <a:cubicBezTo>
                  <a:pt x="4660900" y="492125"/>
                  <a:pt x="4441825" y="638175"/>
                  <a:pt x="4800600" y="669925"/>
                </a:cubicBezTo>
                <a:cubicBezTo>
                  <a:pt x="5060950" y="647700"/>
                  <a:pt x="5384800" y="136525"/>
                  <a:pt x="5715000" y="669925"/>
                </a:cubicBezTo>
                <a:cubicBezTo>
                  <a:pt x="5930900" y="669925"/>
                  <a:pt x="6026150" y="0"/>
                  <a:pt x="6096000" y="669925"/>
                </a:cubicBezTo>
                <a:lnTo>
                  <a:pt x="6096000" y="4403725"/>
                </a:lnTo>
                <a:lnTo>
                  <a:pt x="1676400" y="4403725"/>
                </a:lnTo>
                <a:cubicBezTo>
                  <a:pt x="1143000" y="4479925"/>
                  <a:pt x="285750" y="4422776"/>
                  <a:pt x="152400" y="4327526"/>
                </a:cubicBezTo>
                <a:lnTo>
                  <a:pt x="0" y="669925"/>
                </a:lnTo>
                <a:close/>
              </a:path>
            </a:pathLst>
          </a:cu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1507" name="Title 1"/>
          <p:cNvSpPr>
            <a:spLocks noGrp="1"/>
          </p:cNvSpPr>
          <p:nvPr>
            <p:ph type="title"/>
          </p:nvPr>
        </p:nvSpPr>
        <p:spPr/>
        <p:txBody>
          <a:bodyPr/>
          <a:lstStyle/>
          <a:p>
            <a:pPr eaLnBrk="1" hangingPunct="1"/>
            <a:endParaRPr lang="en-US" dirty="0" smtClean="0"/>
          </a:p>
        </p:txBody>
      </p:sp>
      <p:sp>
        <p:nvSpPr>
          <p:cNvPr id="20484" name="Content Placeholder 2"/>
          <p:cNvSpPr>
            <a:spLocks noGrp="1"/>
          </p:cNvSpPr>
          <p:nvPr>
            <p:ph idx="1"/>
          </p:nvPr>
        </p:nvSpPr>
        <p:spPr/>
        <p:txBody>
          <a:bodyPr/>
          <a:lstStyle/>
          <a:p>
            <a:pPr eaLnBrk="1" hangingPunct="1">
              <a:defRPr/>
            </a:pPr>
            <a:endParaRPr lang="en-US" dirty="0" smtClean="0"/>
          </a:p>
        </p:txBody>
      </p:sp>
      <p:sp>
        <p:nvSpPr>
          <p:cNvPr id="20485" name="TextBox 3"/>
          <p:cNvSpPr txBox="1">
            <a:spLocks noChangeArrowheads="1"/>
          </p:cNvSpPr>
          <p:nvPr/>
        </p:nvSpPr>
        <p:spPr bwMode="auto">
          <a:xfrm rot="-5400000">
            <a:off x="-1352550" y="2175838"/>
            <a:ext cx="5238750" cy="3477875"/>
          </a:xfrm>
          <a:prstGeom prst="rect">
            <a:avLst/>
          </a:prstGeom>
          <a:noFill/>
          <a:ln w="9525">
            <a:noFill/>
            <a:miter lim="800000"/>
            <a:headEnd/>
            <a:tailEnd/>
          </a:ln>
        </p:spPr>
        <p:txBody>
          <a:bodyPr>
            <a:spAutoFit/>
          </a:bodyPr>
          <a:lstStyle/>
          <a:p>
            <a:pPr eaLnBrk="0" hangingPunct="0">
              <a:defRPr/>
            </a:pPr>
            <a:r>
              <a:rPr lang="en-US" sz="4400" b="1" dirty="0" smtClean="0">
                <a:effectLst>
                  <a:outerShdw blurRad="38100" dist="38100" dir="2700000" algn="tl">
                    <a:srgbClr val="000000">
                      <a:alpha val="43137"/>
                    </a:srgbClr>
                  </a:outerShdw>
                </a:effectLst>
              </a:rPr>
              <a:t>Application </a:t>
            </a:r>
            <a:r>
              <a:rPr lang="en-US" sz="4400" b="1" dirty="0">
                <a:effectLst>
                  <a:outerShdw blurRad="38100" dist="38100" dir="2700000" algn="tl">
                    <a:srgbClr val="000000">
                      <a:alpha val="43137"/>
                    </a:srgbClr>
                  </a:outerShdw>
                </a:effectLst>
              </a:rPr>
              <a:t>Review</a:t>
            </a:r>
          </a:p>
          <a:p>
            <a:pPr eaLnBrk="0" hangingPunct="0">
              <a:defRPr/>
            </a:pPr>
            <a:r>
              <a:rPr lang="en-US" sz="4400" b="1" dirty="0">
                <a:effectLst>
                  <a:outerShdw blurRad="38100" dist="38100" dir="2700000" algn="tl">
                    <a:srgbClr val="000000">
                      <a:alpha val="43137"/>
                    </a:srgbClr>
                  </a:outerShdw>
                </a:effectLst>
              </a:rPr>
              <a:t>Architect and Engineer</a:t>
            </a:r>
          </a:p>
          <a:p>
            <a:pPr eaLnBrk="0" hangingPunct="0">
              <a:defRPr/>
            </a:pPr>
            <a:endParaRPr lang="en-US" sz="4400" dirty="0">
              <a:solidFill>
                <a:schemeClr val="bg1"/>
              </a:solidFill>
              <a:effectLst>
                <a:outerShdw blurRad="38100" dist="38100" dir="2700000" algn="tl">
                  <a:srgbClr val="000000">
                    <a:alpha val="43137"/>
                  </a:srgbClr>
                </a:outerShdw>
              </a:effectLst>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59817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6"/>
          <p:cNvSpPr txBox="1">
            <a:spLocks noChangeArrowheads="1"/>
          </p:cNvSpPr>
          <p:nvPr/>
        </p:nvSpPr>
        <p:spPr bwMode="auto">
          <a:xfrm>
            <a:off x="4267200" y="31242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b="1" dirty="0">
                <a:solidFill>
                  <a:srgbClr val="FF0000"/>
                </a:solidFill>
              </a:rPr>
              <a:t>Continued</a:t>
            </a:r>
          </a:p>
        </p:txBody>
      </p:sp>
      <p:sp>
        <p:nvSpPr>
          <p:cNvPr id="18" name="Rectangle 17"/>
          <p:cNvSpPr/>
          <p:nvPr/>
        </p:nvSpPr>
        <p:spPr>
          <a:xfrm>
            <a:off x="2438400" y="5181600"/>
            <a:ext cx="2819400" cy="990600"/>
          </a:xfrm>
          <a:prstGeom prst="rect">
            <a:avLst/>
          </a:prstGeom>
          <a:solidFill>
            <a:srgbClr val="FFC000">
              <a:alpha val="2902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9" name="Rectangle 18"/>
          <p:cNvSpPr/>
          <p:nvPr/>
        </p:nvSpPr>
        <p:spPr>
          <a:xfrm>
            <a:off x="5257800" y="5181600"/>
            <a:ext cx="2819400" cy="990600"/>
          </a:xfrm>
          <a:prstGeom prst="rect">
            <a:avLst/>
          </a:prstGeom>
          <a:solidFill>
            <a:srgbClr val="FF00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0" name="TextBox 19"/>
          <p:cNvSpPr txBox="1"/>
          <p:nvPr/>
        </p:nvSpPr>
        <p:spPr>
          <a:xfrm>
            <a:off x="5638800" y="3886200"/>
            <a:ext cx="3505200" cy="1016000"/>
          </a:xfrm>
          <a:prstGeom prst="rect">
            <a:avLst/>
          </a:prstGeom>
          <a:noFill/>
        </p:spPr>
        <p:txBody>
          <a:bodyPr>
            <a:spAutoFit/>
          </a:bodyPr>
          <a:lstStyle/>
          <a:p>
            <a:pPr eaLnBrk="0" hangingPunct="0">
              <a:defRPr/>
            </a:pPr>
            <a:r>
              <a:rPr lang="en-US" sz="2400" b="1" dirty="0">
                <a:solidFill>
                  <a:srgbClr val="FF0000"/>
                </a:solidFill>
                <a:effectLst>
                  <a:outerShdw blurRad="38100" dist="38100" dir="2700000" algn="tl">
                    <a:srgbClr val="000000">
                      <a:alpha val="43137"/>
                    </a:srgbClr>
                  </a:outerShdw>
                </a:effectLst>
              </a:rPr>
              <a:t>Step 6 </a:t>
            </a:r>
            <a:r>
              <a:rPr lang="en-US" b="1" dirty="0">
                <a:solidFill>
                  <a:srgbClr val="FF0000"/>
                </a:solidFill>
                <a:effectLst>
                  <a:outerShdw blurRad="38100" dist="38100" dir="2700000" algn="tl">
                    <a:srgbClr val="000000">
                      <a:alpha val="43137"/>
                    </a:srgbClr>
                  </a:outerShdw>
                </a:effectLst>
              </a:rPr>
              <a:t>Check for consistency with supporting documents</a:t>
            </a:r>
          </a:p>
        </p:txBody>
      </p:sp>
      <p:sp>
        <p:nvSpPr>
          <p:cNvPr id="21515" name="TextBox 20"/>
          <p:cNvSpPr txBox="1">
            <a:spLocks noChangeArrowheads="1"/>
          </p:cNvSpPr>
          <p:nvPr/>
        </p:nvSpPr>
        <p:spPr bwMode="auto">
          <a:xfrm rot="-1089913">
            <a:off x="3127375" y="551656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b="1" dirty="0">
                <a:solidFill>
                  <a:srgbClr val="FF0000"/>
                </a:solidFill>
              </a:rPr>
              <a:t>Design Pressures</a:t>
            </a:r>
          </a:p>
        </p:txBody>
      </p:sp>
      <p:sp>
        <p:nvSpPr>
          <p:cNvPr id="2" name="Date Placeholder 1"/>
          <p:cNvSpPr>
            <a:spLocks noGrp="1"/>
          </p:cNvSpPr>
          <p:nvPr>
            <p:ph type="dt" sz="half" idx="10"/>
          </p:nvPr>
        </p:nvSpPr>
        <p:spPr/>
        <p:txBody>
          <a:bodyPr/>
          <a:lstStyle/>
          <a:p>
            <a:pPr>
              <a:defRPr/>
            </a:pPr>
            <a:fld id="{D2D56890-D525-45F7-9ECC-7DBAC653F887}"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dirty="0" smtClean="0"/>
          </a:p>
        </p:txBody>
      </p:sp>
      <p:sp>
        <p:nvSpPr>
          <p:cNvPr id="21507" name="Content Placeholder 2"/>
          <p:cNvSpPr>
            <a:spLocks noGrp="1"/>
          </p:cNvSpPr>
          <p:nvPr>
            <p:ph idx="1"/>
          </p:nvPr>
        </p:nvSpPr>
        <p:spPr/>
        <p:txBody>
          <a:bodyPr/>
          <a:lstStyle/>
          <a:p>
            <a:pPr eaLnBrk="1" hangingPunct="1">
              <a:defRPr/>
            </a:pPr>
            <a:endParaRPr lang="en-US" dirty="0" smtClean="0"/>
          </a:p>
        </p:txBody>
      </p:sp>
      <p:pic>
        <p:nvPicPr>
          <p:cNvPr id="47106" name="Picture 2"/>
          <p:cNvPicPr>
            <a:picLocks noChangeAspect="1" noChangeArrowheads="1"/>
          </p:cNvPicPr>
          <p:nvPr/>
        </p:nvPicPr>
        <p:blipFill>
          <a:blip r:embed="rId2" cstate="print">
            <a:lum bright="-20000"/>
          </a:blip>
          <a:srcRect/>
          <a:stretch>
            <a:fillRect/>
          </a:stretch>
        </p:blipFill>
        <p:spPr bwMode="auto">
          <a:xfrm>
            <a:off x="2337494" y="257175"/>
            <a:ext cx="6348413" cy="6334804"/>
          </a:xfrm>
          <a:prstGeom prst="ellipse">
            <a:avLst/>
          </a:prstGeom>
          <a:ln w="571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3568600" y="4697695"/>
            <a:ext cx="3886200" cy="609600"/>
          </a:xfrm>
          <a:prstGeom prst="ellipse">
            <a:avLst/>
          </a:prstGeom>
          <a:solidFill>
            <a:srgbClr val="D11805">
              <a:alpha val="30980"/>
            </a:srgbClr>
          </a:solidFill>
          <a:ln>
            <a:solidFill>
              <a:srgbClr val="D118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TextBox 8"/>
          <p:cNvSpPr txBox="1"/>
          <p:nvPr/>
        </p:nvSpPr>
        <p:spPr>
          <a:xfrm rot="20510087">
            <a:off x="6555792" y="4221444"/>
            <a:ext cx="2209800" cy="369887"/>
          </a:xfrm>
          <a:prstGeom prst="rect">
            <a:avLst/>
          </a:prstGeom>
          <a:noFill/>
        </p:spPr>
        <p:txBody>
          <a:bodyPr>
            <a:spAutoFit/>
          </a:bodyPr>
          <a:lstStyle/>
          <a:p>
            <a:pPr eaLnBrk="0" hangingPunct="0">
              <a:defRPr/>
            </a:pPr>
            <a:r>
              <a:rPr lang="en-US" b="1" dirty="0">
                <a:solidFill>
                  <a:srgbClr val="FF0000"/>
                </a:solidFill>
                <a:effectLst>
                  <a:outerShdw blurRad="38100" dist="38100" dir="2700000" algn="tl">
                    <a:srgbClr val="000000">
                      <a:alpha val="43137"/>
                    </a:srgbClr>
                  </a:outerShdw>
                </a:effectLst>
              </a:rPr>
              <a:t>Design Pressures</a:t>
            </a:r>
          </a:p>
        </p:txBody>
      </p:sp>
      <p:sp>
        <p:nvSpPr>
          <p:cNvPr id="21511" name="TextBox 9"/>
          <p:cNvSpPr txBox="1">
            <a:spLocks noChangeArrowheads="1"/>
          </p:cNvSpPr>
          <p:nvPr/>
        </p:nvSpPr>
        <p:spPr bwMode="auto">
          <a:xfrm rot="-5400000">
            <a:off x="-1352550" y="2514600"/>
            <a:ext cx="5238750" cy="2800350"/>
          </a:xfrm>
          <a:prstGeom prst="rect">
            <a:avLst/>
          </a:prstGeom>
          <a:noFill/>
          <a:ln w="9525">
            <a:noFill/>
            <a:miter lim="800000"/>
            <a:headEnd/>
            <a:tailEnd/>
          </a:ln>
        </p:spPr>
        <p:txBody>
          <a:bodyPr>
            <a:spAutoFit/>
          </a:bodyPr>
          <a:lstStyle/>
          <a:p>
            <a:pPr eaLnBrk="0" hangingPunct="0">
              <a:defRPr/>
            </a:pPr>
            <a:r>
              <a:rPr lang="en-US" sz="4400" b="1" dirty="0">
                <a:effectLst>
                  <a:outerShdw blurRad="38100" dist="38100" dir="2700000" algn="tl">
                    <a:srgbClr val="000000">
                      <a:alpha val="43137"/>
                    </a:srgbClr>
                  </a:outerShdw>
                </a:effectLst>
              </a:rPr>
              <a:t>Aplication Review</a:t>
            </a:r>
          </a:p>
          <a:p>
            <a:pPr eaLnBrk="0" hangingPunct="0">
              <a:defRPr/>
            </a:pPr>
            <a:r>
              <a:rPr lang="en-US" sz="4400" b="1" dirty="0">
                <a:effectLst>
                  <a:outerShdw blurRad="38100" dist="38100" dir="2700000" algn="tl">
                    <a:srgbClr val="000000">
                      <a:alpha val="43137"/>
                    </a:srgbClr>
                  </a:outerShdw>
                </a:effectLst>
              </a:rPr>
              <a:t>Architect and Engineer</a:t>
            </a:r>
          </a:p>
          <a:p>
            <a:pPr eaLnBrk="0" hangingPunct="0">
              <a:defRPr/>
            </a:pPr>
            <a:endParaRPr lang="en-US" sz="4400" b="1" dirty="0"/>
          </a:p>
        </p:txBody>
      </p:sp>
      <p:sp>
        <p:nvSpPr>
          <p:cNvPr id="11" name="TextBox 10"/>
          <p:cNvSpPr txBox="1"/>
          <p:nvPr/>
        </p:nvSpPr>
        <p:spPr>
          <a:xfrm rot="1383819">
            <a:off x="7481193" y="525745"/>
            <a:ext cx="1600200" cy="646112"/>
          </a:xfrm>
          <a:prstGeom prst="rect">
            <a:avLst/>
          </a:prstGeom>
          <a:solidFill>
            <a:srgbClr val="FF0000">
              <a:alpha val="25882"/>
            </a:srgbClr>
          </a:solidFill>
          <a:effectLst>
            <a:outerShdw blurRad="50800" dist="38100" dir="2700000" algn="tl" rotWithShape="0">
              <a:prstClr val="black">
                <a:alpha val="40000"/>
              </a:prstClr>
            </a:outerShdw>
          </a:effectLst>
        </p:spPr>
        <p:txBody>
          <a:bodyPr>
            <a:spAutoFit/>
          </a:bodyPr>
          <a:lstStyle/>
          <a:p>
            <a:pPr eaLnBrk="0" hangingPunct="0">
              <a:defRPr/>
            </a:pPr>
            <a:r>
              <a:rPr lang="en-US" b="1" dirty="0">
                <a:effectLst>
                  <a:outerShdw blurRad="38100" dist="38100" dir="2700000" algn="tl">
                    <a:srgbClr val="000000">
                      <a:alpha val="43137"/>
                    </a:srgbClr>
                  </a:outerShdw>
                </a:effectLst>
                <a:latin typeface="+mj-lt"/>
              </a:rPr>
              <a:t>Installation Instructions</a:t>
            </a:r>
          </a:p>
        </p:txBody>
      </p:sp>
      <p:sp>
        <p:nvSpPr>
          <p:cNvPr id="2" name="Date Placeholder 1"/>
          <p:cNvSpPr>
            <a:spLocks noGrp="1"/>
          </p:cNvSpPr>
          <p:nvPr>
            <p:ph type="dt" sz="half" idx="10"/>
          </p:nvPr>
        </p:nvSpPr>
        <p:spPr/>
        <p:txBody>
          <a:bodyPr/>
          <a:lstStyle/>
          <a:p>
            <a:pPr>
              <a:defRPr/>
            </a:pPr>
            <a:fld id="{B4E5D051-B6DE-463A-8125-AA5D65D60350}"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dirty="0" smtClean="0"/>
          </a:p>
        </p:txBody>
      </p:sp>
      <p:sp>
        <p:nvSpPr>
          <p:cNvPr id="22531" name="Content Placeholder 2"/>
          <p:cNvSpPr>
            <a:spLocks noGrp="1"/>
          </p:cNvSpPr>
          <p:nvPr>
            <p:ph idx="1"/>
          </p:nvPr>
        </p:nvSpPr>
        <p:spPr/>
        <p:txBody>
          <a:bodyPr/>
          <a:lstStyle/>
          <a:p>
            <a:pPr eaLnBrk="1" hangingPunct="1">
              <a:defRPr/>
            </a:pPr>
            <a:endParaRPr lang="en-US" dirty="0" smtClean="0"/>
          </a:p>
        </p:txBody>
      </p:sp>
      <p:sp>
        <p:nvSpPr>
          <p:cNvPr id="4" name="Rectangle 3"/>
          <p:cNvSpPr/>
          <p:nvPr/>
        </p:nvSpPr>
        <p:spPr>
          <a:xfrm>
            <a:off x="3143589" y="1600200"/>
            <a:ext cx="2739468" cy="2431435"/>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7200" b="1" spc="50" dirty="0">
                <a:ln w="15875"/>
                <a:effectLst>
                  <a:outerShdw blurRad="76200" dist="50800" dir="5400000" algn="tl" rotWithShape="0">
                    <a:srgbClr val="000000">
                      <a:alpha val="65000"/>
                    </a:srgbClr>
                  </a:outerShdw>
                </a:effectLst>
                <a:latin typeface="+mj-lt"/>
              </a:rPr>
              <a:t>Part 2:</a:t>
            </a:r>
          </a:p>
          <a:p>
            <a:pPr algn="ctr" eaLnBrk="0" hangingPunct="0">
              <a:defRPr/>
            </a:pPr>
            <a:r>
              <a:rPr lang="en-US" sz="8000" b="1" spc="50" dirty="0">
                <a:ln w="15875"/>
                <a:effectLst>
                  <a:outerShdw blurRad="76200" dist="50800" dir="5400000" algn="tl" rotWithShape="0">
                    <a:srgbClr val="000000">
                      <a:alpha val="65000"/>
                    </a:srgbClr>
                  </a:outerShdw>
                </a:effectLst>
                <a:latin typeface="+mj-lt"/>
              </a:rPr>
              <a:t>ITN</a:t>
            </a:r>
          </a:p>
        </p:txBody>
      </p:sp>
      <p:sp>
        <p:nvSpPr>
          <p:cNvPr id="2" name="Date Placeholder 1"/>
          <p:cNvSpPr>
            <a:spLocks noGrp="1"/>
          </p:cNvSpPr>
          <p:nvPr>
            <p:ph type="dt" sz="half" idx="10"/>
          </p:nvPr>
        </p:nvSpPr>
        <p:spPr/>
        <p:txBody>
          <a:bodyPr/>
          <a:lstStyle/>
          <a:p>
            <a:pPr>
              <a:defRPr/>
            </a:pPr>
            <a:fld id="{165EE05B-A69E-407C-9487-11DC078AFDC6}"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ITB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RFP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ITN</a:t>
            </a:r>
            <a:endParaRPr lang="en-US" dirty="0" smtClean="0">
              <a:solidFill>
                <a:schemeClr val="tx1"/>
              </a:solidFill>
            </a:endParaRPr>
          </a:p>
        </p:txBody>
      </p:sp>
      <p:pic>
        <p:nvPicPr>
          <p:cNvPr id="17410" name="Picture 2" descr="http://www.lawline.com/show-image.php?image_id=47&amp;max=215"/>
          <p:cNvPicPr>
            <a:picLocks noGrp="1" noChangeAspect="1" noChangeArrowheads="1"/>
          </p:cNvPicPr>
          <p:nvPr>
            <p:ph idx="1"/>
          </p:nvPr>
        </p:nvPicPr>
        <p:blipFill>
          <a:blip r:embed="rId2" cstate="print"/>
          <a:srcRect/>
          <a:stretch>
            <a:fillRect/>
          </a:stretch>
        </p:blipFill>
        <p:spPr>
          <a:xfrm>
            <a:off x="5791200" y="1295400"/>
            <a:ext cx="3048000" cy="2509283"/>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cxnSp>
        <p:nvCxnSpPr>
          <p:cNvPr id="5" name="Straight Connector 4"/>
          <p:cNvCxnSpPr/>
          <p:nvPr/>
        </p:nvCxnSpPr>
        <p:spPr>
          <a:xfrm>
            <a:off x="457200" y="6248400"/>
            <a:ext cx="8686800" cy="1588"/>
          </a:xfrm>
          <a:prstGeom prst="line">
            <a:avLst/>
          </a:prstGeom>
          <a:ln w="298450" cmpd="thickThi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851025" y="3127375"/>
            <a:ext cx="4984750" cy="1016000"/>
          </a:xfrm>
          <a:prstGeom prst="rect">
            <a:avLst/>
          </a:prstGeom>
          <a:noFill/>
        </p:spPr>
        <p:txBody>
          <a:bodyPr>
            <a:spAutoFit/>
          </a:bodyPr>
          <a:lstStyle/>
          <a:p>
            <a:pPr eaLnBrk="0" hangingPunct="0">
              <a:defRPr/>
            </a:pPr>
            <a:r>
              <a:rPr lang="en-US" sz="6000" b="1" dirty="0">
                <a:effectLst>
                  <a:outerShdw blurRad="38100" dist="38100" dir="2700000" algn="tl">
                    <a:srgbClr val="000000">
                      <a:alpha val="43137"/>
                    </a:srgbClr>
                  </a:outerShdw>
                </a:effectLst>
              </a:rPr>
              <a:t>3 Options</a:t>
            </a:r>
          </a:p>
        </p:txBody>
      </p:sp>
      <p:cxnSp>
        <p:nvCxnSpPr>
          <p:cNvPr id="21" name="Straight Connector 20"/>
          <p:cNvCxnSpPr/>
          <p:nvPr/>
        </p:nvCxnSpPr>
        <p:spPr>
          <a:xfrm rot="5400000">
            <a:off x="3619501" y="5981700"/>
            <a:ext cx="3810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92094" y="5980906"/>
            <a:ext cx="3810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1828800"/>
            <a:ext cx="7086600" cy="3416300"/>
          </a:xfrm>
          <a:prstGeom prst="rect">
            <a:avLst/>
          </a:prstGeom>
        </p:spPr>
        <p:txBody>
          <a:bodyPr>
            <a:spAutoFit/>
          </a:bodyPr>
          <a:lstStyle/>
          <a:p>
            <a:pPr eaLnBrk="0" hangingPunct="0">
              <a:defRPr/>
            </a:pPr>
            <a:r>
              <a:rPr lang="en-US" sz="2400" b="1" dirty="0">
                <a:effectLst>
                  <a:outerShdw blurRad="38100" dist="38100" dir="2700000" algn="tl">
                    <a:srgbClr val="000000">
                      <a:alpha val="43137"/>
                    </a:srgbClr>
                  </a:outerShdw>
                </a:effectLst>
                <a:latin typeface="+mj-lt"/>
              </a:rPr>
              <a:t>Three formal procurement options</a:t>
            </a:r>
          </a:p>
          <a:p>
            <a:pPr eaLnBrk="0" hangingPunct="0">
              <a:defRPr/>
            </a:pPr>
            <a:r>
              <a:rPr lang="en-US" sz="2400" b="1" dirty="0">
                <a:effectLst>
                  <a:outerShdw blurRad="38100" dist="38100" dir="2700000" algn="tl">
                    <a:srgbClr val="000000">
                      <a:alpha val="43137"/>
                    </a:srgbClr>
                  </a:outerShdw>
                </a:effectLst>
                <a:latin typeface="+mj-lt"/>
              </a:rPr>
              <a:t>available for acquisition of </a:t>
            </a:r>
          </a:p>
          <a:p>
            <a:pPr eaLnBrk="0" hangingPunct="0">
              <a:defRPr/>
            </a:pPr>
            <a:r>
              <a:rPr lang="en-US" sz="2400" b="1" dirty="0">
                <a:effectLst>
                  <a:outerShdw blurRad="38100" dist="38100" dir="2700000" algn="tl">
                    <a:srgbClr val="000000">
                      <a:alpha val="43137"/>
                    </a:srgbClr>
                  </a:outerShdw>
                </a:effectLst>
                <a:latin typeface="+mj-lt"/>
              </a:rPr>
              <a:t>commodities/services:</a:t>
            </a:r>
          </a:p>
          <a:p>
            <a:pPr eaLnBrk="0" hangingPunct="0">
              <a:defRPr/>
            </a:pPr>
            <a:endParaRPr lang="en-US" sz="2400" b="1" dirty="0">
              <a:effectLst>
                <a:outerShdw blurRad="38100" dist="38100" dir="2700000" algn="tl">
                  <a:srgbClr val="000000">
                    <a:alpha val="43137"/>
                  </a:srgbClr>
                </a:outerShdw>
              </a:effectLst>
              <a:latin typeface="+mj-lt"/>
            </a:endParaRPr>
          </a:p>
          <a:p>
            <a:pPr eaLnBrk="0" hangingPunct="0">
              <a:defRPr/>
            </a:pPr>
            <a:endParaRPr lang="en-US" sz="2400" b="1" dirty="0">
              <a:solidFill>
                <a:schemeClr val="bg1"/>
              </a:solidFill>
              <a:effectLst>
                <a:outerShdw blurRad="38100" dist="38100" dir="2700000" algn="tl">
                  <a:srgbClr val="000000">
                    <a:alpha val="43137"/>
                  </a:srgbClr>
                </a:outerShdw>
              </a:effectLst>
              <a:latin typeface="+mj-lt"/>
            </a:endParaRPr>
          </a:p>
          <a:p>
            <a:pPr eaLnBrk="0" hangingPunct="0">
              <a:defRPr/>
            </a:pPr>
            <a:r>
              <a:rPr lang="en-US" sz="3200" b="1" dirty="0">
                <a:effectLst>
                  <a:outerShdw blurRad="38100" dist="38100" dir="2700000" algn="tl">
                    <a:srgbClr val="000000">
                      <a:alpha val="43137"/>
                    </a:srgbClr>
                  </a:outerShdw>
                </a:effectLst>
                <a:latin typeface="+mj-lt"/>
              </a:rPr>
              <a:t>(1) INVITATION TO BID (ITB)</a:t>
            </a:r>
          </a:p>
          <a:p>
            <a:pPr eaLnBrk="0" hangingPunct="0">
              <a:defRPr/>
            </a:pPr>
            <a:r>
              <a:rPr lang="en-US" sz="3200" b="1" dirty="0">
                <a:effectLst>
                  <a:outerShdw blurRad="38100" dist="38100" dir="2700000" algn="tl">
                    <a:srgbClr val="000000">
                      <a:alpha val="43137"/>
                    </a:srgbClr>
                  </a:outerShdw>
                </a:effectLst>
                <a:latin typeface="+mj-lt"/>
              </a:rPr>
              <a:t>(2) REQUEST FOR PROPOSAL (RFP)</a:t>
            </a:r>
          </a:p>
          <a:p>
            <a:pPr eaLnBrk="0" hangingPunct="0">
              <a:defRPr/>
            </a:pPr>
            <a:r>
              <a:rPr lang="en-US" sz="3200" b="1" dirty="0">
                <a:effectLst>
                  <a:outerShdw blurRad="38100" dist="38100" dir="2700000" algn="tl">
                    <a:srgbClr val="000000">
                      <a:alpha val="43137"/>
                    </a:srgbClr>
                  </a:outerShdw>
                </a:effectLst>
                <a:latin typeface="+mj-lt"/>
              </a:rPr>
              <a:t>(3) INVITATION TO NEGOTIATE (ITN)</a:t>
            </a:r>
          </a:p>
        </p:txBody>
      </p:sp>
      <p:sp>
        <p:nvSpPr>
          <p:cNvPr id="2" name="Date Placeholder 1"/>
          <p:cNvSpPr>
            <a:spLocks noGrp="1"/>
          </p:cNvSpPr>
          <p:nvPr>
            <p:ph type="dt" sz="half" idx="10"/>
          </p:nvPr>
        </p:nvSpPr>
        <p:spPr/>
        <p:txBody>
          <a:bodyPr/>
          <a:lstStyle/>
          <a:p>
            <a:pPr>
              <a:defRPr/>
            </a:pPr>
            <a:fld id="{33A47723-5F5E-47A9-B189-CAF3FED9269E}"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ITB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RFP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ITN</a:t>
            </a:r>
            <a:endParaRPr lang="en-US" dirty="0" smtClean="0">
              <a:solidFill>
                <a:schemeClr val="tx1"/>
              </a:solidFill>
            </a:endParaRPr>
          </a:p>
        </p:txBody>
      </p:sp>
      <p:pic>
        <p:nvPicPr>
          <p:cNvPr id="32770" name="Picture 2" descr="http://www.vsu.edu/Images/ResLife/Images/contract.jpg"/>
          <p:cNvPicPr>
            <a:picLocks noGrp="1" noChangeAspect="1" noChangeArrowheads="1"/>
          </p:cNvPicPr>
          <p:nvPr>
            <p:ph idx="1"/>
          </p:nvPr>
        </p:nvPicPr>
        <p:blipFill>
          <a:blip r:embed="rId2"/>
          <a:srcRect/>
          <a:stretch>
            <a:fillRect/>
          </a:stretch>
        </p:blipFill>
        <p:spPr>
          <a:xfrm>
            <a:off x="-2971800" y="2209800"/>
            <a:ext cx="2819400" cy="2168525"/>
          </a:xfrm>
          <a:effectLst>
            <a:outerShdw blurRad="190500" algn="tl" rotWithShape="0">
              <a:srgbClr val="000000">
                <a:alpha val="70000"/>
              </a:srgbClr>
            </a:outerShdw>
          </a:effectLst>
        </p:spPr>
      </p:pic>
      <p:cxnSp>
        <p:nvCxnSpPr>
          <p:cNvPr id="5" name="Straight Connector 4"/>
          <p:cNvCxnSpPr/>
          <p:nvPr/>
        </p:nvCxnSpPr>
        <p:spPr>
          <a:xfrm>
            <a:off x="457200" y="6248400"/>
            <a:ext cx="8686800" cy="1588"/>
          </a:xfrm>
          <a:prstGeom prst="line">
            <a:avLst/>
          </a:prstGeom>
          <a:ln w="298450" cmpd="thickThi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508125" y="3470275"/>
            <a:ext cx="4298950" cy="1016000"/>
          </a:xfrm>
          <a:prstGeom prst="rect">
            <a:avLst/>
          </a:prstGeom>
          <a:noFill/>
        </p:spPr>
        <p:txBody>
          <a:bodyPr>
            <a:spAutoFit/>
          </a:bodyPr>
          <a:lstStyle/>
          <a:p>
            <a:pPr eaLnBrk="0" hangingPunct="0">
              <a:defRPr/>
            </a:pPr>
            <a:r>
              <a:rPr lang="en-US" sz="6000" b="1" dirty="0">
                <a:effectLst>
                  <a:outerShdw blurRad="38100" dist="38100" dir="2700000" algn="tl">
                    <a:srgbClr val="000000">
                      <a:alpha val="43137"/>
                    </a:srgbClr>
                  </a:outerShdw>
                </a:effectLst>
              </a:rPr>
              <a:t>ITB</a:t>
            </a:r>
          </a:p>
        </p:txBody>
      </p:sp>
      <p:sp>
        <p:nvSpPr>
          <p:cNvPr id="20" name="Line Callout 2 (Border and Accent Bar) 19"/>
          <p:cNvSpPr/>
          <p:nvPr/>
        </p:nvSpPr>
        <p:spPr>
          <a:xfrm>
            <a:off x="2286000" y="1828800"/>
            <a:ext cx="6477000" cy="4114800"/>
          </a:xfrm>
          <a:prstGeom prst="accentBorderCallout2">
            <a:avLst>
              <a:gd name="adj1" fmla="val 18750"/>
              <a:gd name="adj2" fmla="val -8333"/>
              <a:gd name="adj3" fmla="val 18750"/>
              <a:gd name="adj4" fmla="val -16667"/>
              <a:gd name="adj5" fmla="val 89736"/>
              <a:gd name="adj6" fmla="val -43511"/>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sz="2400" b="1" dirty="0">
              <a:solidFill>
                <a:schemeClr val="tx1"/>
              </a:solidFill>
              <a:effectLst>
                <a:outerShdw blurRad="38100" dist="38100" dir="2700000" algn="tl">
                  <a:srgbClr val="000000">
                    <a:alpha val="43137"/>
                  </a:srgbClr>
                </a:outerShdw>
              </a:effectLst>
              <a:latin typeface="+mj-lt"/>
            </a:endParaRPr>
          </a:p>
          <a:p>
            <a:pPr eaLnBrk="0" hangingPunct="0">
              <a:defRPr/>
            </a:pPr>
            <a:r>
              <a:rPr lang="en-US" sz="4000" b="1" dirty="0">
                <a:solidFill>
                  <a:schemeClr val="tx1"/>
                </a:solidFill>
                <a:effectLst>
                  <a:outerShdw blurRad="38100" dist="38100" dir="2700000" algn="tl">
                    <a:srgbClr val="000000">
                      <a:alpha val="43137"/>
                    </a:srgbClr>
                  </a:outerShdw>
                </a:effectLst>
                <a:latin typeface="+mj-lt"/>
              </a:rPr>
              <a:t>INVITATION TO BID (ITB) – </a:t>
            </a:r>
          </a:p>
          <a:p>
            <a:pPr eaLnBrk="0" hangingPunct="0">
              <a:defRPr/>
            </a:pPr>
            <a:r>
              <a:rPr lang="en-US" sz="3600" b="1" dirty="0">
                <a:solidFill>
                  <a:schemeClr val="tx1"/>
                </a:solidFill>
                <a:latin typeface="+mj-lt"/>
              </a:rPr>
              <a:t>&lt;Lowest price is determining factor&gt;</a:t>
            </a:r>
          </a:p>
          <a:p>
            <a:pPr eaLnBrk="0" hangingPunct="0">
              <a:defRPr/>
            </a:pPr>
            <a:endParaRPr lang="en-US" b="1" dirty="0">
              <a:solidFill>
                <a:schemeClr val="tx1"/>
              </a:solidFill>
              <a:latin typeface="+mj-lt"/>
            </a:endParaRPr>
          </a:p>
          <a:p>
            <a:pPr marL="228600" indent="-228600" eaLnBrk="0" hangingPunct="0">
              <a:buFont typeface="Arial" pitchFamily="34" charset="0"/>
              <a:buChar char="•"/>
              <a:defRPr/>
            </a:pPr>
            <a:r>
              <a:rPr lang="en-US" sz="3600" dirty="0">
                <a:solidFill>
                  <a:schemeClr val="tx1"/>
                </a:solidFill>
                <a:latin typeface="+mj-lt"/>
              </a:rPr>
              <a:t>Scope of work clearly defined</a:t>
            </a:r>
          </a:p>
          <a:p>
            <a:pPr marL="228600" indent="-228600" eaLnBrk="0" hangingPunct="0">
              <a:buFont typeface="Arial" pitchFamily="34" charset="0"/>
              <a:buChar char="•"/>
              <a:defRPr/>
            </a:pPr>
            <a:r>
              <a:rPr lang="en-US" sz="3600" dirty="0">
                <a:solidFill>
                  <a:schemeClr val="tx1"/>
                </a:solidFill>
                <a:latin typeface="+mj-lt"/>
              </a:rPr>
              <a:t>All contractual terms and conditions are known and clearly defined</a:t>
            </a:r>
          </a:p>
          <a:p>
            <a:pPr eaLnBrk="0" hangingPunct="0">
              <a:defRPr/>
            </a:pPr>
            <a:r>
              <a:rPr lang="en-US" dirty="0">
                <a:solidFill>
                  <a:schemeClr val="tx1"/>
                </a:solidFill>
                <a:latin typeface="+mj-lt"/>
              </a:rPr>
              <a:t> </a:t>
            </a:r>
          </a:p>
          <a:p>
            <a:pPr eaLnBrk="0" hangingPunct="0">
              <a:defRPr/>
            </a:pPr>
            <a:endParaRPr lang="en-US" dirty="0">
              <a:solidFill>
                <a:schemeClr val="tx1"/>
              </a:solidFill>
            </a:endParaRPr>
          </a:p>
        </p:txBody>
      </p:sp>
      <p:cxnSp>
        <p:nvCxnSpPr>
          <p:cNvPr id="21" name="Straight Connector 20"/>
          <p:cNvCxnSpPr/>
          <p:nvPr/>
        </p:nvCxnSpPr>
        <p:spPr>
          <a:xfrm rot="5400000">
            <a:off x="1867694" y="5980906"/>
            <a:ext cx="3810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92094" y="5980906"/>
            <a:ext cx="3810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fld id="{678E019D-384F-4387-AF3E-322300D46ABB}"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solidFill>
                  <a:schemeClr val="tx1"/>
                </a:solidFill>
                <a:effectLst>
                  <a:outerShdw blurRad="38100" dist="38100" dir="2700000" algn="tl">
                    <a:srgbClr val="000000">
                      <a:alpha val="43137"/>
                    </a:srgbClr>
                  </a:outerShdw>
                </a:effectLst>
              </a:rPr>
              <a:t>ITB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RFP </a:t>
            </a:r>
            <a:r>
              <a:rPr lang="en-US" b="1" dirty="0" err="1" smtClean="0">
                <a:solidFill>
                  <a:schemeClr val="tx1"/>
                </a:solidFill>
                <a:effectLst>
                  <a:outerShdw blurRad="38100" dist="38100" dir="2700000" algn="tl">
                    <a:srgbClr val="000000">
                      <a:alpha val="43137"/>
                    </a:srgbClr>
                  </a:outerShdw>
                </a:effectLst>
              </a:rPr>
              <a:t>vs</a:t>
            </a:r>
            <a:r>
              <a:rPr lang="en-US" b="1" dirty="0" smtClean="0">
                <a:solidFill>
                  <a:schemeClr val="tx1"/>
                </a:solidFill>
                <a:effectLst>
                  <a:outerShdw blurRad="38100" dist="38100" dir="2700000" algn="tl">
                    <a:srgbClr val="000000">
                      <a:alpha val="43137"/>
                    </a:srgbClr>
                  </a:outerShdw>
                </a:effectLst>
              </a:rPr>
              <a:t> ITN</a:t>
            </a:r>
            <a:endParaRPr lang="en-US" b="1" dirty="0">
              <a:solidFill>
                <a:schemeClr val="tx1"/>
              </a:solidFill>
              <a:effectLst>
                <a:outerShdw blurRad="38100" dist="38100" dir="2700000" algn="tl">
                  <a:srgbClr val="000000">
                    <a:alpha val="43137"/>
                  </a:srgbClr>
                </a:outerShdw>
              </a:effectLst>
            </a:endParaRPr>
          </a:p>
        </p:txBody>
      </p:sp>
      <p:pic>
        <p:nvPicPr>
          <p:cNvPr id="1026" name="Picture 2" descr="http://www.brianjamesnyc.com/blog/wp-content/uploads/contract1.jpg"/>
          <p:cNvPicPr>
            <a:picLocks noGrp="1" noChangeAspect="1" noChangeArrowheads="1"/>
          </p:cNvPicPr>
          <p:nvPr>
            <p:ph idx="1"/>
          </p:nvPr>
        </p:nvPicPr>
        <p:blipFill>
          <a:blip r:embed="rId2"/>
          <a:srcRect/>
          <a:stretch>
            <a:fillRect/>
          </a:stretch>
        </p:blipFill>
        <p:spPr>
          <a:xfrm>
            <a:off x="-1828800" y="2286000"/>
            <a:ext cx="1450975" cy="2168525"/>
          </a:xfrm>
          <a:effectLst>
            <a:outerShdw blurRad="292100" dist="139700" dir="2700000" algn="tl" rotWithShape="0">
              <a:srgbClr val="333333">
                <a:alpha val="65000"/>
              </a:srgbClr>
            </a:outerShdw>
          </a:effectLst>
        </p:spPr>
      </p:pic>
      <p:cxnSp>
        <p:nvCxnSpPr>
          <p:cNvPr id="5" name="Straight Connector 4"/>
          <p:cNvCxnSpPr/>
          <p:nvPr/>
        </p:nvCxnSpPr>
        <p:spPr>
          <a:xfrm>
            <a:off x="457200" y="6248400"/>
            <a:ext cx="8686800" cy="1588"/>
          </a:xfrm>
          <a:prstGeom prst="line">
            <a:avLst/>
          </a:prstGeom>
          <a:ln w="298450" cmpd="thickThi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793875" y="3514725"/>
            <a:ext cx="4451350" cy="1016000"/>
          </a:xfrm>
          <a:prstGeom prst="rect">
            <a:avLst/>
          </a:prstGeom>
          <a:noFill/>
        </p:spPr>
        <p:txBody>
          <a:bodyPr>
            <a:spAutoFit/>
          </a:bodyPr>
          <a:lstStyle/>
          <a:p>
            <a:pPr eaLnBrk="0" hangingPunct="0">
              <a:defRPr/>
            </a:pPr>
            <a:r>
              <a:rPr lang="en-US" sz="6000" b="1" dirty="0">
                <a:effectLst>
                  <a:outerShdw blurRad="38100" dist="38100" dir="2700000" algn="tl">
                    <a:srgbClr val="000000">
                      <a:alpha val="43137"/>
                    </a:srgbClr>
                  </a:outerShdw>
                </a:effectLst>
              </a:rPr>
              <a:t>RFP</a:t>
            </a:r>
          </a:p>
        </p:txBody>
      </p:sp>
      <p:sp>
        <p:nvSpPr>
          <p:cNvPr id="20" name="Line Callout 2 (Border and Accent Bar) 19"/>
          <p:cNvSpPr/>
          <p:nvPr/>
        </p:nvSpPr>
        <p:spPr>
          <a:xfrm>
            <a:off x="1447800" y="1905000"/>
            <a:ext cx="7696200" cy="4114800"/>
          </a:xfrm>
          <a:prstGeom prst="accentBorderCallout2">
            <a:avLst>
              <a:gd name="adj1" fmla="val 18750"/>
              <a:gd name="adj2" fmla="val -8333"/>
              <a:gd name="adj3" fmla="val 18750"/>
              <a:gd name="adj4" fmla="val -16667"/>
              <a:gd name="adj5" fmla="val 89736"/>
              <a:gd name="adj6" fmla="val -435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4000" b="1" dirty="0">
                <a:solidFill>
                  <a:schemeClr val="tx1"/>
                </a:solidFill>
                <a:effectLst>
                  <a:outerShdw blurRad="38100" dist="38100" dir="2700000" algn="tl">
                    <a:srgbClr val="000000">
                      <a:alpha val="43137"/>
                    </a:srgbClr>
                  </a:outerShdw>
                </a:effectLst>
                <a:latin typeface="+mj-lt"/>
              </a:rPr>
              <a:t>REQUEST FOR PROPOSAL (RFP) – </a:t>
            </a:r>
          </a:p>
          <a:p>
            <a:pPr eaLnBrk="0" hangingPunct="0">
              <a:defRPr/>
            </a:pPr>
            <a:r>
              <a:rPr lang="en-US" sz="4000" b="1" dirty="0">
                <a:solidFill>
                  <a:schemeClr val="tx1"/>
                </a:solidFill>
                <a:effectLst>
                  <a:outerShdw blurRad="38100" dist="38100" dir="2700000" algn="tl">
                    <a:srgbClr val="000000">
                      <a:alpha val="43137"/>
                    </a:srgbClr>
                  </a:outerShdw>
                </a:effectLst>
                <a:latin typeface="+mj-lt"/>
              </a:rPr>
              <a:t>Scope of work clearly defined</a:t>
            </a:r>
            <a:endParaRPr lang="en-US" sz="4000" dirty="0">
              <a:solidFill>
                <a:schemeClr val="tx1"/>
              </a:solidFill>
              <a:effectLst>
                <a:outerShdw blurRad="38100" dist="38100" dir="2700000" algn="tl">
                  <a:srgbClr val="000000">
                    <a:alpha val="43137"/>
                  </a:srgbClr>
                </a:outerShdw>
              </a:effectLst>
              <a:latin typeface="+mj-lt"/>
            </a:endParaRPr>
          </a:p>
          <a:p>
            <a:pPr marL="228600" indent="-228600" eaLnBrk="0" hangingPunct="0">
              <a:buFont typeface="Arial" pitchFamily="34" charset="0"/>
              <a:buChar char="•"/>
              <a:defRPr/>
            </a:pPr>
            <a:r>
              <a:rPr lang="en-US" sz="3600" dirty="0">
                <a:solidFill>
                  <a:schemeClr val="tx1"/>
                </a:solidFill>
                <a:effectLst>
                  <a:outerShdw blurRad="38100" dist="38100" dir="2700000" algn="tl">
                    <a:srgbClr val="000000">
                      <a:alpha val="43137"/>
                    </a:srgbClr>
                  </a:outerShdw>
                </a:effectLst>
                <a:latin typeface="+mj-lt"/>
              </a:rPr>
              <a:t>All contractual terms and conditions are known and clearly defined</a:t>
            </a:r>
          </a:p>
          <a:p>
            <a:pPr marL="228600" indent="-228600" eaLnBrk="0" hangingPunct="0">
              <a:buFont typeface="Arial" pitchFamily="34" charset="0"/>
              <a:buChar char="•"/>
              <a:defRPr/>
            </a:pPr>
            <a:r>
              <a:rPr lang="en-US" sz="3600" dirty="0">
                <a:solidFill>
                  <a:schemeClr val="tx1"/>
                </a:solidFill>
                <a:effectLst>
                  <a:outerShdw blurRad="38100" dist="38100" dir="2700000" algn="tl">
                    <a:srgbClr val="000000">
                      <a:alpha val="43137"/>
                    </a:srgbClr>
                  </a:outerShdw>
                </a:effectLst>
                <a:latin typeface="+mj-lt"/>
              </a:rPr>
              <a:t>Criteria to be used in determining acceptability of bid, which can include </a:t>
            </a:r>
            <a:r>
              <a:rPr lang="en-US" sz="3600" b="1" dirty="0">
                <a:solidFill>
                  <a:schemeClr val="tx1"/>
                </a:solidFill>
                <a:effectLst>
                  <a:outerShdw blurRad="38100" dist="38100" dir="2700000" algn="tl">
                    <a:srgbClr val="000000">
                      <a:alpha val="43137"/>
                    </a:srgbClr>
                  </a:outerShdw>
                </a:effectLst>
                <a:latin typeface="+mj-lt"/>
              </a:rPr>
              <a:t>but is not limited to price</a:t>
            </a:r>
            <a:endParaRPr lang="en-US" sz="3600" dirty="0">
              <a:solidFill>
                <a:schemeClr val="tx1"/>
              </a:solidFill>
              <a:effectLst>
                <a:outerShdw blurRad="38100" dist="38100" dir="2700000" algn="tl">
                  <a:srgbClr val="000000">
                    <a:alpha val="43137"/>
                  </a:srgbClr>
                </a:outerShdw>
              </a:effectLst>
              <a:latin typeface="+mj-lt"/>
            </a:endParaRPr>
          </a:p>
        </p:txBody>
      </p:sp>
      <p:sp>
        <p:nvSpPr>
          <p:cNvPr id="3" name="Date Placeholder 2"/>
          <p:cNvSpPr>
            <a:spLocks noGrp="1"/>
          </p:cNvSpPr>
          <p:nvPr>
            <p:ph type="dt" sz="half" idx="10"/>
          </p:nvPr>
        </p:nvSpPr>
        <p:spPr/>
        <p:txBody>
          <a:bodyPr/>
          <a:lstStyle/>
          <a:p>
            <a:pPr>
              <a:defRPr/>
            </a:pPr>
            <a:fld id="{B19B5BE1-E718-4FE8-8A85-1A7E0BEE49CC}"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dirty="0"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09600"/>
            <a:ext cx="6286500" cy="1076325"/>
          </a:xfrm>
        </p:spPr>
      </p:pic>
      <p:sp>
        <p:nvSpPr>
          <p:cNvPr id="6" name="Rectangle 2"/>
          <p:cNvSpPr txBox="1">
            <a:spLocks noChangeArrowheads="1"/>
          </p:cNvSpPr>
          <p:nvPr/>
        </p:nvSpPr>
        <p:spPr>
          <a:xfrm>
            <a:off x="0" y="1981200"/>
            <a:ext cx="9144000" cy="1371600"/>
          </a:xfrm>
          <a:prstGeom prst="rect">
            <a:avLst/>
          </a:prstGeom>
          <a:solidFill>
            <a:schemeClr val="tx2">
              <a:lumMod val="75000"/>
            </a:schemeClr>
          </a:solidFill>
          <a:ln>
            <a:noFill/>
          </a:ln>
          <a:effectLst>
            <a:softEdge rad="31750"/>
          </a:effectLst>
        </p:spPr>
        <p:txBody>
          <a:bodyPr lIns="0" rIns="0" bIns="0" anchor="b">
            <a:normAutofit/>
          </a:bodyPr>
          <a:lstStyle/>
          <a:p>
            <a:pPr fontAlgn="auto">
              <a:spcAft>
                <a:spcPts val="0"/>
              </a:spcAft>
              <a:defRPr/>
            </a:pPr>
            <a:r>
              <a:rPr lang="en-US" sz="3600" b="1" dirty="0">
                <a:solidFill>
                  <a:schemeClr val="bg1"/>
                </a:solidFill>
                <a:effectLst>
                  <a:outerShdw blurRad="38100" dist="38100" dir="2700000" algn="tl">
                    <a:srgbClr val="000000">
                      <a:alpha val="43137"/>
                    </a:srgbClr>
                  </a:outerShdw>
                </a:effectLst>
                <a:latin typeface="+mj-lt"/>
                <a:ea typeface="+mj-ea"/>
                <a:cs typeface="+mj-cs"/>
              </a:rPr>
              <a:t> Florida Product Approval System Administrator</a:t>
            </a:r>
            <a:r>
              <a:rPr lang="en-US" sz="2400" b="1" dirty="0">
                <a:solidFill>
                  <a:schemeClr val="bg1"/>
                </a:solidFill>
                <a:effectLst>
                  <a:outerShdw blurRad="38100" dist="38100" dir="2700000" algn="tl">
                    <a:srgbClr val="000000">
                      <a:alpha val="43137"/>
                    </a:srgbClr>
                  </a:outerShdw>
                </a:effectLst>
                <a:latin typeface="+mj-lt"/>
                <a:ea typeface="+mj-ea"/>
                <a:cs typeface="+mj-cs"/>
              </a:rPr>
              <a:t/>
            </a:r>
            <a:br>
              <a:rPr lang="en-US" sz="2400" b="1" dirty="0">
                <a:solidFill>
                  <a:schemeClr val="bg1"/>
                </a:solidFill>
                <a:effectLst>
                  <a:outerShdw blurRad="38100" dist="38100" dir="2700000" algn="tl">
                    <a:srgbClr val="000000">
                      <a:alpha val="43137"/>
                    </a:srgbClr>
                  </a:outerShdw>
                </a:effectLst>
                <a:latin typeface="+mj-lt"/>
                <a:ea typeface="+mj-ea"/>
                <a:cs typeface="+mj-cs"/>
              </a:rPr>
            </a:br>
            <a:r>
              <a:rPr lang="en-US" sz="2400" b="1" dirty="0">
                <a:solidFill>
                  <a:schemeClr val="bg1"/>
                </a:solidFill>
                <a:effectLst>
                  <a:outerShdw blurRad="38100" dist="38100" dir="2700000" algn="tl">
                    <a:srgbClr val="000000">
                      <a:alpha val="43137"/>
                    </a:srgbClr>
                  </a:outerShdw>
                </a:effectLst>
                <a:latin typeface="+mj-lt"/>
                <a:ea typeface="+mj-ea"/>
                <a:cs typeface="+mj-cs"/>
              </a:rPr>
              <a:t> Invitation to Negotiate prepared by:</a:t>
            </a:r>
            <a:br>
              <a:rPr lang="en-US" sz="2400" b="1" dirty="0">
                <a:solidFill>
                  <a:schemeClr val="bg1"/>
                </a:solidFill>
                <a:effectLst>
                  <a:outerShdw blurRad="38100" dist="38100" dir="2700000" algn="tl">
                    <a:srgbClr val="000000">
                      <a:alpha val="43137"/>
                    </a:srgbClr>
                  </a:outerShdw>
                </a:effectLst>
                <a:latin typeface="+mj-lt"/>
                <a:ea typeface="+mj-ea"/>
                <a:cs typeface="+mj-cs"/>
              </a:rPr>
            </a:br>
            <a:endParaRPr lang="en-US" sz="24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8" name="TextBox 7"/>
          <p:cNvSpPr txBox="1"/>
          <p:nvPr/>
        </p:nvSpPr>
        <p:spPr>
          <a:xfrm>
            <a:off x="609600" y="3514724"/>
            <a:ext cx="7924800" cy="2246769"/>
          </a:xfrm>
          <a:prstGeom prst="rect">
            <a:avLst/>
          </a:prstGeom>
          <a:solidFill>
            <a:schemeClr val="tx2">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scene3d>
              <a:camera prst="orthographicFront"/>
              <a:lightRig rig="contrasting" dir="t"/>
            </a:scene3d>
            <a:sp3d extrusionH="88900" contourW="6350" prstMaterial="metal">
              <a:bevelT w="38100" h="38100"/>
              <a:bevelB w="38100" h="38100"/>
            </a:sp3d>
          </a:bodyPr>
          <a:lstStyle/>
          <a:p>
            <a:pPr eaLnBrk="0" hangingPunct="0">
              <a:defRPr/>
            </a:pPr>
            <a:r>
              <a:rPr lang="en-US" sz="2800" b="1" dirty="0">
                <a:solidFill>
                  <a:schemeClr val="bg1"/>
                </a:solidFill>
                <a:effectLst>
                  <a:outerShdw blurRad="38100" dist="38100" dir="2700000" algn="tl">
                    <a:srgbClr val="000000">
                      <a:alpha val="43137"/>
                    </a:srgbClr>
                  </a:outerShdw>
                </a:effectLst>
                <a:latin typeface="+mj-lt"/>
              </a:rPr>
              <a:t>Ila </a:t>
            </a:r>
            <a:r>
              <a:rPr lang="en-US" sz="2800" b="1" dirty="0" smtClean="0">
                <a:solidFill>
                  <a:schemeClr val="bg1"/>
                </a:solidFill>
                <a:effectLst>
                  <a:outerShdw blurRad="38100" dist="38100" dir="2700000" algn="tl">
                    <a:srgbClr val="000000">
                      <a:alpha val="43137"/>
                    </a:srgbClr>
                  </a:outerShdw>
                </a:effectLst>
                <a:latin typeface="+mj-lt"/>
              </a:rPr>
              <a:t>Jones </a:t>
            </a:r>
            <a:r>
              <a:rPr lang="en-US" sz="2800" b="1" dirty="0">
                <a:solidFill>
                  <a:schemeClr val="bg1"/>
                </a:solidFill>
                <a:effectLst>
                  <a:outerShdw blurRad="38100" dist="38100" dir="2700000" algn="tl">
                    <a:srgbClr val="000000">
                      <a:alpha val="43137"/>
                    </a:srgbClr>
                  </a:outerShdw>
                </a:effectLst>
                <a:latin typeface="+mj-lt"/>
              </a:rPr>
              <a:t>– </a:t>
            </a:r>
            <a:r>
              <a:rPr lang="en-US" sz="2400" b="1" dirty="0">
                <a:solidFill>
                  <a:schemeClr val="bg1"/>
                </a:solidFill>
                <a:effectLst>
                  <a:outerShdw blurRad="38100" dist="38100" dir="2700000" algn="tl">
                    <a:srgbClr val="000000">
                      <a:alpha val="43137"/>
                    </a:srgbClr>
                  </a:outerShdw>
                </a:effectLst>
                <a:latin typeface="+mj-lt"/>
              </a:rPr>
              <a:t>Program Administrator Codes and Standard</a:t>
            </a:r>
            <a:r>
              <a:rPr lang="en-US" sz="2400" b="1" i="1" dirty="0">
                <a:solidFill>
                  <a:schemeClr val="bg1"/>
                </a:solidFill>
                <a:effectLst>
                  <a:outerShdw blurRad="38100" dist="38100" dir="2700000" algn="tl">
                    <a:srgbClr val="000000">
                      <a:alpha val="43137"/>
                    </a:srgbClr>
                  </a:outerShdw>
                </a:effectLst>
                <a:latin typeface="+mj-lt"/>
              </a:rPr>
              <a:t>s</a:t>
            </a:r>
          </a:p>
          <a:p>
            <a:pPr eaLnBrk="0" hangingPunct="0">
              <a:defRPr/>
            </a:pPr>
            <a:r>
              <a:rPr lang="en-US" sz="2800" b="1" dirty="0">
                <a:solidFill>
                  <a:schemeClr val="bg1"/>
                </a:solidFill>
                <a:effectLst>
                  <a:outerShdw blurRad="38100" dist="38100" dir="2700000" algn="tl">
                    <a:srgbClr val="000000">
                      <a:alpha val="43137"/>
                    </a:srgbClr>
                  </a:outerShdw>
                </a:effectLst>
                <a:latin typeface="+mj-lt"/>
              </a:rPr>
              <a:t>Mo Madani	- </a:t>
            </a:r>
            <a:r>
              <a:rPr lang="en-US" sz="2800" b="1" i="1" dirty="0">
                <a:solidFill>
                  <a:schemeClr val="bg1"/>
                </a:solidFill>
                <a:effectLst>
                  <a:outerShdw blurRad="38100" dist="38100" dir="2700000" algn="tl">
                    <a:srgbClr val="000000">
                      <a:alpha val="43137"/>
                    </a:srgbClr>
                  </a:outerShdw>
                </a:effectLst>
                <a:latin typeface="+mj-lt"/>
              </a:rPr>
              <a:t>Senior Technical Manager</a:t>
            </a:r>
          </a:p>
          <a:p>
            <a:pPr eaLnBrk="0" hangingPunct="0">
              <a:defRPr/>
            </a:pPr>
            <a:r>
              <a:rPr lang="en-US" sz="2800" b="1" dirty="0" smtClean="0">
                <a:solidFill>
                  <a:schemeClr val="bg1"/>
                </a:solidFill>
                <a:effectLst>
                  <a:outerShdw blurRad="38100" dist="38100" dir="2700000" algn="tl">
                    <a:srgbClr val="000000">
                      <a:alpha val="43137"/>
                    </a:srgbClr>
                  </a:outerShdw>
                </a:effectLst>
                <a:latin typeface="+mj-lt"/>
              </a:rPr>
              <a:t>Sandy O’Connor- </a:t>
            </a:r>
            <a:r>
              <a:rPr lang="en-US" sz="2800" b="1" i="1" dirty="0">
                <a:solidFill>
                  <a:schemeClr val="bg1"/>
                </a:solidFill>
                <a:effectLst>
                  <a:outerShdw blurRad="38100" dist="38100" dir="2700000" algn="tl">
                    <a:srgbClr val="000000">
                      <a:alpha val="43137"/>
                    </a:srgbClr>
                  </a:outerShdw>
                </a:effectLst>
                <a:latin typeface="+mj-lt"/>
              </a:rPr>
              <a:t>Product Approval</a:t>
            </a:r>
          </a:p>
          <a:p>
            <a:pPr eaLnBrk="0" hangingPunct="0">
              <a:defRPr/>
            </a:pPr>
            <a:r>
              <a:rPr lang="en-US" sz="2800" b="1" dirty="0" smtClean="0">
                <a:solidFill>
                  <a:schemeClr val="bg1"/>
                </a:solidFill>
                <a:effectLst>
                  <a:outerShdw blurRad="38100" dist="38100" dir="2700000" algn="tl">
                    <a:srgbClr val="000000">
                      <a:alpha val="43137"/>
                    </a:srgbClr>
                  </a:outerShdw>
                </a:effectLst>
                <a:latin typeface="+mj-lt"/>
              </a:rPr>
              <a:t>Barbara Bryant– </a:t>
            </a:r>
            <a:r>
              <a:rPr lang="en-US" sz="2800" b="1" i="1" dirty="0">
                <a:solidFill>
                  <a:schemeClr val="bg1"/>
                </a:solidFill>
                <a:effectLst>
                  <a:outerShdw blurRad="38100" dist="38100" dir="2700000" algn="tl">
                    <a:srgbClr val="000000">
                      <a:alpha val="43137"/>
                    </a:srgbClr>
                  </a:outerShdw>
                </a:effectLst>
                <a:latin typeface="+mj-lt"/>
              </a:rPr>
              <a:t>Contracts</a:t>
            </a:r>
          </a:p>
          <a:p>
            <a:pPr eaLnBrk="0" hangingPunct="0">
              <a:defRPr/>
            </a:pPr>
            <a:r>
              <a:rPr lang="en-US" sz="2800" b="1" dirty="0">
                <a:solidFill>
                  <a:schemeClr val="bg1"/>
                </a:solidFill>
                <a:effectLst>
                  <a:outerShdw blurRad="38100" dist="38100" dir="2700000" algn="tl">
                    <a:srgbClr val="000000">
                      <a:alpha val="43137"/>
                    </a:srgbClr>
                  </a:outerShdw>
                </a:effectLst>
                <a:latin typeface="+mj-lt"/>
              </a:rPr>
              <a:t>Joe Bigelow – </a:t>
            </a:r>
            <a:r>
              <a:rPr lang="en-US" sz="2800" b="1" i="1" dirty="0">
                <a:solidFill>
                  <a:schemeClr val="bg1"/>
                </a:solidFill>
                <a:effectLst>
                  <a:outerShdw blurRad="38100" dist="38100" dir="2700000" algn="tl">
                    <a:srgbClr val="000000">
                      <a:alpha val="43137"/>
                    </a:srgbClr>
                  </a:outerShdw>
                </a:effectLst>
                <a:latin typeface="+mj-lt"/>
              </a:rPr>
              <a:t>Codes</a:t>
            </a:r>
          </a:p>
        </p:txBody>
      </p:sp>
      <p:sp>
        <p:nvSpPr>
          <p:cNvPr id="3" name="Date Placeholder 2"/>
          <p:cNvSpPr>
            <a:spLocks noGrp="1"/>
          </p:cNvSpPr>
          <p:nvPr>
            <p:ph type="dt" sz="half" idx="10"/>
          </p:nvPr>
        </p:nvSpPr>
        <p:spPr/>
        <p:txBody>
          <a:bodyPr/>
          <a:lstStyle/>
          <a:p>
            <a:pPr>
              <a:defRPr/>
            </a:pPr>
            <a:fld id="{17D4AEE1-ABB2-42FB-9FFE-7B5EC33228BA}"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371600"/>
            <a:ext cx="7851648" cy="1828800"/>
          </a:xfrm>
          <a:ln>
            <a:miter lim="800000"/>
            <a:headEnd/>
            <a:tailEnd/>
          </a:ln>
        </p:spPr>
        <p:txBody>
          <a:bodyPr/>
          <a:lstStyle/>
          <a:p>
            <a:pPr eaLnBrk="1" fontAlgn="auto" hangingPunct="1">
              <a:spcAft>
                <a:spcPts val="0"/>
              </a:spcAft>
              <a:defRPr/>
            </a:pPr>
            <a:r>
              <a:rPr lang="en-US" dirty="0"/>
              <a:t>INVITATION </a:t>
            </a:r>
            <a:r>
              <a:rPr lang="en-US" dirty="0" smtClean="0"/>
              <a:t>TO</a:t>
            </a:r>
            <a:br>
              <a:rPr lang="en-US" dirty="0" smtClean="0"/>
            </a:br>
            <a:r>
              <a:rPr lang="en-US" dirty="0" smtClean="0"/>
              <a:t>NEGOTIATE</a:t>
            </a:r>
            <a:endParaRPr lang="en-US" dirty="0"/>
          </a:p>
        </p:txBody>
      </p:sp>
      <p:sp>
        <p:nvSpPr>
          <p:cNvPr id="2051" name="Rectangle 3"/>
          <p:cNvSpPr>
            <a:spLocks noGrp="1" noChangeArrowheads="1"/>
          </p:cNvSpPr>
          <p:nvPr>
            <p:ph type="subTitle" idx="1"/>
          </p:nvPr>
        </p:nvSpPr>
        <p:spPr>
          <a:xfrm>
            <a:off x="838200" y="4343400"/>
            <a:ext cx="7391400" cy="1447800"/>
          </a:xfrm>
          <a:noFill/>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R="0" algn="ctr" eaLnBrk="1" hangingPunct="1">
              <a:lnSpc>
                <a:spcPct val="80000"/>
              </a:lnSpc>
              <a:defRPr/>
            </a:pPr>
            <a:r>
              <a:rPr lang="en-US" sz="3600" b="1" dirty="0" smtClean="0">
                <a:latin typeface="+mj-lt"/>
              </a:rPr>
              <a:t>The ITN </a:t>
            </a:r>
            <a:r>
              <a:rPr lang="en-US" sz="3600" dirty="0" smtClean="0">
                <a:latin typeface="+mj-lt"/>
              </a:rPr>
              <a:t>secures a </a:t>
            </a:r>
            <a:r>
              <a:rPr lang="en-US" sz="3600" b="1" u="sng" dirty="0" smtClean="0">
                <a:latin typeface="+mj-lt"/>
              </a:rPr>
              <a:t>highly qualified administrator </a:t>
            </a:r>
            <a:r>
              <a:rPr lang="en-US" sz="3600" dirty="0" smtClean="0">
                <a:latin typeface="+mj-lt"/>
              </a:rPr>
              <a:t>at a price that matches needed services </a:t>
            </a:r>
            <a:r>
              <a:rPr lang="en-US" sz="3600" b="1" dirty="0" smtClean="0">
                <a:latin typeface="+mj-lt"/>
              </a:rPr>
              <a:t>and available funds.</a:t>
            </a:r>
            <a:endParaRPr lang="en-US" sz="3600" b="1" dirty="0" smtClean="0">
              <a:effectLst>
                <a:outerShdw blurRad="38100" dist="38100" dir="2700000" algn="tl">
                  <a:srgbClr val="000000"/>
                </a:outerShdw>
              </a:effectLst>
              <a:latin typeface="+mj-lt"/>
            </a:endParaRPr>
          </a:p>
          <a:p>
            <a:pPr marR="0" algn="ctr" eaLnBrk="1" hangingPunct="1">
              <a:lnSpc>
                <a:spcPct val="80000"/>
              </a:lnSpc>
              <a:defRPr/>
            </a:pPr>
            <a:endParaRPr lang="en-US" sz="2400" dirty="0" smtClean="0">
              <a:effectLst>
                <a:outerShdw blurRad="38100" dist="38100" dir="2700000" algn="tl">
                  <a:srgbClr val="000000"/>
                </a:outerShdw>
              </a:effectLst>
              <a:latin typeface="Calibri" pitchFamily="34" charset="0"/>
            </a:endParaRPr>
          </a:p>
        </p:txBody>
      </p:sp>
      <p:pic>
        <p:nvPicPr>
          <p:cNvPr id="4" name="Picture 2" descr="http://highlanderunionbuilding.ucr.edu/SiteCollectionImages/meeting.jpg"/>
          <p:cNvPicPr>
            <a:picLocks noChangeAspect="1" noChangeArrowheads="1"/>
          </p:cNvPicPr>
          <p:nvPr/>
        </p:nvPicPr>
        <p:blipFill>
          <a:blip r:embed="rId2" cstate="print"/>
          <a:srcRect/>
          <a:stretch>
            <a:fillRect/>
          </a:stretch>
        </p:blipFill>
        <p:spPr bwMode="auto">
          <a:xfrm>
            <a:off x="228600" y="457200"/>
            <a:ext cx="4000500" cy="2667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Date Placeholder 1"/>
          <p:cNvSpPr>
            <a:spLocks noGrp="1"/>
          </p:cNvSpPr>
          <p:nvPr>
            <p:ph type="dt" sz="half" idx="10"/>
          </p:nvPr>
        </p:nvSpPr>
        <p:spPr/>
        <p:txBody>
          <a:bodyPr/>
          <a:lstStyle/>
          <a:p>
            <a:pPr>
              <a:defRPr/>
            </a:pPr>
            <a:fld id="{BC1F7A34-8164-4528-8881-BA62BEAA8214}"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1797F4C4-546F-479A-BFAB-5A892BFCA7BE}"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solidFill>
                  <a:schemeClr val="tx1"/>
                </a:solidFill>
              </a:rPr>
              <a:t>ITN Format &amp; Structure</a:t>
            </a:r>
          </a:p>
        </p:txBody>
      </p:sp>
      <p:sp>
        <p:nvSpPr>
          <p:cNvPr id="27651" name="Rectangle 3"/>
          <p:cNvSpPr>
            <a:spLocks noGrp="1" noChangeArrowheads="1"/>
          </p:cNvSpPr>
          <p:nvPr>
            <p:ph idx="1"/>
          </p:nvPr>
        </p:nvSpPr>
        <p:spPr/>
        <p:txBody>
          <a:bodyPr/>
          <a:lstStyle/>
          <a:p>
            <a:pPr eaLnBrk="1" hangingPunct="1">
              <a:buFont typeface="Wingdings 2" pitchFamily="18" charset="2"/>
              <a:buNone/>
              <a:defRPr/>
            </a:pPr>
            <a:r>
              <a:rPr lang="en-US" sz="3200" b="1" dirty="0" smtClean="0">
                <a:solidFill>
                  <a:schemeClr val="tx1"/>
                </a:solidFill>
              </a:rPr>
              <a:t>Section 1 – </a:t>
            </a:r>
            <a:r>
              <a:rPr lang="en-US" sz="3200" dirty="0" smtClean="0">
                <a:solidFill>
                  <a:schemeClr val="tx1"/>
                </a:solidFill>
              </a:rPr>
              <a:t>Introductory Materials </a:t>
            </a:r>
            <a:r>
              <a:rPr lang="en-US" sz="3200" b="1" dirty="0" smtClean="0">
                <a:solidFill>
                  <a:schemeClr val="tx1"/>
                </a:solidFill>
              </a:rPr>
              <a:t>(p.5)</a:t>
            </a:r>
          </a:p>
          <a:p>
            <a:pPr eaLnBrk="1" hangingPunct="1">
              <a:buFont typeface="Wingdings 2" pitchFamily="18" charset="2"/>
              <a:buNone/>
              <a:defRPr/>
            </a:pPr>
            <a:r>
              <a:rPr lang="en-US" sz="3200" b="1" dirty="0" smtClean="0">
                <a:solidFill>
                  <a:schemeClr val="tx1"/>
                </a:solidFill>
              </a:rPr>
              <a:t>Section 2 </a:t>
            </a:r>
            <a:r>
              <a:rPr lang="en-US" sz="3200" dirty="0" smtClean="0">
                <a:solidFill>
                  <a:schemeClr val="tx1"/>
                </a:solidFill>
              </a:rPr>
              <a:t>– Special Instructions to Responders. 			</a:t>
            </a:r>
            <a:r>
              <a:rPr lang="en-US" sz="3200" b="1" dirty="0" smtClean="0">
                <a:solidFill>
                  <a:schemeClr val="tx1"/>
                </a:solidFill>
              </a:rPr>
              <a:t>(p. 25)</a:t>
            </a:r>
          </a:p>
          <a:p>
            <a:pPr eaLnBrk="1" hangingPunct="1">
              <a:buFont typeface="Wingdings 2" pitchFamily="18" charset="2"/>
              <a:buNone/>
              <a:defRPr/>
            </a:pPr>
            <a:r>
              <a:rPr lang="en-US" sz="3200" b="1" dirty="0" smtClean="0">
                <a:solidFill>
                  <a:schemeClr val="tx1"/>
                </a:solidFill>
              </a:rPr>
              <a:t>Section 3 </a:t>
            </a:r>
            <a:r>
              <a:rPr lang="en-US" sz="3200" dirty="0" smtClean="0">
                <a:solidFill>
                  <a:schemeClr val="tx1"/>
                </a:solidFill>
              </a:rPr>
              <a:t>– Technical Specifications </a:t>
            </a:r>
            <a:r>
              <a:rPr lang="en-US" sz="3200" b="1" dirty="0" smtClean="0">
                <a:solidFill>
                  <a:schemeClr val="tx1"/>
                </a:solidFill>
              </a:rPr>
              <a:t>(p. 29)</a:t>
            </a:r>
          </a:p>
          <a:p>
            <a:pPr eaLnBrk="1" hangingPunct="1">
              <a:buFont typeface="Wingdings 2" pitchFamily="18" charset="2"/>
              <a:buNone/>
              <a:defRPr/>
            </a:pPr>
            <a:r>
              <a:rPr lang="en-US" sz="3200" b="1" dirty="0" smtClean="0">
                <a:solidFill>
                  <a:schemeClr val="tx1"/>
                </a:solidFill>
              </a:rPr>
              <a:t>Section 4 </a:t>
            </a:r>
            <a:r>
              <a:rPr lang="en-US" sz="3200" dirty="0" smtClean="0">
                <a:solidFill>
                  <a:schemeClr val="tx1"/>
                </a:solidFill>
              </a:rPr>
              <a:t>– Special Instructions to Responders. 			</a:t>
            </a:r>
            <a:r>
              <a:rPr lang="en-US" sz="3200" b="1" dirty="0" smtClean="0">
                <a:solidFill>
                  <a:schemeClr val="tx1"/>
                </a:solidFill>
              </a:rPr>
              <a:t>(p.31)</a:t>
            </a:r>
          </a:p>
          <a:p>
            <a:pPr eaLnBrk="1" hangingPunct="1">
              <a:buFont typeface="Wingdings 2" pitchFamily="18" charset="2"/>
              <a:buNone/>
              <a:defRPr/>
            </a:pPr>
            <a:r>
              <a:rPr lang="en-US" sz="3200" b="1" dirty="0" smtClean="0">
                <a:solidFill>
                  <a:schemeClr val="tx1"/>
                </a:solidFill>
              </a:rPr>
              <a:t>Section 5</a:t>
            </a:r>
            <a:r>
              <a:rPr lang="en-US" sz="3200" dirty="0" smtClean="0">
                <a:solidFill>
                  <a:schemeClr val="tx1"/>
                </a:solidFill>
              </a:rPr>
              <a:t>– Form Instruction and Information</a:t>
            </a:r>
          </a:p>
          <a:p>
            <a:pPr eaLnBrk="1" hangingPunct="1">
              <a:buFont typeface="Wingdings 2" pitchFamily="18" charset="2"/>
              <a:buNone/>
              <a:defRPr/>
            </a:pPr>
            <a:endParaRPr lang="en-US" sz="2400" dirty="0" smtClean="0"/>
          </a:p>
          <a:p>
            <a:pPr eaLnBrk="1" hangingPunct="1">
              <a:buFont typeface="Wingdings 2" pitchFamily="18" charset="2"/>
              <a:buNone/>
              <a:defRPr/>
            </a:pPr>
            <a:endParaRPr lang="en-US" sz="2400" dirty="0" smtClean="0"/>
          </a:p>
          <a:p>
            <a:pPr eaLnBrk="1" hangingPunct="1">
              <a:buFont typeface="Wingdings 2" pitchFamily="18" charset="2"/>
              <a:buNone/>
              <a:defRPr/>
            </a:pPr>
            <a:endParaRPr lang="en-US" sz="2400" dirty="0" smtClean="0"/>
          </a:p>
          <a:p>
            <a:pPr eaLnBrk="1" hangingPunct="1">
              <a:buFont typeface="Wingdings 2" pitchFamily="18" charset="2"/>
              <a:buNone/>
              <a:defRPr/>
            </a:pPr>
            <a:endParaRPr lang="en-US" sz="2400" b="1" dirty="0" smtClean="0"/>
          </a:p>
          <a:p>
            <a:pPr lvl="2" eaLnBrk="1" hangingPunct="1">
              <a:buFont typeface="Wingdings 2" pitchFamily="18" charset="2"/>
              <a:buNone/>
              <a:defRPr/>
            </a:pPr>
            <a:endParaRPr lang="en-US" sz="2400" dirty="0" smtClean="0"/>
          </a:p>
          <a:p>
            <a:pPr eaLnBrk="1" hangingPunct="1">
              <a:defRPr/>
            </a:pPr>
            <a:endParaRPr lang="en-US" dirty="0" smtClean="0"/>
          </a:p>
        </p:txBody>
      </p:sp>
      <p:sp>
        <p:nvSpPr>
          <p:cNvPr id="2" name="Date Placeholder 1"/>
          <p:cNvSpPr>
            <a:spLocks noGrp="1"/>
          </p:cNvSpPr>
          <p:nvPr>
            <p:ph type="dt" sz="half" idx="10"/>
          </p:nvPr>
        </p:nvSpPr>
        <p:spPr/>
        <p:txBody>
          <a:bodyPr/>
          <a:lstStyle/>
          <a:p>
            <a:pPr>
              <a:defRPr/>
            </a:pPr>
            <a:fld id="{4F42A330-84C3-4CCF-9A1E-B9F3FFB866EA}"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04850"/>
            <a:ext cx="8458200" cy="1143000"/>
          </a:xfrm>
        </p:spPr>
        <p:txBody>
          <a:bodyPr/>
          <a:lstStyle/>
          <a:p>
            <a:pPr eaLnBrk="1" hangingPunct="1"/>
            <a:r>
              <a:rPr lang="en-US" sz="4400" b="1" dirty="0" smtClean="0">
                <a:solidFill>
                  <a:schemeClr val="tx1"/>
                </a:solidFill>
              </a:rPr>
              <a:t>Qualifications/Experience Requirements</a:t>
            </a:r>
            <a:endParaRPr lang="en-US" sz="3200" dirty="0" smtClean="0">
              <a:solidFill>
                <a:schemeClr val="tx1"/>
              </a:solidFill>
            </a:endParaRPr>
          </a:p>
        </p:txBody>
      </p:sp>
      <p:sp>
        <p:nvSpPr>
          <p:cNvPr id="4099" name="Rectangle 3"/>
          <p:cNvSpPr>
            <a:spLocks noGrp="1" noChangeArrowheads="1"/>
          </p:cNvSpPr>
          <p:nvPr>
            <p:ph idx="1"/>
          </p:nvPr>
        </p:nvSpPr>
        <p:spPr/>
        <p:txBody>
          <a:bodyPr>
            <a:normAutofit fontScale="77500" lnSpcReduction="20000"/>
          </a:bodyPr>
          <a:lstStyle/>
          <a:p>
            <a:pPr marL="274320" indent="-274320" eaLnBrk="1" fontAlgn="auto" hangingPunct="1">
              <a:lnSpc>
                <a:spcPct val="90000"/>
              </a:lnSpc>
              <a:spcAft>
                <a:spcPts val="0"/>
              </a:spcAft>
              <a:buClr>
                <a:schemeClr val="accent3"/>
              </a:buClr>
              <a:buFontTx/>
              <a:buNone/>
              <a:defRPr/>
            </a:pPr>
            <a:r>
              <a:rPr lang="en-US" sz="3800" b="1" dirty="0">
                <a:solidFill>
                  <a:schemeClr val="tx1"/>
                </a:solidFill>
              </a:rPr>
              <a:t>Solicit an administrator with the following minimum qualifications:</a:t>
            </a:r>
          </a:p>
          <a:p>
            <a:pPr marL="742950" indent="-742950" eaLnBrk="1" fontAlgn="auto" hangingPunct="1">
              <a:lnSpc>
                <a:spcPct val="90000"/>
              </a:lnSpc>
              <a:spcAft>
                <a:spcPts val="0"/>
              </a:spcAft>
              <a:buClr>
                <a:schemeClr val="tx1"/>
              </a:buClr>
              <a:buFont typeface="Wingdings 2" pitchFamily="18" charset="2"/>
              <a:buNone/>
              <a:defRPr/>
            </a:pPr>
            <a:r>
              <a:rPr lang="en-US" dirty="0" smtClean="0">
                <a:solidFill>
                  <a:schemeClr val="tx1"/>
                </a:solidFill>
              </a:rPr>
              <a:t>1. Active license- (468, 471 or 481 (Part I))</a:t>
            </a:r>
          </a:p>
          <a:p>
            <a:pPr marL="514350" indent="-514350" eaLnBrk="1" fontAlgn="auto" hangingPunct="1">
              <a:lnSpc>
                <a:spcPct val="90000"/>
              </a:lnSpc>
              <a:spcAft>
                <a:spcPts val="0"/>
              </a:spcAft>
              <a:buClr>
                <a:schemeClr val="accent3"/>
              </a:buClr>
              <a:buFont typeface="Wingdings 2" pitchFamily="18" charset="2"/>
              <a:buNone/>
              <a:defRPr/>
            </a:pPr>
            <a:r>
              <a:rPr lang="en-US" dirty="0" smtClean="0">
                <a:solidFill>
                  <a:schemeClr val="tx1"/>
                </a:solidFill>
              </a:rPr>
              <a:t>2. Extensive </a:t>
            </a:r>
            <a:r>
              <a:rPr lang="en-US" dirty="0">
                <a:solidFill>
                  <a:schemeClr val="tx1"/>
                </a:solidFill>
              </a:rPr>
              <a:t>knowledge in the structural provisions of </a:t>
            </a:r>
            <a:r>
              <a:rPr lang="en-US" dirty="0" smtClean="0">
                <a:solidFill>
                  <a:schemeClr val="tx1"/>
                </a:solidFill>
              </a:rPr>
              <a:t>the </a:t>
            </a:r>
            <a:r>
              <a:rPr lang="en-US" dirty="0">
                <a:solidFill>
                  <a:schemeClr val="tx1"/>
                </a:solidFill>
              </a:rPr>
              <a:t>FBC, </a:t>
            </a:r>
            <a:endParaRPr lang="en-US" dirty="0" smtClean="0">
              <a:solidFill>
                <a:schemeClr val="tx1"/>
              </a:solidFill>
            </a:endParaRPr>
          </a:p>
          <a:p>
            <a:pPr marL="514350" indent="-514350" eaLnBrk="1" fontAlgn="auto" hangingPunct="1">
              <a:lnSpc>
                <a:spcPct val="90000"/>
              </a:lnSpc>
              <a:spcAft>
                <a:spcPts val="0"/>
              </a:spcAft>
              <a:buClr>
                <a:schemeClr val="accent3"/>
              </a:buClr>
              <a:buFont typeface="Wingdings 2" pitchFamily="18" charset="2"/>
              <a:buNone/>
              <a:defRPr/>
            </a:pPr>
            <a:r>
              <a:rPr lang="en-US" sz="2400" dirty="0" smtClean="0">
                <a:solidFill>
                  <a:schemeClr val="tx1"/>
                </a:solidFill>
              </a:rPr>
              <a:t>and </a:t>
            </a:r>
          </a:p>
          <a:p>
            <a:pPr marL="274320" indent="-274320" eaLnBrk="1" fontAlgn="auto" hangingPunct="1">
              <a:lnSpc>
                <a:spcPct val="90000"/>
              </a:lnSpc>
              <a:spcAft>
                <a:spcPts val="0"/>
              </a:spcAft>
              <a:buClr>
                <a:schemeClr val="accent3"/>
              </a:buClr>
              <a:buFontTx/>
              <a:buNone/>
              <a:defRPr/>
            </a:pPr>
            <a:r>
              <a:rPr lang="en-US" dirty="0" smtClean="0">
                <a:solidFill>
                  <a:schemeClr val="tx1"/>
                </a:solidFill>
              </a:rPr>
              <a:t>3. Including one or more of the following:</a:t>
            </a:r>
            <a:endParaRPr lang="en-US" dirty="0">
              <a:solidFill>
                <a:schemeClr val="tx1"/>
              </a:solidFill>
            </a:endParaRPr>
          </a:p>
          <a:p>
            <a:pPr marL="274320" indent="-274320" eaLnBrk="1" fontAlgn="auto" hangingPunct="1">
              <a:lnSpc>
                <a:spcPct val="90000"/>
              </a:lnSpc>
              <a:spcAft>
                <a:spcPts val="0"/>
              </a:spcAft>
              <a:buClr>
                <a:schemeClr val="accent3"/>
              </a:buClr>
              <a:buFontTx/>
              <a:buNone/>
              <a:defRPr/>
            </a:pPr>
            <a:r>
              <a:rPr lang="en-US" sz="2400" dirty="0">
                <a:solidFill>
                  <a:schemeClr val="tx1"/>
                </a:solidFill>
              </a:rPr>
              <a:t>	</a:t>
            </a:r>
            <a:r>
              <a:rPr lang="en-US" sz="2400" dirty="0" smtClean="0">
                <a:solidFill>
                  <a:schemeClr val="tx1"/>
                </a:solidFill>
              </a:rPr>
              <a:t>- 5 years experience </a:t>
            </a:r>
            <a:r>
              <a:rPr lang="en-US" sz="2400" dirty="0">
                <a:solidFill>
                  <a:schemeClr val="tx1"/>
                </a:solidFill>
              </a:rPr>
              <a:t>in building code </a:t>
            </a:r>
            <a:r>
              <a:rPr lang="en-US" sz="2400" dirty="0" smtClean="0">
                <a:solidFill>
                  <a:schemeClr val="tx1"/>
                </a:solidFill>
              </a:rPr>
              <a:t>enforcement and application, or</a:t>
            </a:r>
            <a:endParaRPr lang="en-US" sz="2400" dirty="0">
              <a:solidFill>
                <a:schemeClr val="tx1"/>
              </a:solidFill>
            </a:endParaRPr>
          </a:p>
          <a:p>
            <a:pPr marL="274320" indent="-274320" eaLnBrk="1" fontAlgn="auto" hangingPunct="1">
              <a:lnSpc>
                <a:spcPct val="90000"/>
              </a:lnSpc>
              <a:spcAft>
                <a:spcPts val="0"/>
              </a:spcAft>
              <a:buClr>
                <a:schemeClr val="accent3"/>
              </a:buClr>
              <a:buFontTx/>
              <a:buNone/>
              <a:defRPr/>
            </a:pPr>
            <a:r>
              <a:rPr lang="en-US" sz="2400" dirty="0">
                <a:solidFill>
                  <a:schemeClr val="tx1"/>
                </a:solidFill>
              </a:rPr>
              <a:t>	</a:t>
            </a:r>
            <a:r>
              <a:rPr lang="en-US" sz="2400" dirty="0" smtClean="0">
                <a:solidFill>
                  <a:schemeClr val="tx1"/>
                </a:solidFill>
              </a:rPr>
              <a:t>- 5 years experience </a:t>
            </a:r>
            <a:r>
              <a:rPr lang="en-US" sz="2400" dirty="0">
                <a:solidFill>
                  <a:schemeClr val="tx1"/>
                </a:solidFill>
              </a:rPr>
              <a:t>in building code </a:t>
            </a:r>
            <a:r>
              <a:rPr lang="en-US" sz="2400" dirty="0" smtClean="0">
                <a:solidFill>
                  <a:schemeClr val="tx1"/>
                </a:solidFill>
              </a:rPr>
              <a:t>product approval</a:t>
            </a:r>
            <a:r>
              <a:rPr lang="en-US" sz="2400" dirty="0">
                <a:solidFill>
                  <a:schemeClr val="tx1"/>
                </a:solidFill>
              </a:rPr>
              <a:t>, or </a:t>
            </a:r>
          </a:p>
          <a:p>
            <a:pPr marL="274320" indent="-274320" eaLnBrk="1" fontAlgn="auto" hangingPunct="1">
              <a:lnSpc>
                <a:spcPct val="90000"/>
              </a:lnSpc>
              <a:spcAft>
                <a:spcPts val="0"/>
              </a:spcAft>
              <a:buClr>
                <a:schemeClr val="accent3"/>
              </a:buClr>
              <a:buFont typeface="Wingdings 2" pitchFamily="18" charset="2"/>
              <a:buNone/>
              <a:defRPr/>
            </a:pPr>
            <a:r>
              <a:rPr lang="en-US" sz="2400" dirty="0">
                <a:solidFill>
                  <a:schemeClr val="tx1"/>
                </a:solidFill>
              </a:rPr>
              <a:t>	</a:t>
            </a:r>
            <a:r>
              <a:rPr lang="en-US" sz="2400" dirty="0" smtClean="0">
                <a:solidFill>
                  <a:schemeClr val="tx1"/>
                </a:solidFill>
              </a:rPr>
              <a:t>- 5 years experience </a:t>
            </a:r>
            <a:r>
              <a:rPr lang="en-US" sz="2400" dirty="0">
                <a:solidFill>
                  <a:schemeClr val="tx1"/>
                </a:solidFill>
              </a:rPr>
              <a:t>in State Product </a:t>
            </a:r>
            <a:r>
              <a:rPr lang="en-US" sz="2400" dirty="0" smtClean="0">
                <a:solidFill>
                  <a:schemeClr val="tx1"/>
                </a:solidFill>
              </a:rPr>
              <a:t>Approval Program.</a:t>
            </a:r>
            <a:r>
              <a:rPr lang="en-US" sz="2000" dirty="0" smtClean="0">
                <a:solidFill>
                  <a:schemeClr val="tx1"/>
                </a:solidFill>
              </a:rPr>
              <a:t> </a:t>
            </a:r>
          </a:p>
          <a:p>
            <a:pPr marL="274320" indent="-274320" eaLnBrk="1" fontAlgn="auto" hangingPunct="1">
              <a:lnSpc>
                <a:spcPct val="90000"/>
              </a:lnSpc>
              <a:spcAft>
                <a:spcPts val="0"/>
              </a:spcAft>
              <a:buClr>
                <a:schemeClr val="accent3"/>
              </a:buClr>
              <a:buFont typeface="Wingdings 2" pitchFamily="18" charset="2"/>
              <a:buNone/>
              <a:defRPr/>
            </a:pPr>
            <a:endParaRPr lang="en-US" sz="2000" dirty="0" smtClean="0">
              <a:solidFill>
                <a:schemeClr val="tx1"/>
              </a:solidFill>
            </a:endParaRPr>
          </a:p>
          <a:p>
            <a:pPr marL="274320" indent="-274320" eaLnBrk="1" fontAlgn="auto" hangingPunct="1">
              <a:lnSpc>
                <a:spcPct val="90000"/>
              </a:lnSpc>
              <a:spcAft>
                <a:spcPts val="0"/>
              </a:spcAft>
              <a:buClr>
                <a:schemeClr val="accent3"/>
              </a:buClr>
              <a:buFont typeface="Wingdings 2" pitchFamily="18" charset="2"/>
              <a:buNone/>
              <a:defRPr/>
            </a:pPr>
            <a:r>
              <a:rPr lang="en-US" sz="2400" dirty="0" smtClean="0">
                <a:solidFill>
                  <a:schemeClr val="tx1"/>
                </a:solidFill>
              </a:rPr>
              <a:t>4. Past Performance</a:t>
            </a:r>
          </a:p>
          <a:p>
            <a:pPr marL="341313" eaLnBrk="1" fontAlgn="auto" hangingPunct="1">
              <a:lnSpc>
                <a:spcPct val="90000"/>
              </a:lnSpc>
              <a:spcAft>
                <a:spcPts val="0"/>
              </a:spcAft>
              <a:buClr>
                <a:schemeClr val="accent3"/>
              </a:buClr>
              <a:buFont typeface="Wingdings 2" pitchFamily="18" charset="2"/>
              <a:buNone/>
              <a:defRPr/>
            </a:pPr>
            <a:r>
              <a:rPr lang="en-US" sz="2400" dirty="0" smtClean="0">
                <a:solidFill>
                  <a:schemeClr val="tx1"/>
                </a:solidFill>
              </a:rPr>
              <a:t>	-Three (3) references describing work experience within past 5 years</a:t>
            </a:r>
          </a:p>
          <a:p>
            <a:pPr marL="342900" indent="-342900" eaLnBrk="1" fontAlgn="auto" hangingPunct="1">
              <a:lnSpc>
                <a:spcPct val="90000"/>
              </a:lnSpc>
              <a:spcAft>
                <a:spcPts val="0"/>
              </a:spcAft>
              <a:buClr>
                <a:schemeClr val="tx1"/>
              </a:buClr>
              <a:buFont typeface="Wingdings 2" pitchFamily="18" charset="2"/>
              <a:buNone/>
              <a:defRPr/>
            </a:pPr>
            <a:r>
              <a:rPr lang="en-US" sz="2400" dirty="0" smtClean="0">
                <a:solidFill>
                  <a:schemeClr val="tx1"/>
                </a:solidFill>
              </a:rPr>
              <a:t>5. Current contract/employment</a:t>
            </a:r>
          </a:p>
          <a:p>
            <a:pPr marL="709613" lvl="1" indent="-342900" eaLnBrk="1" fontAlgn="auto" hangingPunct="1">
              <a:lnSpc>
                <a:spcPct val="90000"/>
              </a:lnSpc>
              <a:spcAft>
                <a:spcPts val="0"/>
              </a:spcAft>
              <a:buClr>
                <a:schemeClr val="accent3"/>
              </a:buClr>
              <a:buFont typeface="Wingdings 2" pitchFamily="18" charset="2"/>
              <a:buNone/>
              <a:defRPr/>
            </a:pPr>
            <a:r>
              <a:rPr lang="en-US" dirty="0" smtClean="0">
                <a:solidFill>
                  <a:schemeClr val="tx1"/>
                </a:solidFill>
              </a:rPr>
              <a:t>-Two (2) contracts of similar scope and size within past 5 years</a:t>
            </a:r>
          </a:p>
          <a:p>
            <a:pPr marL="274320" indent="-274320" eaLnBrk="1" fontAlgn="auto" hangingPunct="1">
              <a:lnSpc>
                <a:spcPct val="90000"/>
              </a:lnSpc>
              <a:spcAft>
                <a:spcPts val="0"/>
              </a:spcAft>
              <a:buClr>
                <a:schemeClr val="accent3"/>
              </a:buClr>
              <a:buFont typeface="Wingdings 2" pitchFamily="18" charset="2"/>
              <a:buNone/>
              <a:defRPr/>
            </a:pPr>
            <a:r>
              <a:rPr lang="en-US" sz="2400" dirty="0" smtClean="0">
                <a:solidFill>
                  <a:schemeClr val="tx1"/>
                </a:solidFill>
              </a:rPr>
              <a:t>6. Review of provided sample product applications (one per each method, through access via BCIS)</a:t>
            </a:r>
          </a:p>
          <a:p>
            <a:pPr marL="274320" indent="-274320" eaLnBrk="1" fontAlgn="auto" hangingPunct="1">
              <a:lnSpc>
                <a:spcPct val="90000"/>
              </a:lnSpc>
              <a:spcAft>
                <a:spcPts val="0"/>
              </a:spcAft>
              <a:buClr>
                <a:schemeClr val="accent3"/>
              </a:buClr>
              <a:buFont typeface="Wingdings 2" pitchFamily="18" charset="2"/>
              <a:buNone/>
              <a:defRPr/>
            </a:pPr>
            <a:endParaRPr lang="en-US" sz="2000" dirty="0" smtClean="0">
              <a:solidFill>
                <a:schemeClr val="tx1"/>
              </a:solidFill>
            </a:endParaRPr>
          </a:p>
          <a:p>
            <a:pPr marL="274320" indent="-274320" eaLnBrk="1" fontAlgn="auto" hangingPunct="1">
              <a:lnSpc>
                <a:spcPct val="90000"/>
              </a:lnSpc>
              <a:spcAft>
                <a:spcPts val="0"/>
              </a:spcAft>
              <a:buClr>
                <a:schemeClr val="accent3"/>
              </a:buClr>
              <a:buFontTx/>
              <a:buNone/>
              <a:defRPr/>
            </a:pPr>
            <a:endParaRPr lang="en-US" sz="2400" dirty="0">
              <a:solidFill>
                <a:schemeClr val="tx1"/>
              </a:solidFill>
            </a:endParaRPr>
          </a:p>
        </p:txBody>
      </p:sp>
      <p:sp>
        <p:nvSpPr>
          <p:cNvPr id="2" name="Date Placeholder 1"/>
          <p:cNvSpPr>
            <a:spLocks noGrp="1"/>
          </p:cNvSpPr>
          <p:nvPr>
            <p:ph type="dt" sz="half" idx="10"/>
          </p:nvPr>
        </p:nvSpPr>
        <p:spPr/>
        <p:txBody>
          <a:bodyPr/>
          <a:lstStyle/>
          <a:p>
            <a:pPr>
              <a:defRPr/>
            </a:pPr>
            <a:fld id="{0DE11C1D-77A1-4816-B1F1-AA460FF90A07}"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81000"/>
            <a:ext cx="8229600" cy="1143000"/>
          </a:xfrm>
        </p:spPr>
        <p:txBody>
          <a:bodyPr/>
          <a:lstStyle/>
          <a:p>
            <a:r>
              <a:rPr lang="en-US" b="1" dirty="0" smtClean="0">
                <a:solidFill>
                  <a:schemeClr val="tx1"/>
                </a:solidFill>
              </a:rPr>
              <a:t>Scope of Work</a:t>
            </a:r>
          </a:p>
        </p:txBody>
      </p:sp>
      <p:sp>
        <p:nvSpPr>
          <p:cNvPr id="29699" name="Content Placeholder 2"/>
          <p:cNvSpPr>
            <a:spLocks noGrp="1"/>
          </p:cNvSpPr>
          <p:nvPr>
            <p:ph idx="1"/>
          </p:nvPr>
        </p:nvSpPr>
        <p:spPr>
          <a:xfrm>
            <a:off x="457200" y="1600200"/>
            <a:ext cx="8229600" cy="4389437"/>
          </a:xfrm>
        </p:spPr>
        <p:txBody>
          <a:bodyPr/>
          <a:lstStyle/>
          <a:p>
            <a:pPr>
              <a:buClr>
                <a:schemeClr val="tx1"/>
              </a:buClr>
              <a:buFont typeface="Arial" pitchFamily="34" charset="0"/>
              <a:buChar char="•"/>
              <a:defRPr/>
            </a:pPr>
            <a:r>
              <a:rPr lang="en-US" sz="3200" dirty="0" smtClean="0">
                <a:solidFill>
                  <a:schemeClr val="tx1"/>
                </a:solidFill>
              </a:rPr>
              <a:t>The Department of Business and Professional Regulation invites interested parties to submit responses to provide the Department with a contractor “Program System Administrator” qualified to review and process product approval and product entity documentation for compliance with Rule 61 G20-3, Florida Product Approval, F.A.C., and Chapter 120, Florida Statutes.</a:t>
            </a:r>
          </a:p>
          <a:p>
            <a:pPr marL="0" indent="0">
              <a:buClr>
                <a:schemeClr val="tx1"/>
              </a:buClr>
              <a:buNone/>
              <a:defRPr/>
            </a:pPr>
            <a:endParaRPr lang="en-US" dirty="0" smtClean="0">
              <a:solidFill>
                <a:schemeClr val="tx1"/>
              </a:solidFill>
            </a:endParaRPr>
          </a:p>
        </p:txBody>
      </p:sp>
      <p:sp>
        <p:nvSpPr>
          <p:cNvPr id="2" name="Date Placeholder 1"/>
          <p:cNvSpPr>
            <a:spLocks noGrp="1"/>
          </p:cNvSpPr>
          <p:nvPr>
            <p:ph type="dt" sz="half" idx="10"/>
          </p:nvPr>
        </p:nvSpPr>
        <p:spPr/>
        <p:txBody>
          <a:bodyPr/>
          <a:lstStyle/>
          <a:p>
            <a:pPr>
              <a:defRPr/>
            </a:pPr>
            <a:fld id="{768AC203-AC0C-47C4-8863-366EE7737497}"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229600" cy="1143000"/>
          </a:xfrm>
        </p:spPr>
        <p:txBody>
          <a:bodyPr/>
          <a:lstStyle/>
          <a:p>
            <a:r>
              <a:rPr lang="en-US" b="1" dirty="0" smtClean="0">
                <a:solidFill>
                  <a:schemeClr val="tx1"/>
                </a:solidFill>
              </a:rPr>
              <a:t>Scope of Work (Cont.) (p.19)</a:t>
            </a:r>
          </a:p>
        </p:txBody>
      </p:sp>
      <p:sp>
        <p:nvSpPr>
          <p:cNvPr id="3" name="Content Placeholder 2"/>
          <p:cNvSpPr>
            <a:spLocks noGrp="1"/>
          </p:cNvSpPr>
          <p:nvPr>
            <p:ph idx="1"/>
          </p:nvPr>
        </p:nvSpPr>
        <p:spPr/>
        <p:txBody>
          <a:bodyPr/>
          <a:lstStyle/>
          <a:p>
            <a:pPr>
              <a:buClr>
                <a:schemeClr val="tx1"/>
              </a:buClr>
              <a:buFont typeface="Arial" pitchFamily="34" charset="0"/>
              <a:buChar char="•"/>
              <a:defRPr/>
            </a:pPr>
            <a:r>
              <a:rPr lang="en-US" b="1" dirty="0" smtClean="0">
                <a:solidFill>
                  <a:schemeClr val="tx1"/>
                </a:solidFill>
              </a:rPr>
              <a:t>1.10   Description of Additional Requirements:</a:t>
            </a:r>
            <a:endParaRPr lang="en-US" dirty="0" smtClean="0">
              <a:solidFill>
                <a:schemeClr val="tx1"/>
              </a:solidFill>
            </a:endParaRPr>
          </a:p>
          <a:p>
            <a:pPr marL="525463" indent="-457200">
              <a:buClr>
                <a:schemeClr val="tx1"/>
              </a:buClr>
              <a:buFont typeface="Arial" pitchFamily="34" charset="0"/>
              <a:buChar char="•"/>
              <a:defRPr/>
            </a:pPr>
            <a:r>
              <a:rPr lang="en-US" b="1" dirty="0" smtClean="0">
                <a:solidFill>
                  <a:schemeClr val="tx1"/>
                </a:solidFill>
              </a:rPr>
              <a:t> </a:t>
            </a:r>
            <a:r>
              <a:rPr lang="en-US" sz="2400" dirty="0" smtClean="0">
                <a:solidFill>
                  <a:schemeClr val="tx1"/>
                </a:solidFill>
              </a:rPr>
              <a:t>(1) 	Contractor must cease performing any other Rule 61 G20-3, F.A.C., functions if selected to perform this administrative service. Fees will be paid directly to the Contractor by the manufacturer, either via the Building Code Information System at </a:t>
            </a:r>
            <a:r>
              <a:rPr lang="en-US" sz="2400" u="sng" dirty="0" smtClean="0">
                <a:solidFill>
                  <a:srgbClr val="0070C0"/>
                </a:solidFill>
              </a:rPr>
              <a:t>www.floridabuilding.org</a:t>
            </a:r>
            <a:r>
              <a:rPr lang="en-US" sz="2400" dirty="0" smtClean="0">
                <a:solidFill>
                  <a:srgbClr val="0070C0"/>
                </a:solidFill>
              </a:rPr>
              <a:t> </a:t>
            </a:r>
            <a:r>
              <a:rPr lang="en-US" sz="2400" dirty="0" smtClean="0">
                <a:solidFill>
                  <a:schemeClr val="tx1"/>
                </a:solidFill>
              </a:rPr>
              <a:t>or other means, as determined by the Department and Contractor.</a:t>
            </a:r>
          </a:p>
          <a:p>
            <a:pPr>
              <a:buClr>
                <a:schemeClr val="tx1"/>
              </a:buClr>
              <a:buFont typeface="Arial" pitchFamily="34" charset="0"/>
              <a:buChar char="•"/>
              <a:defRPr/>
            </a:pPr>
            <a:endParaRPr lang="en-US" sz="2400" dirty="0" smtClean="0">
              <a:solidFill>
                <a:schemeClr val="tx1"/>
              </a:solidFill>
            </a:endParaRPr>
          </a:p>
          <a:p>
            <a:pPr>
              <a:buClr>
                <a:schemeClr val="tx1"/>
              </a:buClr>
              <a:buFont typeface="Arial" pitchFamily="34" charset="0"/>
              <a:buChar char="•"/>
              <a:defRPr/>
            </a:pPr>
            <a:r>
              <a:rPr lang="en-US" sz="2400" dirty="0" smtClean="0">
                <a:solidFill>
                  <a:schemeClr val="tx1"/>
                </a:solidFill>
              </a:rPr>
              <a:t>(2)  	If the BCIS is used to process payments, Contractor shall comply with all relevant security standards and specific payment credit card industry requirements that maintain data </a:t>
            </a:r>
            <a:r>
              <a:rPr lang="en-US" sz="2400" dirty="0" smtClean="0"/>
              <a:t>security and compliance throughout the contract.</a:t>
            </a:r>
          </a:p>
          <a:p>
            <a:pPr>
              <a:defRPr/>
            </a:pPr>
            <a:endParaRPr lang="en-US" dirty="0" smtClean="0"/>
          </a:p>
          <a:p>
            <a:pPr>
              <a:defRPr/>
            </a:pPr>
            <a:endParaRPr lang="en-US" dirty="0"/>
          </a:p>
        </p:txBody>
      </p:sp>
      <p:sp>
        <p:nvSpPr>
          <p:cNvPr id="2" name="Date Placeholder 1"/>
          <p:cNvSpPr>
            <a:spLocks noGrp="1"/>
          </p:cNvSpPr>
          <p:nvPr>
            <p:ph type="dt" sz="half" idx="10"/>
          </p:nvPr>
        </p:nvSpPr>
        <p:spPr/>
        <p:txBody>
          <a:bodyPr/>
          <a:lstStyle/>
          <a:p>
            <a:pPr>
              <a:defRPr/>
            </a:pPr>
            <a:fld id="{9CC0A334-5973-4B36-B2BA-F13AE8711027}"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57200"/>
            <a:ext cx="8229600" cy="1143000"/>
          </a:xfrm>
        </p:spPr>
        <p:txBody>
          <a:bodyPr/>
          <a:lstStyle/>
          <a:p>
            <a:r>
              <a:rPr lang="en-US" b="1" dirty="0" smtClean="0">
                <a:solidFill>
                  <a:schemeClr val="tx1"/>
                </a:solidFill>
              </a:rPr>
              <a:t>Scope of Work (Cont.) (p.19)</a:t>
            </a:r>
          </a:p>
        </p:txBody>
      </p:sp>
      <p:sp>
        <p:nvSpPr>
          <p:cNvPr id="31747" name="Content Placeholder 2"/>
          <p:cNvSpPr>
            <a:spLocks noGrp="1"/>
          </p:cNvSpPr>
          <p:nvPr>
            <p:ph idx="1"/>
          </p:nvPr>
        </p:nvSpPr>
        <p:spPr/>
        <p:txBody>
          <a:bodyPr/>
          <a:lstStyle/>
          <a:p>
            <a:pPr>
              <a:buClr>
                <a:schemeClr val="tx1"/>
              </a:buClr>
              <a:buFont typeface="Arial" pitchFamily="34" charset="0"/>
              <a:buChar char="•"/>
              <a:defRPr/>
            </a:pPr>
            <a:r>
              <a:rPr lang="en-US" dirty="0" smtClean="0">
                <a:solidFill>
                  <a:schemeClr val="tx1"/>
                </a:solidFill>
              </a:rPr>
              <a:t>(3) 	Contractor shall provide a Statement of independence attesting that no conflict of interest exists between the Contractor and the Florida Building Commission (FBC) approved certification agencies, test laboratories, quality assurance entities, evaluation entities or Florida architects or engineers conducting product evaluations.</a:t>
            </a:r>
          </a:p>
          <a:p>
            <a:pPr>
              <a:buClr>
                <a:schemeClr val="tx1"/>
              </a:buClr>
              <a:buFont typeface="Arial" pitchFamily="34" charset="0"/>
              <a:buChar char="•"/>
              <a:defRPr/>
            </a:pPr>
            <a:endParaRPr lang="en-US" dirty="0" smtClean="0">
              <a:solidFill>
                <a:schemeClr val="tx1"/>
              </a:solidFill>
            </a:endParaRPr>
          </a:p>
          <a:p>
            <a:pPr>
              <a:buClr>
                <a:schemeClr val="tx1"/>
              </a:buClr>
              <a:buFont typeface="Arial" pitchFamily="34" charset="0"/>
              <a:buChar char="•"/>
              <a:defRPr/>
            </a:pPr>
            <a:r>
              <a:rPr lang="en-US" dirty="0" smtClean="0">
                <a:solidFill>
                  <a:schemeClr val="tx1"/>
                </a:solidFill>
              </a:rPr>
              <a:t>(4)	The Contractor shall agree to any changes to the scope of work subsequently approved by the Commission.</a:t>
            </a:r>
          </a:p>
          <a:p>
            <a:pPr>
              <a:defRPr/>
            </a:pPr>
            <a:endParaRPr lang="en-US" dirty="0" smtClean="0"/>
          </a:p>
        </p:txBody>
      </p:sp>
      <p:sp>
        <p:nvSpPr>
          <p:cNvPr id="2" name="Date Placeholder 1"/>
          <p:cNvSpPr>
            <a:spLocks noGrp="1"/>
          </p:cNvSpPr>
          <p:nvPr>
            <p:ph type="dt" sz="half" idx="10"/>
          </p:nvPr>
        </p:nvSpPr>
        <p:spPr/>
        <p:txBody>
          <a:bodyPr/>
          <a:lstStyle/>
          <a:p>
            <a:pPr>
              <a:defRPr/>
            </a:pPr>
            <a:fld id="{9EDABF42-CBCC-4A0F-A4A3-99193F3014B9}"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81000"/>
            <a:ext cx="8229600" cy="1143000"/>
          </a:xfrm>
        </p:spPr>
        <p:txBody>
          <a:bodyPr/>
          <a:lstStyle/>
          <a:p>
            <a:r>
              <a:rPr lang="en-US" b="1" dirty="0" smtClean="0">
                <a:solidFill>
                  <a:schemeClr val="tx1"/>
                </a:solidFill>
              </a:rPr>
              <a:t>Scope of Work (Cont.) (p.19)</a:t>
            </a:r>
          </a:p>
        </p:txBody>
      </p:sp>
      <p:sp>
        <p:nvSpPr>
          <p:cNvPr id="32771" name="Content Placeholder 2"/>
          <p:cNvSpPr>
            <a:spLocks noGrp="1"/>
          </p:cNvSpPr>
          <p:nvPr>
            <p:ph idx="1"/>
          </p:nvPr>
        </p:nvSpPr>
        <p:spPr>
          <a:xfrm>
            <a:off x="457200" y="1524000"/>
            <a:ext cx="8229600" cy="4389437"/>
          </a:xfrm>
        </p:spPr>
        <p:txBody>
          <a:bodyPr/>
          <a:lstStyle/>
          <a:p>
            <a:pPr>
              <a:buClr>
                <a:schemeClr val="tx1"/>
              </a:buClr>
              <a:buFont typeface="Arial" pitchFamily="34" charset="0"/>
              <a:buChar char="•"/>
              <a:defRPr/>
            </a:pPr>
            <a:r>
              <a:rPr lang="en-US" sz="2400" dirty="0" smtClean="0">
                <a:solidFill>
                  <a:schemeClr val="tx1"/>
                </a:solidFill>
              </a:rPr>
              <a:t>(5)  The Contractor shall establish an office in Florida to provide this service.</a:t>
            </a:r>
          </a:p>
          <a:p>
            <a:pPr>
              <a:buClr>
                <a:schemeClr val="tx1"/>
              </a:buClr>
              <a:buFont typeface="Arial" pitchFamily="34" charset="0"/>
              <a:buChar char="•"/>
              <a:defRPr/>
            </a:pPr>
            <a:r>
              <a:rPr lang="en-US" sz="2400" dirty="0" smtClean="0">
                <a:solidFill>
                  <a:schemeClr val="tx1"/>
                </a:solidFill>
              </a:rPr>
              <a:t> (6)  The Contractor shall investigate product complaints and serve as expert witness for the Commission, as directed by the Commission.</a:t>
            </a:r>
          </a:p>
          <a:p>
            <a:pPr>
              <a:buClr>
                <a:schemeClr val="tx1"/>
              </a:buClr>
              <a:buFont typeface="Arial" pitchFamily="34" charset="0"/>
              <a:buChar char="•"/>
              <a:defRPr/>
            </a:pPr>
            <a:r>
              <a:rPr lang="en-US" sz="2400" dirty="0" smtClean="0">
                <a:solidFill>
                  <a:schemeClr val="tx1"/>
                </a:solidFill>
              </a:rPr>
              <a:t> (7) The Contractor shall coordinate with the Department to provide recommended BCIS enhancements on the Product Approval Module.</a:t>
            </a:r>
          </a:p>
          <a:p>
            <a:pPr>
              <a:buClr>
                <a:schemeClr val="tx1"/>
              </a:buClr>
              <a:buFont typeface="Arial" pitchFamily="34" charset="0"/>
              <a:buChar char="•"/>
              <a:defRPr/>
            </a:pPr>
            <a:r>
              <a:rPr lang="en-US" sz="2400" dirty="0" smtClean="0">
                <a:solidFill>
                  <a:schemeClr val="tx1"/>
                </a:solidFill>
              </a:rPr>
              <a:t> (8)  The Contractor shall conduct all communications with the product approval and entity applicants through a specified dialogue in-box designated on the BCIS. (The BCIS will be enhanced with this function)</a:t>
            </a:r>
          </a:p>
          <a:p>
            <a:pPr>
              <a:buClr>
                <a:schemeClr val="tx1"/>
              </a:buClr>
              <a:buFont typeface="Arial" pitchFamily="34" charset="0"/>
              <a:buChar char="•"/>
              <a:defRPr/>
            </a:pPr>
            <a:r>
              <a:rPr lang="en-US" dirty="0" smtClean="0">
                <a:solidFill>
                  <a:schemeClr val="tx1"/>
                </a:solidFill>
              </a:rPr>
              <a:t> </a:t>
            </a:r>
          </a:p>
          <a:p>
            <a:pPr>
              <a:defRPr/>
            </a:pPr>
            <a:endParaRPr lang="en-US" dirty="0" smtClean="0"/>
          </a:p>
          <a:p>
            <a:pPr>
              <a:defRPr/>
            </a:pPr>
            <a:endParaRPr lang="en-US" dirty="0" smtClean="0"/>
          </a:p>
          <a:p>
            <a:pPr>
              <a:defRPr/>
            </a:pPr>
            <a:endParaRPr lang="en-US" dirty="0" smtClean="0"/>
          </a:p>
        </p:txBody>
      </p:sp>
      <p:sp>
        <p:nvSpPr>
          <p:cNvPr id="2" name="Date Placeholder 1"/>
          <p:cNvSpPr>
            <a:spLocks noGrp="1"/>
          </p:cNvSpPr>
          <p:nvPr>
            <p:ph type="dt" sz="half" idx="10"/>
          </p:nvPr>
        </p:nvSpPr>
        <p:spPr/>
        <p:txBody>
          <a:bodyPr/>
          <a:lstStyle/>
          <a:p>
            <a:pPr>
              <a:defRPr/>
            </a:pPr>
            <a:fld id="{1AEE2A0B-BE0F-4010-864B-BDFBBCD9389D}"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smtClean="0">
                <a:solidFill>
                  <a:schemeClr val="tx1"/>
                </a:solidFill>
              </a:rPr>
              <a:t>Scope of Work (Cont.) (p.19)</a:t>
            </a:r>
          </a:p>
        </p:txBody>
      </p:sp>
      <p:sp>
        <p:nvSpPr>
          <p:cNvPr id="33795" name="Content Placeholder 2"/>
          <p:cNvSpPr>
            <a:spLocks noGrp="1"/>
          </p:cNvSpPr>
          <p:nvPr>
            <p:ph idx="1"/>
          </p:nvPr>
        </p:nvSpPr>
        <p:spPr/>
        <p:txBody>
          <a:bodyPr/>
          <a:lstStyle/>
          <a:p>
            <a:pPr>
              <a:buClr>
                <a:schemeClr val="tx1"/>
              </a:buClr>
              <a:buFont typeface="Arial" pitchFamily="34" charset="0"/>
              <a:buChar char="•"/>
              <a:defRPr/>
            </a:pPr>
            <a:r>
              <a:rPr lang="en-US" sz="2000" dirty="0" smtClean="0">
                <a:solidFill>
                  <a:schemeClr val="tx1"/>
                </a:solidFill>
              </a:rPr>
              <a:t>(9) 	Contractor shall provide annual certified financial statements sufficient to determine the efficacy of the program until a threshold of $300,000 in revenue is reached; thereafter, annual financial audits by a certified auditing firm, to be selected by the Contractor and approved by the Commission within 60 days after the contract is awarded, shall be provided. The annual financial audits shall be provided to the Department by November 1 of each fiscal year.  </a:t>
            </a:r>
          </a:p>
          <a:p>
            <a:pPr>
              <a:buClr>
                <a:schemeClr val="tx1"/>
              </a:buClr>
              <a:buFont typeface="Arial" pitchFamily="34" charset="0"/>
              <a:buChar char="•"/>
              <a:defRPr/>
            </a:pPr>
            <a:endParaRPr lang="en-US" dirty="0" smtClean="0">
              <a:solidFill>
                <a:schemeClr val="tx1"/>
              </a:solidFill>
            </a:endParaRPr>
          </a:p>
          <a:p>
            <a:pPr>
              <a:buClr>
                <a:schemeClr val="tx1"/>
              </a:buClr>
              <a:buFont typeface="Arial" pitchFamily="34" charset="0"/>
              <a:buChar char="•"/>
              <a:defRPr/>
            </a:pPr>
            <a:r>
              <a:rPr lang="en-US" sz="2000" dirty="0" smtClean="0">
                <a:solidFill>
                  <a:schemeClr val="tx1"/>
                </a:solidFill>
              </a:rPr>
              <a:t>(10) 	Contractor shall, at a minimum, develop and conduct on-site validator training sessions at contractor’s expense every six months. The contractor shall communicate electronically (emails or telephone conference) to all validators the common validation mistakes discovered during each application cycle within ten (10) calendar days following each scheduled Commission meeting.  </a:t>
            </a:r>
          </a:p>
          <a:p>
            <a:pPr>
              <a:buFont typeface="Wingdings 2" pitchFamily="18" charset="2"/>
              <a:buNone/>
              <a:defRPr/>
            </a:pPr>
            <a:r>
              <a:rPr lang="en-US" sz="2000" dirty="0" smtClean="0"/>
              <a:t> </a:t>
            </a:r>
          </a:p>
        </p:txBody>
      </p:sp>
      <p:sp>
        <p:nvSpPr>
          <p:cNvPr id="2" name="Date Placeholder 1"/>
          <p:cNvSpPr>
            <a:spLocks noGrp="1"/>
          </p:cNvSpPr>
          <p:nvPr>
            <p:ph type="dt" sz="half" idx="10"/>
          </p:nvPr>
        </p:nvSpPr>
        <p:spPr/>
        <p:txBody>
          <a:bodyPr/>
          <a:lstStyle/>
          <a:p>
            <a:pPr>
              <a:defRPr/>
            </a:pPr>
            <a:fld id="{FCE355B6-2919-475D-BD65-22CC99B6C78F}"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dirty="0" smtClean="0">
                <a:solidFill>
                  <a:schemeClr val="tx1"/>
                </a:solidFill>
              </a:rPr>
              <a:t>Scope of Work (Cont.) (p.19)</a:t>
            </a:r>
          </a:p>
        </p:txBody>
      </p:sp>
      <p:sp>
        <p:nvSpPr>
          <p:cNvPr id="34819" name="Content Placeholder 2"/>
          <p:cNvSpPr>
            <a:spLocks noGrp="1"/>
          </p:cNvSpPr>
          <p:nvPr>
            <p:ph idx="1"/>
          </p:nvPr>
        </p:nvSpPr>
        <p:spPr/>
        <p:txBody>
          <a:bodyPr/>
          <a:lstStyle/>
          <a:p>
            <a:pPr>
              <a:buClr>
                <a:schemeClr val="tx1"/>
              </a:buClr>
              <a:buFont typeface="Arial" pitchFamily="34" charset="0"/>
              <a:buChar char="•"/>
              <a:defRPr/>
            </a:pPr>
            <a:r>
              <a:rPr lang="en-US" sz="2400" dirty="0" smtClean="0">
                <a:solidFill>
                  <a:schemeClr val="tx1"/>
                </a:solidFill>
              </a:rPr>
              <a:t>(11) 	Contractor shall comply with all applicable portions of Chapter 119, Florida Statutes.</a:t>
            </a:r>
          </a:p>
          <a:p>
            <a:pPr>
              <a:buClr>
                <a:schemeClr val="tx1"/>
              </a:buClr>
              <a:buFont typeface="Arial" pitchFamily="34" charset="0"/>
              <a:buChar char="•"/>
              <a:defRPr/>
            </a:pPr>
            <a:endParaRPr lang="en-US" sz="2400" dirty="0" smtClean="0">
              <a:solidFill>
                <a:schemeClr val="tx1"/>
              </a:solidFill>
            </a:endParaRPr>
          </a:p>
          <a:p>
            <a:pPr>
              <a:buClr>
                <a:schemeClr val="tx1"/>
              </a:buClr>
              <a:buFont typeface="Arial" pitchFamily="34" charset="0"/>
              <a:buChar char="•"/>
              <a:defRPr/>
            </a:pPr>
            <a:r>
              <a:rPr lang="en-US" sz="2400" dirty="0" smtClean="0">
                <a:solidFill>
                  <a:schemeClr val="tx1"/>
                </a:solidFill>
              </a:rPr>
              <a:t>(12)	Contractor shall track, research and report on all revocations.</a:t>
            </a:r>
          </a:p>
          <a:p>
            <a:pPr>
              <a:buClr>
                <a:schemeClr val="tx1"/>
              </a:buClr>
              <a:buFont typeface="Arial" pitchFamily="34" charset="0"/>
              <a:buChar char="•"/>
              <a:defRPr/>
            </a:pPr>
            <a:endParaRPr lang="en-US" sz="2400" dirty="0" smtClean="0">
              <a:solidFill>
                <a:schemeClr val="tx1"/>
              </a:solidFill>
            </a:endParaRPr>
          </a:p>
          <a:p>
            <a:pPr>
              <a:buClr>
                <a:schemeClr val="tx1"/>
              </a:buClr>
              <a:buFont typeface="Arial" pitchFamily="34" charset="0"/>
              <a:buChar char="•"/>
              <a:defRPr/>
            </a:pPr>
            <a:r>
              <a:rPr lang="en-US" sz="2400" dirty="0" smtClean="0">
                <a:solidFill>
                  <a:schemeClr val="tx1"/>
                </a:solidFill>
              </a:rPr>
              <a:t>(13)	Contractor shall be available and provide services during normal business hours, i.e., 8:00 a.m. through 5:00 p.m.</a:t>
            </a:r>
          </a:p>
          <a:p>
            <a:pPr>
              <a:defRPr/>
            </a:pPr>
            <a:endParaRPr lang="en-US" sz="2400" dirty="0" smtClean="0"/>
          </a:p>
        </p:txBody>
      </p:sp>
      <p:sp>
        <p:nvSpPr>
          <p:cNvPr id="2" name="Date Placeholder 1"/>
          <p:cNvSpPr>
            <a:spLocks noGrp="1"/>
          </p:cNvSpPr>
          <p:nvPr>
            <p:ph type="dt" sz="half" idx="10"/>
          </p:nvPr>
        </p:nvSpPr>
        <p:spPr/>
        <p:txBody>
          <a:bodyPr/>
          <a:lstStyle/>
          <a:p>
            <a:pPr>
              <a:defRPr/>
            </a:pPr>
            <a:fld id="{3DCBDDC2-D72B-45C0-9ADE-26CE1EE03E35}"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1143000"/>
          </a:xfrm>
        </p:spPr>
        <p:txBody>
          <a:bodyPr/>
          <a:lstStyle/>
          <a:p>
            <a:r>
              <a:rPr lang="en-US" b="1" dirty="0" smtClean="0">
                <a:solidFill>
                  <a:schemeClr val="tx1"/>
                </a:solidFill>
              </a:rPr>
              <a:t>Anticipated</a:t>
            </a:r>
            <a:br>
              <a:rPr lang="en-US" b="1" dirty="0" smtClean="0">
                <a:solidFill>
                  <a:schemeClr val="tx1"/>
                </a:solidFill>
              </a:rPr>
            </a:br>
            <a:r>
              <a:rPr lang="en-US" b="1" dirty="0" smtClean="0">
                <a:solidFill>
                  <a:schemeClr val="tx1"/>
                </a:solidFill>
              </a:rPr>
              <a:t>Timeline</a:t>
            </a:r>
            <a:endParaRPr lang="en-US" sz="4400" b="1" dirty="0" smtClean="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717023"/>
              </p:ext>
            </p:extLst>
          </p:nvPr>
        </p:nvGraphicFramePr>
        <p:xfrm>
          <a:off x="381000" y="1981200"/>
          <a:ext cx="8305800" cy="3200400"/>
        </p:xfrm>
        <a:graphic>
          <a:graphicData uri="http://schemas.openxmlformats.org/drawingml/2006/table">
            <a:tbl>
              <a:tblPr firstRow="1" firstCol="1" bandRow="1" bandCol="1">
                <a:effectLst>
                  <a:innerShdw blurRad="63500" dist="50800" dir="2700000">
                    <a:prstClr val="black">
                      <a:alpha val="50000"/>
                    </a:prstClr>
                  </a:innerShdw>
                </a:effectLst>
                <a:tableStyleId>{0660B408-B3CF-4A94-85FC-2B1E0A45F4A2}</a:tableStyleId>
              </a:tblPr>
              <a:tblGrid>
                <a:gridCol w="1676400"/>
                <a:gridCol w="1066800"/>
                <a:gridCol w="5562600"/>
              </a:tblGrid>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800" b="1" dirty="0">
                          <a:solidFill>
                            <a:schemeClr val="tx1"/>
                          </a:solidFill>
                          <a:effectLst/>
                          <a:latin typeface="+mj-lt"/>
                        </a:rPr>
                        <a:t>DATE</a:t>
                      </a:r>
                      <a:endParaRPr lang="en-US" sz="1800" b="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800" b="1" dirty="0">
                          <a:solidFill>
                            <a:schemeClr val="tx1"/>
                          </a:solidFill>
                          <a:effectLst/>
                          <a:latin typeface="+mj-lt"/>
                        </a:rPr>
                        <a:t>Time</a:t>
                      </a:r>
                      <a:endParaRPr lang="en-US" sz="1800" b="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800" b="1"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May 1,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Release of Solicitation</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May 8,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12:00 pm</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Questions Due</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May 15,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a:solidFill>
                            <a:schemeClr val="tx1"/>
                          </a:solidFill>
                          <a:effectLst/>
                          <a:latin typeface="+mj-lt"/>
                        </a:rPr>
                        <a:t>Anticipated Date Answers to questions are posted on the Vendor Bid System</a:t>
                      </a:r>
                      <a:endParaRPr lang="en-US" sz="1600" b="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May 24,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4:00 pm</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Closing Date for Receipt of Proposals</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June 3,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Anticipated Dates of Evaluations</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June 10,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a:solidFill>
                            <a:schemeClr val="tx1"/>
                          </a:solidFill>
                          <a:effectLst/>
                          <a:latin typeface="+mj-lt"/>
                        </a:rPr>
                        <a:t>Anticipated Date to Post List of Vendors with which the Department will Negotiate</a:t>
                      </a:r>
                      <a:endParaRPr lang="en-US" sz="1600" b="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June 18-20,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Anticipated Dates of Negotiations</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July 1,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Public  Meeting Recommended Award</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July 3,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Anticipated Posting of Intended Award on Vendor Bid System</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smtClean="0">
                          <a:solidFill>
                            <a:schemeClr val="tx1"/>
                          </a:solidFill>
                          <a:effectLst/>
                          <a:latin typeface="+mj-lt"/>
                        </a:rPr>
                        <a:t>October 1, 2013</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tabLst>
                          <a:tab pos="0" algn="l"/>
                          <a:tab pos="1257300" algn="l"/>
                          <a:tab pos="1371600" algn="l"/>
                          <a:tab pos="1828800" algn="l"/>
                          <a:tab pos="2286000" algn="l"/>
                          <a:tab pos="2743200" algn="l"/>
                          <a:tab pos="3200400" algn="l"/>
                          <a:tab pos="3657600" algn="l"/>
                          <a:tab pos="4114800" algn="l"/>
                          <a:tab pos="4572000" algn="l"/>
                          <a:tab pos="5029200" algn="l"/>
                          <a:tab pos="5486400" algn="l"/>
                        </a:tabLst>
                      </a:pPr>
                      <a:r>
                        <a:rPr lang="en-US" sz="1600" b="0" dirty="0">
                          <a:solidFill>
                            <a:schemeClr val="tx1"/>
                          </a:solidFill>
                          <a:effectLst/>
                          <a:latin typeface="+mj-lt"/>
                        </a:rPr>
                        <a:t>Anticipated Contract Start Date</a:t>
                      </a:r>
                      <a:endParaRPr lang="en-US" sz="1600" b="0" dirty="0">
                        <a:solidFill>
                          <a:schemeClr val="tx1"/>
                        </a:solidFill>
                        <a:effectLst/>
                        <a:latin typeface="+mj-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Date Placeholder 1"/>
          <p:cNvSpPr>
            <a:spLocks noGrp="1"/>
          </p:cNvSpPr>
          <p:nvPr>
            <p:ph type="dt" sz="half" idx="10"/>
          </p:nvPr>
        </p:nvSpPr>
        <p:spPr/>
        <p:txBody>
          <a:bodyPr/>
          <a:lstStyle/>
          <a:p>
            <a:pPr>
              <a:defRPr/>
            </a:pPr>
            <a:fld id="{4BE91DEE-FD4F-4296-81B6-36411EB94E4C}"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dirty="0" smtClean="0"/>
          </a:p>
        </p:txBody>
      </p:sp>
      <p:sp>
        <p:nvSpPr>
          <p:cNvPr id="9219" name="Content Placeholder 2"/>
          <p:cNvSpPr>
            <a:spLocks noGrp="1"/>
          </p:cNvSpPr>
          <p:nvPr>
            <p:ph idx="1"/>
          </p:nvPr>
        </p:nvSpPr>
        <p:spPr/>
        <p:txBody>
          <a:bodyPr/>
          <a:lstStyle/>
          <a:p>
            <a:pPr eaLnBrk="1" hangingPunct="1">
              <a:defRPr/>
            </a:pPr>
            <a:endParaRPr lang="en-US" dirty="0" smtClean="0"/>
          </a:p>
        </p:txBody>
      </p:sp>
      <p:sp>
        <p:nvSpPr>
          <p:cNvPr id="4" name="Rectangle 3"/>
          <p:cNvSpPr/>
          <p:nvPr/>
        </p:nvSpPr>
        <p:spPr>
          <a:xfrm>
            <a:off x="2951067" y="1676400"/>
            <a:ext cx="3124510" cy="2308324"/>
          </a:xfrm>
          <a:prstGeom prst="rect">
            <a:avLst/>
          </a:prstGeom>
          <a:noFill/>
        </p:spPr>
        <p:txBody>
          <a:bodyPr wrap="none">
            <a:spAutoFit/>
          </a:bodyPr>
          <a:lstStyle/>
          <a:p>
            <a:pPr algn="ctr" eaLnBrk="0" hangingPunct="0">
              <a:defRPr/>
            </a:pPr>
            <a:r>
              <a:rPr lang="en-US" sz="72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rPr>
              <a:t>Part 1:</a:t>
            </a:r>
          </a:p>
          <a:p>
            <a:pPr algn="ctr" eaLnBrk="0" hangingPunct="0">
              <a:defRPr/>
            </a:pPr>
            <a:r>
              <a:rPr lang="en-US" sz="72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rPr>
              <a:t>Process</a:t>
            </a:r>
          </a:p>
        </p:txBody>
      </p:sp>
      <p:sp>
        <p:nvSpPr>
          <p:cNvPr id="2" name="Date Placeholder 1"/>
          <p:cNvSpPr>
            <a:spLocks noGrp="1"/>
          </p:cNvSpPr>
          <p:nvPr>
            <p:ph type="dt" sz="half" idx="10"/>
          </p:nvPr>
        </p:nvSpPr>
        <p:spPr/>
        <p:txBody>
          <a:bodyPr/>
          <a:lstStyle/>
          <a:p>
            <a:pPr>
              <a:defRPr/>
            </a:pPr>
            <a:fld id="{6473ABC2-DDDB-4FD6-B331-C2EF745ADC00}"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lphinsoftware.files.wordpress.com/2009/05/evaluation.jpg"/>
          <p:cNvPicPr>
            <a:picLocks noChangeAspect="1" noChangeArrowheads="1"/>
          </p:cNvPicPr>
          <p:nvPr/>
        </p:nvPicPr>
        <p:blipFill>
          <a:blip r:embed="rId2" cstate="print">
            <a:lum bright="-30000"/>
          </a:blip>
          <a:srcRect/>
          <a:stretch>
            <a:fillRect/>
          </a:stretch>
        </p:blipFill>
        <p:spPr bwMode="auto">
          <a:xfrm>
            <a:off x="6400800" y="457200"/>
            <a:ext cx="2438400" cy="2758875"/>
          </a:xfrm>
          <a:prstGeom prst="rect">
            <a:avLst/>
          </a:prstGeom>
          <a:ln w="190500" cap="sq">
            <a:solidFill>
              <a:srgbClr val="C8C6BD"/>
            </a:solidFill>
            <a:prstDash val="solid"/>
            <a:miter lim="800000"/>
          </a:ln>
          <a:effectLst>
            <a:outerShdw blurRad="76200" dir="13500000" sy="23000" kx="1200000" algn="br" rotWithShape="0">
              <a:prstClr val="black">
                <a:alpha val="2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7891" name="Title 1"/>
          <p:cNvSpPr>
            <a:spLocks noGrp="1"/>
          </p:cNvSpPr>
          <p:nvPr>
            <p:ph type="title"/>
          </p:nvPr>
        </p:nvSpPr>
        <p:spPr>
          <a:xfrm>
            <a:off x="457200" y="-152400"/>
            <a:ext cx="8229600" cy="1143000"/>
          </a:xfrm>
        </p:spPr>
        <p:txBody>
          <a:bodyPr/>
          <a:lstStyle/>
          <a:p>
            <a:pPr eaLnBrk="1" hangingPunct="1"/>
            <a:r>
              <a:rPr lang="en-US" b="1" dirty="0" smtClean="0">
                <a:solidFill>
                  <a:schemeClr val="tx1"/>
                </a:solidFill>
              </a:rPr>
              <a:t>Evaluations</a:t>
            </a:r>
          </a:p>
        </p:txBody>
      </p:sp>
      <p:sp>
        <p:nvSpPr>
          <p:cNvPr id="36868" name="Content Placeholder 2"/>
          <p:cNvSpPr>
            <a:spLocks noGrp="1"/>
          </p:cNvSpPr>
          <p:nvPr>
            <p:ph idx="1"/>
          </p:nvPr>
        </p:nvSpPr>
        <p:spPr>
          <a:xfrm>
            <a:off x="457200" y="1219200"/>
            <a:ext cx="8229600" cy="4389437"/>
          </a:xfrm>
        </p:spPr>
        <p:txBody>
          <a:bodyPr/>
          <a:lstStyle/>
          <a:p>
            <a:pPr eaLnBrk="1" hangingPunct="1">
              <a:defRPr/>
            </a:pPr>
            <a:r>
              <a:rPr lang="en-US" b="1" dirty="0" smtClean="0">
                <a:solidFill>
                  <a:schemeClr val="tx1"/>
                </a:solidFill>
              </a:rPr>
              <a:t>Evaluation and Negotiation Team:</a:t>
            </a:r>
          </a:p>
          <a:p>
            <a:pPr lvl="1" eaLnBrk="1" hangingPunct="1">
              <a:defRPr/>
            </a:pPr>
            <a:r>
              <a:rPr lang="en-US" dirty="0" smtClean="0">
                <a:solidFill>
                  <a:schemeClr val="tx1"/>
                </a:solidFill>
              </a:rPr>
              <a:t>Assistant Secretary </a:t>
            </a:r>
            <a:r>
              <a:rPr lang="en-US" i="1" dirty="0" smtClean="0">
                <a:solidFill>
                  <a:schemeClr val="tx1"/>
                </a:solidFill>
              </a:rPr>
              <a:t>or Designee</a:t>
            </a:r>
          </a:p>
          <a:p>
            <a:pPr lvl="1" eaLnBrk="1" hangingPunct="1">
              <a:defRPr/>
            </a:pPr>
            <a:r>
              <a:rPr lang="en-US" dirty="0" smtClean="0">
                <a:solidFill>
                  <a:schemeClr val="tx1"/>
                </a:solidFill>
              </a:rPr>
              <a:t>General Counsel or </a:t>
            </a:r>
            <a:r>
              <a:rPr lang="en-US" i="1" dirty="0" smtClean="0">
                <a:solidFill>
                  <a:schemeClr val="tx1"/>
                </a:solidFill>
              </a:rPr>
              <a:t>Designee</a:t>
            </a:r>
          </a:p>
          <a:p>
            <a:pPr lvl="1" eaLnBrk="1" hangingPunct="1">
              <a:defRPr/>
            </a:pPr>
            <a:r>
              <a:rPr lang="en-US" dirty="0" err="1" smtClean="0">
                <a:solidFill>
                  <a:schemeClr val="tx1"/>
                </a:solidFill>
              </a:rPr>
              <a:t>Ila</a:t>
            </a:r>
            <a:r>
              <a:rPr lang="en-US" dirty="0" smtClean="0">
                <a:solidFill>
                  <a:schemeClr val="tx1"/>
                </a:solidFill>
              </a:rPr>
              <a:t> Jones, </a:t>
            </a:r>
            <a:r>
              <a:rPr lang="en-US" i="1" dirty="0" smtClean="0">
                <a:solidFill>
                  <a:schemeClr val="tx1"/>
                </a:solidFill>
              </a:rPr>
              <a:t>Manager, </a:t>
            </a:r>
          </a:p>
          <a:p>
            <a:pPr lvl="2" eaLnBrk="1" hangingPunct="1">
              <a:defRPr/>
            </a:pPr>
            <a:r>
              <a:rPr lang="en-US" dirty="0" smtClean="0">
                <a:solidFill>
                  <a:schemeClr val="tx1"/>
                </a:solidFill>
              </a:rPr>
              <a:t>Codes and Standards</a:t>
            </a:r>
          </a:p>
          <a:p>
            <a:pPr lvl="1" eaLnBrk="1" hangingPunct="1">
              <a:defRPr/>
            </a:pPr>
            <a:r>
              <a:rPr lang="en-US" dirty="0" smtClean="0">
                <a:solidFill>
                  <a:schemeClr val="tx1"/>
                </a:solidFill>
              </a:rPr>
              <a:t>Mo Madani, </a:t>
            </a:r>
            <a:r>
              <a:rPr lang="en-US" i="1" dirty="0" smtClean="0">
                <a:solidFill>
                  <a:schemeClr val="tx1"/>
                </a:solidFill>
              </a:rPr>
              <a:t>Technical Planning Manager, </a:t>
            </a:r>
          </a:p>
          <a:p>
            <a:pPr lvl="2" eaLnBrk="1" hangingPunct="1">
              <a:defRPr/>
            </a:pPr>
            <a:r>
              <a:rPr lang="en-US" dirty="0" smtClean="0">
                <a:solidFill>
                  <a:schemeClr val="tx1"/>
                </a:solidFill>
              </a:rPr>
              <a:t>Codes and Standards</a:t>
            </a:r>
          </a:p>
          <a:p>
            <a:pPr lvl="1" eaLnBrk="1" hangingPunct="1">
              <a:defRPr/>
            </a:pPr>
            <a:r>
              <a:rPr lang="en-US" dirty="0" smtClean="0">
                <a:solidFill>
                  <a:schemeClr val="tx1"/>
                </a:solidFill>
              </a:rPr>
              <a:t>Florida Building Commission members </a:t>
            </a:r>
            <a:r>
              <a:rPr lang="en-US" i="1" dirty="0" smtClean="0">
                <a:solidFill>
                  <a:schemeClr val="tx1"/>
                </a:solidFill>
              </a:rPr>
              <a:t>appointed by the Chair</a:t>
            </a:r>
          </a:p>
          <a:p>
            <a:pPr eaLnBrk="1" hangingPunct="1">
              <a:defRPr/>
            </a:pPr>
            <a:r>
              <a:rPr lang="en-US" b="1" i="1" dirty="0" smtClean="0">
                <a:solidFill>
                  <a:schemeClr val="tx1"/>
                </a:solidFill>
              </a:rPr>
              <a:t>Note: Evaluation and Negotiation teams must be the same members</a:t>
            </a:r>
          </a:p>
        </p:txBody>
      </p:sp>
      <p:sp>
        <p:nvSpPr>
          <p:cNvPr id="2" name="Date Placeholder 1"/>
          <p:cNvSpPr>
            <a:spLocks noGrp="1"/>
          </p:cNvSpPr>
          <p:nvPr>
            <p:ph type="dt" sz="half" idx="10"/>
          </p:nvPr>
        </p:nvSpPr>
        <p:spPr/>
        <p:txBody>
          <a:bodyPr/>
          <a:lstStyle/>
          <a:p>
            <a:pPr>
              <a:defRPr/>
            </a:pPr>
            <a:fld id="{E4F965D6-8D29-45DA-9512-89CA599A0545}"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tx1"/>
                </a:solidFill>
              </a:rPr>
              <a:t>Scoring: Distribution of Points– </a:t>
            </a:r>
            <a:br>
              <a:rPr lang="en-US" b="1" dirty="0" smtClean="0">
                <a:solidFill>
                  <a:schemeClr val="tx1"/>
                </a:solidFill>
              </a:rPr>
            </a:br>
            <a:r>
              <a:rPr lang="en-US" sz="3200" b="1" dirty="0" smtClean="0">
                <a:solidFill>
                  <a:schemeClr val="tx1"/>
                </a:solidFill>
              </a:rPr>
              <a:t>100 points possible </a:t>
            </a:r>
            <a:endParaRPr lang="en-US" sz="3200" b="1" dirty="0">
              <a:solidFill>
                <a:schemeClr val="tx1"/>
              </a:solidFill>
            </a:endParaRPr>
          </a:p>
        </p:txBody>
      </p:sp>
      <p:sp>
        <p:nvSpPr>
          <p:cNvPr id="37891" name="Content Placeholder 2"/>
          <p:cNvSpPr>
            <a:spLocks noGrp="1"/>
          </p:cNvSpPr>
          <p:nvPr>
            <p:ph idx="1"/>
          </p:nvPr>
        </p:nvSpPr>
        <p:spPr>
          <a:xfrm>
            <a:off x="457200" y="1600200"/>
            <a:ext cx="8229600" cy="4389437"/>
          </a:xfrm>
        </p:spPr>
        <p:txBody>
          <a:bodyPr/>
          <a:lstStyle/>
          <a:p>
            <a:pPr>
              <a:buFont typeface="Wingdings 2" pitchFamily="18" charset="2"/>
              <a:buNone/>
              <a:defRPr/>
            </a:pPr>
            <a:r>
              <a:rPr lang="en-US" sz="2400" b="1" dirty="0" smtClean="0">
                <a:solidFill>
                  <a:schemeClr val="tx1"/>
                </a:solidFill>
              </a:rPr>
              <a:t>A.    </a:t>
            </a:r>
            <a:r>
              <a:rPr lang="en-US" sz="2800" b="1" dirty="0" smtClean="0">
                <a:solidFill>
                  <a:schemeClr val="tx1"/>
                </a:solidFill>
              </a:rPr>
              <a:t>Qualifications/Performance/References </a:t>
            </a:r>
          </a:p>
          <a:p>
            <a:pPr lvl="2">
              <a:buFont typeface="Wingdings 2" pitchFamily="18" charset="2"/>
              <a:buNone/>
              <a:defRPr/>
            </a:pPr>
            <a:r>
              <a:rPr lang="en-US" sz="2900" b="1" dirty="0" smtClean="0">
                <a:solidFill>
                  <a:schemeClr val="tx1"/>
                </a:solidFill>
              </a:rPr>
              <a:t>(Maximum 50 Points)</a:t>
            </a:r>
            <a:endParaRPr lang="en-US" sz="2900" dirty="0" smtClean="0">
              <a:solidFill>
                <a:schemeClr val="tx1"/>
              </a:solidFill>
            </a:endParaRPr>
          </a:p>
          <a:p>
            <a:pPr lvl="1">
              <a:buClr>
                <a:schemeClr val="tx1"/>
              </a:buClr>
              <a:buFont typeface="Arial" pitchFamily="34" charset="0"/>
              <a:buChar char="•"/>
              <a:defRPr/>
            </a:pPr>
            <a:r>
              <a:rPr lang="en-US" sz="2200" b="1" dirty="0" smtClean="0">
                <a:solidFill>
                  <a:schemeClr val="tx1"/>
                </a:solidFill>
              </a:rPr>
              <a:t>1. Qualifications and Experience (15  Points)</a:t>
            </a:r>
            <a:endParaRPr lang="en-US" sz="2200" dirty="0" smtClean="0">
              <a:solidFill>
                <a:schemeClr val="tx1"/>
              </a:solidFill>
            </a:endParaRPr>
          </a:p>
          <a:p>
            <a:pPr>
              <a:buClr>
                <a:schemeClr val="tx1"/>
              </a:buClr>
              <a:buFont typeface="Arial" pitchFamily="34" charset="0"/>
              <a:buChar char="•"/>
              <a:defRPr/>
            </a:pPr>
            <a:r>
              <a:rPr lang="en-US" sz="2400" dirty="0" smtClean="0">
                <a:solidFill>
                  <a:schemeClr val="tx1"/>
                </a:solidFill>
              </a:rPr>
              <a:t>	(Up to </a:t>
            </a:r>
            <a:r>
              <a:rPr lang="en-US" sz="2400" b="1" dirty="0" smtClean="0">
                <a:solidFill>
                  <a:schemeClr val="tx1"/>
                </a:solidFill>
              </a:rPr>
              <a:t>5</a:t>
            </a:r>
            <a:r>
              <a:rPr lang="en-US" sz="2400" dirty="0" smtClean="0">
                <a:solidFill>
                  <a:schemeClr val="tx1"/>
                </a:solidFill>
              </a:rPr>
              <a:t> points for each bulleted item) </a:t>
            </a:r>
          </a:p>
          <a:p>
            <a:pPr lvl="1">
              <a:buClr>
                <a:schemeClr val="tx1"/>
              </a:buClr>
              <a:buFont typeface="Arial" pitchFamily="34" charset="0"/>
              <a:buChar char="•"/>
              <a:defRPr/>
            </a:pPr>
            <a:r>
              <a:rPr lang="en-US" sz="2200" b="1" dirty="0" smtClean="0">
                <a:solidFill>
                  <a:schemeClr val="tx1"/>
                </a:solidFill>
              </a:rPr>
              <a:t>2.</a:t>
            </a:r>
            <a:r>
              <a:rPr lang="en-US" sz="2200" dirty="0" smtClean="0">
                <a:solidFill>
                  <a:schemeClr val="tx1"/>
                </a:solidFill>
              </a:rPr>
              <a:t>	</a:t>
            </a:r>
            <a:r>
              <a:rPr lang="en-US" sz="2200" b="1" dirty="0" smtClean="0">
                <a:solidFill>
                  <a:schemeClr val="tx1"/>
                </a:solidFill>
              </a:rPr>
              <a:t>Past Performance References (10 Points)</a:t>
            </a:r>
            <a:endParaRPr lang="en-US" sz="2200" dirty="0" smtClean="0">
              <a:solidFill>
                <a:schemeClr val="tx1"/>
              </a:solidFill>
            </a:endParaRPr>
          </a:p>
          <a:p>
            <a:pPr lvl="1">
              <a:buClr>
                <a:schemeClr val="tx1"/>
              </a:buClr>
              <a:buFont typeface="Arial" pitchFamily="34" charset="0"/>
              <a:buChar char="•"/>
              <a:defRPr/>
            </a:pPr>
            <a:r>
              <a:rPr lang="en-US" sz="2200" b="1" dirty="0" smtClean="0">
                <a:solidFill>
                  <a:schemeClr val="tx1"/>
                </a:solidFill>
              </a:rPr>
              <a:t>3. Current Contracts/Employment (5 Points)</a:t>
            </a:r>
            <a:endParaRPr lang="en-US" sz="2200" dirty="0" smtClean="0">
              <a:solidFill>
                <a:schemeClr val="tx1"/>
              </a:solidFill>
            </a:endParaRPr>
          </a:p>
          <a:p>
            <a:pPr lvl="1">
              <a:buClr>
                <a:schemeClr val="tx1"/>
              </a:buClr>
              <a:buFont typeface="Arial" pitchFamily="34" charset="0"/>
              <a:buChar char="•"/>
              <a:defRPr/>
            </a:pPr>
            <a:r>
              <a:rPr lang="en-US" sz="2200" b="1" dirty="0" smtClean="0">
                <a:solidFill>
                  <a:schemeClr val="tx1"/>
                </a:solidFill>
              </a:rPr>
              <a:t>4. Application review (20 Points)</a:t>
            </a:r>
            <a:r>
              <a:rPr lang="en-US" sz="2200" dirty="0" smtClean="0">
                <a:solidFill>
                  <a:schemeClr val="tx1"/>
                </a:solidFill>
              </a:rPr>
              <a:t>		</a:t>
            </a:r>
          </a:p>
          <a:p>
            <a:pPr lvl="2">
              <a:buFont typeface="Wingdings 2" pitchFamily="18" charset="2"/>
              <a:buNone/>
              <a:defRPr/>
            </a:pPr>
            <a:r>
              <a:rPr lang="en-US" sz="2000" dirty="0" smtClean="0">
                <a:solidFill>
                  <a:schemeClr val="tx1"/>
                </a:solidFill>
              </a:rPr>
              <a:t>	(Up to </a:t>
            </a:r>
            <a:r>
              <a:rPr lang="en-US" sz="2000" b="1" dirty="0" smtClean="0">
                <a:solidFill>
                  <a:schemeClr val="tx1"/>
                </a:solidFill>
              </a:rPr>
              <a:t>5</a:t>
            </a:r>
            <a:r>
              <a:rPr lang="en-US" sz="2000" dirty="0" smtClean="0">
                <a:solidFill>
                  <a:schemeClr val="tx1"/>
                </a:solidFill>
              </a:rPr>
              <a:t> points for each bulleted item) </a:t>
            </a:r>
          </a:p>
          <a:p>
            <a:pPr>
              <a:buFont typeface="Wingdings 2" pitchFamily="18" charset="2"/>
              <a:buNone/>
              <a:defRPr/>
            </a:pPr>
            <a:r>
              <a:rPr lang="en-US" sz="2900" b="1" dirty="0" smtClean="0">
                <a:solidFill>
                  <a:schemeClr val="tx1"/>
                </a:solidFill>
              </a:rPr>
              <a:t>B.   Scope of Work (Maximum 30 Points):</a:t>
            </a:r>
            <a:endParaRPr lang="en-US" sz="2900" dirty="0" smtClean="0">
              <a:solidFill>
                <a:schemeClr val="tx1"/>
              </a:solidFill>
            </a:endParaRPr>
          </a:p>
          <a:p>
            <a:pPr lvl="2">
              <a:buFont typeface="Wingdings 2" pitchFamily="18" charset="2"/>
              <a:buNone/>
              <a:defRPr/>
            </a:pPr>
            <a:r>
              <a:rPr lang="en-US" sz="1900" dirty="0" smtClean="0">
                <a:solidFill>
                  <a:schemeClr val="tx1"/>
                </a:solidFill>
              </a:rPr>
              <a:t>	(Up to 6 points for each bulleted item)</a:t>
            </a:r>
          </a:p>
          <a:p>
            <a:pPr>
              <a:buFont typeface="Wingdings 2" pitchFamily="18" charset="2"/>
              <a:buNone/>
              <a:defRPr/>
            </a:pPr>
            <a:r>
              <a:rPr lang="en-US" sz="2900" b="1" dirty="0" smtClean="0">
                <a:solidFill>
                  <a:schemeClr val="tx1"/>
                </a:solidFill>
              </a:rPr>
              <a:t>C.  Price (Maximum 20  Points)</a:t>
            </a:r>
            <a:endParaRPr lang="en-US" sz="2900" dirty="0" smtClean="0">
              <a:solidFill>
                <a:schemeClr val="tx1"/>
              </a:solidFill>
            </a:endParaRPr>
          </a:p>
          <a:p>
            <a:pPr>
              <a:defRPr/>
            </a:pPr>
            <a:endParaRPr lang="en-US" sz="2400" dirty="0" smtClean="0"/>
          </a:p>
          <a:p>
            <a:pPr>
              <a:defRPr/>
            </a:pPr>
            <a:endParaRPr lang="en-US" dirty="0" smtClean="0"/>
          </a:p>
        </p:txBody>
      </p:sp>
      <p:sp>
        <p:nvSpPr>
          <p:cNvPr id="3" name="Date Placeholder 2"/>
          <p:cNvSpPr>
            <a:spLocks noGrp="1"/>
          </p:cNvSpPr>
          <p:nvPr>
            <p:ph type="dt" sz="half" idx="10"/>
          </p:nvPr>
        </p:nvSpPr>
        <p:spPr/>
        <p:txBody>
          <a:bodyPr/>
          <a:lstStyle/>
          <a:p>
            <a:pPr>
              <a:defRPr/>
            </a:pPr>
            <a:fld id="{AC65EB0E-36BF-4251-8208-B8AB8D41567F}"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b="1" dirty="0" smtClean="0">
                <a:solidFill>
                  <a:schemeClr val="tx1"/>
                </a:solidFill>
              </a:rPr>
              <a:t>Negotiation</a:t>
            </a:r>
          </a:p>
        </p:txBody>
      </p:sp>
      <p:sp>
        <p:nvSpPr>
          <p:cNvPr id="38915" name="Content Placeholder 2"/>
          <p:cNvSpPr>
            <a:spLocks noGrp="1"/>
          </p:cNvSpPr>
          <p:nvPr>
            <p:ph idx="1"/>
          </p:nvPr>
        </p:nvSpPr>
        <p:spPr>
          <a:xfrm>
            <a:off x="457200" y="1447800"/>
            <a:ext cx="8229600" cy="4389437"/>
          </a:xfrm>
        </p:spPr>
        <p:txBody>
          <a:bodyPr/>
          <a:lstStyle/>
          <a:p>
            <a:pPr>
              <a:buClr>
                <a:schemeClr val="tx1"/>
              </a:buClr>
              <a:buFont typeface="Arial" pitchFamily="34" charset="0"/>
              <a:buChar char="•"/>
              <a:defRPr/>
            </a:pPr>
            <a:r>
              <a:rPr lang="en-US" sz="4000" b="1" dirty="0" smtClean="0">
                <a:solidFill>
                  <a:schemeClr val="tx1"/>
                </a:solidFill>
              </a:rPr>
              <a:t>1. Evaluate</a:t>
            </a:r>
            <a:r>
              <a:rPr lang="en-US" sz="4000" dirty="0" smtClean="0">
                <a:solidFill>
                  <a:schemeClr val="tx1"/>
                </a:solidFill>
              </a:rPr>
              <a:t> and </a:t>
            </a:r>
            <a:r>
              <a:rPr lang="en-US" sz="4000" b="1" dirty="0" smtClean="0">
                <a:solidFill>
                  <a:schemeClr val="tx1"/>
                </a:solidFill>
              </a:rPr>
              <a:t>rank</a:t>
            </a:r>
            <a:r>
              <a:rPr lang="en-US" sz="4000" dirty="0" smtClean="0">
                <a:solidFill>
                  <a:schemeClr val="tx1"/>
                </a:solidFill>
              </a:rPr>
              <a:t> responses</a:t>
            </a:r>
          </a:p>
          <a:p>
            <a:pPr>
              <a:buClr>
                <a:schemeClr val="tx1"/>
              </a:buClr>
              <a:buFont typeface="Arial" pitchFamily="34" charset="0"/>
              <a:buChar char="•"/>
              <a:defRPr/>
            </a:pPr>
            <a:r>
              <a:rPr lang="en-US" sz="4000" b="1" dirty="0" smtClean="0">
                <a:solidFill>
                  <a:schemeClr val="tx1"/>
                </a:solidFill>
              </a:rPr>
              <a:t>2. </a:t>
            </a:r>
            <a:r>
              <a:rPr lang="en-US" sz="4000" dirty="0" smtClean="0">
                <a:solidFill>
                  <a:schemeClr val="tx1"/>
                </a:solidFill>
              </a:rPr>
              <a:t>Negotiate with </a:t>
            </a:r>
            <a:r>
              <a:rPr lang="en-US" sz="4000" b="1" i="1" dirty="0" smtClean="0">
                <a:solidFill>
                  <a:schemeClr val="tx1"/>
                </a:solidFill>
              </a:rPr>
              <a:t>one or more  </a:t>
            </a:r>
            <a:r>
              <a:rPr lang="en-US" sz="4000" dirty="0" smtClean="0">
                <a:solidFill>
                  <a:schemeClr val="tx1"/>
                </a:solidFill>
              </a:rPr>
              <a:t>respondents </a:t>
            </a:r>
            <a:r>
              <a:rPr lang="en-US" sz="4000" b="1" dirty="0" smtClean="0">
                <a:solidFill>
                  <a:schemeClr val="tx1"/>
                </a:solidFill>
              </a:rPr>
              <a:t>serially or concurrently</a:t>
            </a:r>
          </a:p>
          <a:p>
            <a:pPr>
              <a:buClr>
                <a:schemeClr val="tx1"/>
              </a:buClr>
              <a:buFont typeface="Arial" pitchFamily="34" charset="0"/>
              <a:buChar char="•"/>
              <a:defRPr/>
            </a:pPr>
            <a:r>
              <a:rPr lang="en-US" sz="4000" b="1" dirty="0" smtClean="0">
                <a:solidFill>
                  <a:schemeClr val="tx1"/>
                </a:solidFill>
              </a:rPr>
              <a:t>3. </a:t>
            </a:r>
            <a:r>
              <a:rPr lang="en-US" sz="4000" dirty="0" smtClean="0">
                <a:solidFill>
                  <a:schemeClr val="tx1"/>
                </a:solidFill>
              </a:rPr>
              <a:t>Agency </a:t>
            </a:r>
            <a:r>
              <a:rPr lang="en-US" sz="4000" b="1" i="1" dirty="0" smtClean="0">
                <a:solidFill>
                  <a:schemeClr val="tx1"/>
                </a:solidFill>
              </a:rPr>
              <a:t>requests a Best and Final Offer</a:t>
            </a:r>
            <a:r>
              <a:rPr lang="en-US" sz="4000" dirty="0" smtClean="0">
                <a:solidFill>
                  <a:schemeClr val="tx1"/>
                </a:solidFill>
              </a:rPr>
              <a:t> from selected </a:t>
            </a:r>
            <a:r>
              <a:rPr lang="en-US" sz="4000" b="1" i="1" dirty="0" smtClean="0">
                <a:solidFill>
                  <a:schemeClr val="tx1"/>
                </a:solidFill>
              </a:rPr>
              <a:t>respondents</a:t>
            </a:r>
          </a:p>
          <a:p>
            <a:pPr>
              <a:buClr>
                <a:schemeClr val="tx1"/>
              </a:buClr>
              <a:buFont typeface="Arial" pitchFamily="34" charset="0"/>
              <a:buChar char="•"/>
              <a:defRPr/>
            </a:pPr>
            <a:r>
              <a:rPr lang="en-US" sz="4800" b="1" i="1" dirty="0" smtClean="0">
                <a:solidFill>
                  <a:schemeClr val="tx1"/>
                </a:solidFill>
              </a:rPr>
              <a:t>4. </a:t>
            </a:r>
            <a:r>
              <a:rPr lang="en-US" sz="4800" i="1" dirty="0" smtClean="0">
                <a:solidFill>
                  <a:schemeClr val="tx1"/>
                </a:solidFill>
              </a:rPr>
              <a:t>Select vendor</a:t>
            </a:r>
          </a:p>
          <a:p>
            <a:pPr>
              <a:defRPr/>
            </a:pPr>
            <a:endParaRPr lang="en-US" dirty="0" smtClean="0"/>
          </a:p>
        </p:txBody>
      </p:sp>
      <p:sp>
        <p:nvSpPr>
          <p:cNvPr id="2" name="Date Placeholder 1"/>
          <p:cNvSpPr>
            <a:spLocks noGrp="1"/>
          </p:cNvSpPr>
          <p:nvPr>
            <p:ph type="dt" sz="half" idx="10"/>
          </p:nvPr>
        </p:nvSpPr>
        <p:spPr/>
        <p:txBody>
          <a:bodyPr/>
          <a:lstStyle/>
          <a:p>
            <a:pPr>
              <a:defRPr/>
            </a:pPr>
            <a:fld id="{903C7516-356C-4A05-9C35-E5DD89DE1681}"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1143000"/>
          </a:xfrm>
        </p:spPr>
        <p:txBody>
          <a:bodyPr/>
          <a:lstStyle/>
          <a:p>
            <a:r>
              <a:rPr lang="en-US" b="1" dirty="0" smtClean="0">
                <a:solidFill>
                  <a:schemeClr val="tx1"/>
                </a:solidFill>
              </a:rPr>
              <a:t>Recommendations</a:t>
            </a:r>
          </a:p>
        </p:txBody>
      </p:sp>
      <p:sp>
        <p:nvSpPr>
          <p:cNvPr id="39939" name="Content Placeholder 2"/>
          <p:cNvSpPr>
            <a:spLocks noGrp="1"/>
          </p:cNvSpPr>
          <p:nvPr>
            <p:ph idx="1"/>
          </p:nvPr>
        </p:nvSpPr>
        <p:spPr/>
        <p:txBody>
          <a:bodyPr/>
          <a:lstStyle/>
          <a:p>
            <a:pPr>
              <a:buClr>
                <a:schemeClr val="tx1"/>
              </a:buClr>
              <a:buFont typeface="Arial" pitchFamily="34" charset="0"/>
              <a:buChar char="•"/>
              <a:defRPr/>
            </a:pPr>
            <a:r>
              <a:rPr lang="en-US" sz="3600" b="1" i="1" dirty="0" smtClean="0">
                <a:solidFill>
                  <a:schemeClr val="tx1"/>
                </a:solidFill>
              </a:rPr>
              <a:t>Approve the ITN</a:t>
            </a:r>
          </a:p>
          <a:p>
            <a:pPr>
              <a:buClr>
                <a:schemeClr val="tx1"/>
              </a:buClr>
              <a:buFont typeface="Arial" pitchFamily="34" charset="0"/>
              <a:buChar char="•"/>
              <a:defRPr/>
            </a:pPr>
            <a:endParaRPr lang="en-US" sz="3600" b="1" i="1" dirty="0" smtClean="0">
              <a:solidFill>
                <a:schemeClr val="tx1"/>
              </a:solidFill>
            </a:endParaRPr>
          </a:p>
          <a:p>
            <a:pPr marL="0" indent="0">
              <a:buClr>
                <a:schemeClr val="tx1"/>
              </a:buClr>
              <a:buNone/>
              <a:defRPr/>
            </a:pPr>
            <a:r>
              <a:rPr lang="en-US" sz="3600" b="1" i="1" dirty="0" smtClean="0">
                <a:solidFill>
                  <a:schemeClr val="tx1"/>
                </a:solidFill>
              </a:rPr>
              <a:t>And</a:t>
            </a:r>
          </a:p>
          <a:p>
            <a:pPr marL="0" indent="0">
              <a:buClr>
                <a:schemeClr val="tx1"/>
              </a:buClr>
              <a:buNone/>
              <a:defRPr/>
            </a:pPr>
            <a:endParaRPr lang="en-US" sz="3600" b="1" i="1" dirty="0" smtClean="0">
              <a:solidFill>
                <a:schemeClr val="tx1"/>
              </a:solidFill>
            </a:endParaRPr>
          </a:p>
          <a:p>
            <a:pPr>
              <a:buClr>
                <a:schemeClr val="tx1"/>
              </a:buClr>
              <a:buFont typeface="Arial" pitchFamily="34" charset="0"/>
              <a:buChar char="•"/>
              <a:defRPr/>
            </a:pPr>
            <a:r>
              <a:rPr lang="en-US" sz="3600" b="1" i="1" dirty="0" smtClean="0">
                <a:solidFill>
                  <a:schemeClr val="tx1"/>
                </a:solidFill>
              </a:rPr>
              <a:t>Evaluation and Negotiation teams must be the same, select one (1) or two (2) POC members to serve. </a:t>
            </a:r>
          </a:p>
          <a:p>
            <a:pPr>
              <a:defRPr/>
            </a:pPr>
            <a:endParaRPr lang="en-US" dirty="0" smtClean="0"/>
          </a:p>
        </p:txBody>
      </p:sp>
      <p:sp>
        <p:nvSpPr>
          <p:cNvPr id="2" name="Date Placeholder 1"/>
          <p:cNvSpPr>
            <a:spLocks noGrp="1"/>
          </p:cNvSpPr>
          <p:nvPr>
            <p:ph type="dt" sz="half" idx="10"/>
          </p:nvPr>
        </p:nvSpPr>
        <p:spPr/>
        <p:txBody>
          <a:bodyPr/>
          <a:lstStyle/>
          <a:p>
            <a:pPr>
              <a:defRPr/>
            </a:pPr>
            <a:fld id="{A7ACD8CD-E1EF-457E-97A4-14C419AF6A4C}"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43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5331909" cy="1200329"/>
          </a:xfrm>
          <a:prstGeom prst="rect">
            <a:avLst/>
          </a:prstGeom>
        </p:spPr>
        <p:txBody>
          <a:bodyPr wrap="none">
            <a:spAutoFit/>
          </a:bodyPr>
          <a:lstStyle/>
          <a:p>
            <a:r>
              <a:rPr lang="en-US" sz="7200" b="1" dirty="0" smtClean="0"/>
              <a:t>Questions?</a:t>
            </a:r>
            <a:endParaRPr lang="en-US" sz="7200" dirty="0"/>
          </a:p>
        </p:txBody>
      </p:sp>
      <p:sp>
        <p:nvSpPr>
          <p:cNvPr id="9" name="Rectangle 8"/>
          <p:cNvSpPr/>
          <p:nvPr/>
        </p:nvSpPr>
        <p:spPr>
          <a:xfrm>
            <a:off x="371475" y="2419529"/>
            <a:ext cx="4472699" cy="1015663"/>
          </a:xfrm>
          <a:prstGeom prst="rect">
            <a:avLst/>
          </a:prstGeom>
        </p:spPr>
        <p:txBody>
          <a:bodyPr wrap="none">
            <a:spAutoFit/>
          </a:bodyPr>
          <a:lstStyle/>
          <a:p>
            <a:r>
              <a:rPr lang="en-US" sz="6000" b="1" dirty="0" smtClean="0"/>
              <a:t>Questions?</a:t>
            </a:r>
            <a:endParaRPr lang="en-US" sz="6000" dirty="0"/>
          </a:p>
        </p:txBody>
      </p:sp>
      <p:sp>
        <p:nvSpPr>
          <p:cNvPr id="10" name="Rectangle 9"/>
          <p:cNvSpPr/>
          <p:nvPr/>
        </p:nvSpPr>
        <p:spPr>
          <a:xfrm>
            <a:off x="371475" y="3505200"/>
            <a:ext cx="3619902" cy="830997"/>
          </a:xfrm>
          <a:prstGeom prst="rect">
            <a:avLst/>
          </a:prstGeom>
        </p:spPr>
        <p:txBody>
          <a:bodyPr wrap="none">
            <a:spAutoFit/>
          </a:bodyPr>
          <a:lstStyle/>
          <a:p>
            <a:r>
              <a:rPr lang="en-US" sz="4800" b="1" dirty="0" smtClean="0"/>
              <a:t>Questions?</a:t>
            </a:r>
            <a:endParaRPr lang="en-US" sz="4800" dirty="0"/>
          </a:p>
        </p:txBody>
      </p:sp>
      <p:sp>
        <p:nvSpPr>
          <p:cNvPr id="3" name="Date Placeholder 2"/>
          <p:cNvSpPr>
            <a:spLocks noGrp="1"/>
          </p:cNvSpPr>
          <p:nvPr>
            <p:ph type="dt" sz="half" idx="10"/>
          </p:nvPr>
        </p:nvSpPr>
        <p:spPr/>
        <p:txBody>
          <a:bodyPr/>
          <a:lstStyle/>
          <a:p>
            <a:pPr>
              <a:defRPr/>
            </a:pPr>
            <a:fld id="{BC33643E-EEDB-4BF0-9FB5-06BEC0E62194}"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D864C4FD-606E-49B3-89F7-557BC56FCCE8}" type="slidenum">
              <a:rPr lang="en-US" smtClean="0"/>
              <a:pPr>
                <a:defRPr/>
              </a:pPr>
              <a:t>44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bwMode="auto">
          <a:xfrm>
            <a:off x="0" y="457200"/>
            <a:ext cx="9144000" cy="6400800"/>
          </a:xfrm>
          <a:prstGeom prst="round2SameRect">
            <a:avLst/>
          </a:prstGeom>
          <a:noFill/>
          <a:ln w="12700" cap="sq" cmpd="sng" algn="ctr">
            <a:solidFill>
              <a:srgbClr val="1F9DBB"/>
            </a:solidFill>
            <a:prstDash val="solid"/>
            <a:round/>
            <a:headEnd type="none" w="sm" len="sm"/>
            <a:tailEnd type="none" w="sm" len="sm"/>
          </a:ln>
          <a:effectLst>
            <a:glow rad="101600">
              <a:schemeClr val="bg1">
                <a:lumMod val="75000"/>
                <a:alpha val="60000"/>
              </a:schemeClr>
            </a:glow>
          </a:effectLst>
        </p:spPr>
        <p:txBody>
          <a:bodyPr wrap="none"/>
          <a:lstStyle/>
          <a:p>
            <a:pPr eaLnBrk="0" hangingPunct="0">
              <a:defRPr/>
            </a:pPr>
            <a:endParaRPr lang="en-US">
              <a:ln>
                <a:solidFill>
                  <a:sysClr val="windowText" lastClr="000000"/>
                </a:solidFill>
              </a:ln>
            </a:endParaRPr>
          </a:p>
        </p:txBody>
      </p:sp>
      <p:sp>
        <p:nvSpPr>
          <p:cNvPr id="395268" name="Text Box 4"/>
          <p:cNvSpPr txBox="1">
            <a:spLocks noChangeArrowheads="1"/>
          </p:cNvSpPr>
          <p:nvPr/>
        </p:nvSpPr>
        <p:spPr bwMode="auto">
          <a:xfrm>
            <a:off x="228600" y="2765048"/>
            <a:ext cx="9067800" cy="1261884"/>
          </a:xfrm>
          <a:prstGeom prst="rect">
            <a:avLst/>
          </a:prstGeom>
          <a:noFill/>
          <a:ln w="12700" cap="sq">
            <a:noFill/>
            <a:miter lim="800000"/>
            <a:headEnd type="none" w="sm" len="sm"/>
            <a:tailEnd type="none" w="sm" len="sm"/>
          </a:ln>
          <a:effectLst/>
        </p:spPr>
        <p:txBody>
          <a:bodyPr wrap="square">
            <a:spAutoFit/>
          </a:bodyPr>
          <a:lstStyle/>
          <a:p>
            <a:pPr eaLnBrk="0" hangingPunct="0">
              <a:defRPr/>
            </a:pPr>
            <a:r>
              <a:rPr lang="en-US" sz="4000" b="1" dirty="0" smtClean="0">
                <a:effectLst>
                  <a:outerShdw blurRad="38100" dist="38100" dir="2700000" algn="tl">
                    <a:srgbClr val="000000">
                      <a:alpha val="43137"/>
                    </a:srgbClr>
                  </a:outerShdw>
                </a:effectLst>
              </a:rPr>
              <a:t>mo.madani@myfloridalicense.com</a:t>
            </a:r>
            <a:endParaRPr lang="en-US" sz="4000" b="1" dirty="0">
              <a:effectLst>
                <a:outerShdw blurRad="38100" dist="38100" dir="2700000" algn="tl">
                  <a:srgbClr val="000000">
                    <a:alpha val="43137"/>
                  </a:srgbClr>
                </a:outerShdw>
              </a:effectLst>
            </a:endParaRPr>
          </a:p>
          <a:p>
            <a:pPr eaLnBrk="0" hangingPunct="0">
              <a:defRPr/>
            </a:pPr>
            <a:r>
              <a:rPr lang="en-US" sz="3600" b="1" dirty="0" smtClean="0">
                <a:effectLst>
                  <a:outerShdw blurRad="38100" dist="38100" dir="2700000" algn="tl">
                    <a:srgbClr val="000000">
                      <a:alpha val="43137"/>
                    </a:srgbClr>
                  </a:outerShdw>
                </a:effectLst>
              </a:rPr>
              <a:t>850.717.1825 </a:t>
            </a:r>
            <a:r>
              <a:rPr lang="en-US" sz="3600" b="1" dirty="0">
                <a:effectLst>
                  <a:outerShdw blurRad="38100" dist="38100" dir="2700000" algn="tl">
                    <a:srgbClr val="000000">
                      <a:alpha val="43137"/>
                    </a:srgbClr>
                  </a:outerShdw>
                </a:effectLst>
              </a:rPr>
              <a:t>(p) </a:t>
            </a:r>
            <a:r>
              <a:rPr lang="en-US" sz="3600" b="1" dirty="0" smtClean="0">
                <a:effectLst>
                  <a:outerShdw blurRad="38100" dist="38100" dir="2700000" algn="tl">
                    <a:srgbClr val="000000">
                      <a:alpha val="43137"/>
                    </a:srgbClr>
                  </a:outerShdw>
                </a:effectLst>
              </a:rPr>
              <a:t>850.414.8436 </a:t>
            </a:r>
            <a:r>
              <a:rPr lang="en-US" sz="3600" b="1" dirty="0">
                <a:effectLst>
                  <a:outerShdw blurRad="38100" dist="38100" dir="2700000" algn="tl">
                    <a:srgbClr val="000000">
                      <a:alpha val="43137"/>
                    </a:srgbClr>
                  </a:outerShdw>
                </a:effectLst>
              </a:rPr>
              <a:t>(f)</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04950"/>
            <a:ext cx="6286500" cy="1076325"/>
          </a:xfrm>
          <a:prstGeom prst="rect">
            <a:avLst/>
          </a:prstGeom>
        </p:spPr>
      </p:pic>
      <p:sp>
        <p:nvSpPr>
          <p:cNvPr id="3" name="Date Placeholder 2"/>
          <p:cNvSpPr>
            <a:spLocks noGrp="1"/>
          </p:cNvSpPr>
          <p:nvPr>
            <p:ph type="dt" sz="half" idx="10"/>
          </p:nvPr>
        </p:nvSpPr>
        <p:spPr/>
        <p:txBody>
          <a:bodyPr/>
          <a:lstStyle/>
          <a:p>
            <a:pPr>
              <a:defRPr/>
            </a:pPr>
            <a:fld id="{2A241D47-8AFE-4417-8E07-CCCBBA82DE4B}"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D864C4FD-606E-49B3-89F7-557BC56FCCE8}"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solidFill>
                  <a:schemeClr val="tx1"/>
                </a:solidFill>
              </a:rPr>
              <a:t>Objectives</a:t>
            </a:r>
          </a:p>
        </p:txBody>
      </p:sp>
      <p:sp>
        <p:nvSpPr>
          <p:cNvPr id="3" name="Content Placeholder 2"/>
          <p:cNvSpPr>
            <a:spLocks noGrp="1"/>
          </p:cNvSpPr>
          <p:nvPr>
            <p:ph idx="1"/>
          </p:nvPr>
        </p:nvSpPr>
        <p:spPr/>
        <p:txBody>
          <a:bodyPr/>
          <a:lstStyle/>
          <a:p>
            <a:pPr>
              <a:buClr>
                <a:schemeClr val="tx1"/>
              </a:buClr>
              <a:buFont typeface="Arial" pitchFamily="34" charset="0"/>
              <a:buChar char="•"/>
              <a:defRPr/>
            </a:pPr>
            <a:r>
              <a:rPr lang="en-US" sz="5400" b="1" dirty="0" smtClean="0">
                <a:solidFill>
                  <a:schemeClr val="tx1"/>
                </a:solidFill>
              </a:rPr>
              <a:t>1. </a:t>
            </a:r>
            <a:r>
              <a:rPr lang="en-US" sz="4000" b="1" dirty="0" smtClean="0">
                <a:solidFill>
                  <a:schemeClr val="tx1"/>
                </a:solidFill>
              </a:rPr>
              <a:t>Overview/Background</a:t>
            </a:r>
          </a:p>
          <a:p>
            <a:pPr>
              <a:buClr>
                <a:schemeClr val="tx1"/>
              </a:buClr>
              <a:buFont typeface="Arial" pitchFamily="34" charset="0"/>
              <a:buChar char="•"/>
              <a:defRPr/>
            </a:pPr>
            <a:r>
              <a:rPr lang="en-US" sz="5400" b="1" dirty="0" smtClean="0">
                <a:solidFill>
                  <a:schemeClr val="tx1"/>
                </a:solidFill>
              </a:rPr>
              <a:t>2. </a:t>
            </a:r>
            <a:r>
              <a:rPr lang="en-US" sz="4000" b="1" dirty="0" smtClean="0">
                <a:solidFill>
                  <a:schemeClr val="tx1"/>
                </a:solidFill>
              </a:rPr>
              <a:t>Entity Application Review</a:t>
            </a:r>
          </a:p>
          <a:p>
            <a:pPr>
              <a:buClr>
                <a:schemeClr val="tx1"/>
              </a:buClr>
              <a:buFont typeface="Arial" pitchFamily="34" charset="0"/>
              <a:buChar char="•"/>
              <a:defRPr/>
            </a:pPr>
            <a:r>
              <a:rPr lang="en-US" sz="5400" b="1" dirty="0" smtClean="0">
                <a:solidFill>
                  <a:schemeClr val="tx1"/>
                </a:solidFill>
              </a:rPr>
              <a:t>3. </a:t>
            </a:r>
            <a:r>
              <a:rPr lang="en-US" sz="4000" b="1" dirty="0" smtClean="0">
                <a:solidFill>
                  <a:schemeClr val="tx1"/>
                </a:solidFill>
              </a:rPr>
              <a:t>Product Application Review</a:t>
            </a:r>
          </a:p>
          <a:p>
            <a:pPr>
              <a:buClr>
                <a:schemeClr val="tx1"/>
              </a:buClr>
              <a:buFont typeface="Arial" pitchFamily="34" charset="0"/>
              <a:buChar char="•"/>
              <a:defRPr/>
            </a:pPr>
            <a:r>
              <a:rPr lang="en-US" sz="5400" b="1" dirty="0" smtClean="0">
                <a:solidFill>
                  <a:schemeClr val="tx1"/>
                </a:solidFill>
              </a:rPr>
              <a:t>4. </a:t>
            </a:r>
            <a:r>
              <a:rPr lang="en-US" sz="4000" b="1" dirty="0" smtClean="0">
                <a:solidFill>
                  <a:schemeClr val="tx1"/>
                </a:solidFill>
              </a:rPr>
              <a:t>Review of Specific Application</a:t>
            </a:r>
            <a:endParaRPr lang="en-US" sz="4000" b="1" dirty="0">
              <a:solidFill>
                <a:schemeClr val="tx1"/>
              </a:solidFill>
            </a:endParaRPr>
          </a:p>
        </p:txBody>
      </p:sp>
      <p:sp>
        <p:nvSpPr>
          <p:cNvPr id="2" name="Date Placeholder 1"/>
          <p:cNvSpPr>
            <a:spLocks noGrp="1"/>
          </p:cNvSpPr>
          <p:nvPr>
            <p:ph type="dt" sz="half" idx="10"/>
          </p:nvPr>
        </p:nvSpPr>
        <p:spPr/>
        <p:txBody>
          <a:bodyPr/>
          <a:lstStyle/>
          <a:p>
            <a:pPr>
              <a:defRPr/>
            </a:pPr>
            <a:fld id="{B8CF69E1-E1B8-4CFC-9042-62B155E80970}" type="datetime1">
              <a:rPr lang="en-US" smtClean="0"/>
              <a:t>3/21/2013</a:t>
            </a:fld>
            <a:endParaRPr lang="en-US"/>
          </a:p>
        </p:txBody>
      </p:sp>
      <p:sp>
        <p:nvSpPr>
          <p:cNvPr id="4" name="Slide Number Placeholder 3"/>
          <p:cNvSpPr>
            <a:spLocks noGrp="1"/>
          </p:cNvSpPr>
          <p:nvPr>
            <p:ph type="sldNum" sz="quarter" idx="12"/>
          </p:nvPr>
        </p:nvSpPr>
        <p:spPr/>
        <p:txBody>
          <a:bodyPr/>
          <a:lstStyle/>
          <a:p>
            <a:pPr>
              <a:defRPr/>
            </a:pPr>
            <a:fld id="{F78D29D8-99E7-489E-AFCF-2B118380D705}"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esu.edu/cpsc/esu-pictures/history1.jpg"/>
          <p:cNvPicPr>
            <a:picLocks noChangeAspect="1" noChangeArrowheads="1"/>
          </p:cNvPicPr>
          <p:nvPr/>
        </p:nvPicPr>
        <p:blipFill>
          <a:blip r:embed="rId2" cstate="print"/>
          <a:srcRect/>
          <a:stretch>
            <a:fillRect/>
          </a:stretch>
        </p:blipFill>
        <p:spPr bwMode="auto">
          <a:xfrm>
            <a:off x="6218359" y="3476625"/>
            <a:ext cx="2321169"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3" name="Rectangle 2"/>
          <p:cNvSpPr>
            <a:spLocks noGrp="1" noChangeArrowheads="1"/>
          </p:cNvSpPr>
          <p:nvPr>
            <p:ph type="title"/>
          </p:nvPr>
        </p:nvSpPr>
        <p:spPr/>
        <p:txBody>
          <a:bodyPr/>
          <a:lstStyle/>
          <a:p>
            <a:pPr eaLnBrk="1" hangingPunct="1"/>
            <a:r>
              <a:rPr lang="en-US" sz="4000" b="1" dirty="0" smtClean="0">
                <a:solidFill>
                  <a:schemeClr val="tx1"/>
                </a:solidFill>
                <a:ea typeface="Kozuka Gothic Pro H" pitchFamily="34" charset="-128"/>
              </a:rPr>
              <a:t>Information included in the</a:t>
            </a:r>
            <a:br>
              <a:rPr lang="en-US" sz="4000" b="1" dirty="0" smtClean="0">
                <a:solidFill>
                  <a:schemeClr val="tx1"/>
                </a:solidFill>
                <a:ea typeface="Kozuka Gothic Pro H" pitchFamily="34" charset="-128"/>
              </a:rPr>
            </a:br>
            <a:r>
              <a:rPr lang="en-US" sz="4000" b="1" dirty="0" smtClean="0">
                <a:solidFill>
                  <a:schemeClr val="tx1"/>
                </a:solidFill>
                <a:ea typeface="Kozuka Gothic Pro H" pitchFamily="34" charset="-128"/>
              </a:rPr>
              <a:t>Overview/Background</a:t>
            </a:r>
          </a:p>
        </p:txBody>
      </p:sp>
      <p:sp>
        <p:nvSpPr>
          <p:cNvPr id="10244" name="Rectangle 3"/>
          <p:cNvSpPr>
            <a:spLocks noGrp="1" noChangeArrowheads="1"/>
          </p:cNvSpPr>
          <p:nvPr>
            <p:ph idx="1"/>
          </p:nvPr>
        </p:nvSpPr>
        <p:spPr>
          <a:xfrm>
            <a:off x="457200" y="1905000"/>
            <a:ext cx="8229600" cy="4389437"/>
          </a:xfrm>
        </p:spPr>
        <p:txBody>
          <a:bodyPr/>
          <a:lstStyle/>
          <a:p>
            <a:pPr eaLnBrk="1" hangingPunct="1">
              <a:buClr>
                <a:schemeClr val="tx1"/>
              </a:buClr>
              <a:buFont typeface="Arial" pitchFamily="34" charset="0"/>
              <a:buChar char="•"/>
              <a:defRPr/>
            </a:pPr>
            <a:r>
              <a:rPr lang="en-US" dirty="0" smtClean="0">
                <a:solidFill>
                  <a:schemeClr val="tx1"/>
                </a:solidFill>
              </a:rPr>
              <a:t>Effective October 1, 2003</a:t>
            </a:r>
          </a:p>
          <a:p>
            <a:pPr eaLnBrk="1" hangingPunct="1">
              <a:buClr>
                <a:schemeClr val="tx1"/>
              </a:buClr>
              <a:buFont typeface="Arial" pitchFamily="34" charset="0"/>
              <a:buChar char="•"/>
              <a:defRPr/>
            </a:pPr>
            <a:r>
              <a:rPr lang="en-US" dirty="0" smtClean="0">
                <a:solidFill>
                  <a:schemeClr val="tx1"/>
                </a:solidFill>
              </a:rPr>
              <a:t>Optional to local approval</a:t>
            </a:r>
          </a:p>
          <a:p>
            <a:pPr eaLnBrk="1" hangingPunct="1">
              <a:buClr>
                <a:schemeClr val="tx1"/>
              </a:buClr>
              <a:buFont typeface="Arial" pitchFamily="34" charset="0"/>
              <a:buChar char="•"/>
              <a:defRPr/>
            </a:pPr>
            <a:r>
              <a:rPr lang="en-US" dirty="0" smtClean="0">
                <a:solidFill>
                  <a:schemeClr val="tx1"/>
                </a:solidFill>
              </a:rPr>
              <a:t>Relies on national standards and entities</a:t>
            </a:r>
          </a:p>
          <a:p>
            <a:pPr eaLnBrk="1" hangingPunct="1">
              <a:buClr>
                <a:schemeClr val="tx1"/>
              </a:buClr>
              <a:buFont typeface="Arial" pitchFamily="34" charset="0"/>
              <a:buChar char="•"/>
              <a:defRPr/>
            </a:pPr>
            <a:r>
              <a:rPr lang="en-US" dirty="0" smtClean="0">
                <a:solidFill>
                  <a:schemeClr val="tx1"/>
                </a:solidFill>
              </a:rPr>
              <a:t>Web-site </a:t>
            </a:r>
            <a:r>
              <a:rPr lang="en-US" b="1" i="1" dirty="0" smtClean="0">
                <a:solidFill>
                  <a:schemeClr val="tx1"/>
                </a:solidFill>
              </a:rPr>
              <a:t>www.floridabuilding.org</a:t>
            </a:r>
            <a:r>
              <a:rPr lang="en-US" dirty="0" smtClean="0">
                <a:solidFill>
                  <a:schemeClr val="tx1"/>
                </a:solidFill>
              </a:rPr>
              <a:t> for </a:t>
            </a:r>
          </a:p>
          <a:p>
            <a:pPr marL="393700" lvl="1" indent="0" eaLnBrk="1" hangingPunct="1">
              <a:buClr>
                <a:schemeClr val="tx1"/>
              </a:buClr>
              <a:buNone/>
              <a:defRPr/>
            </a:pPr>
            <a:r>
              <a:rPr lang="en-US" dirty="0" smtClean="0">
                <a:solidFill>
                  <a:schemeClr val="tx1"/>
                </a:solidFill>
              </a:rPr>
              <a:t>processing applications</a:t>
            </a:r>
          </a:p>
          <a:p>
            <a:pPr eaLnBrk="1" hangingPunct="1">
              <a:buClr>
                <a:schemeClr val="tx1"/>
              </a:buClr>
              <a:buFont typeface="Arial" pitchFamily="34" charset="0"/>
              <a:buChar char="•"/>
              <a:defRPr/>
            </a:pPr>
            <a:r>
              <a:rPr lang="en-US" dirty="0" smtClean="0">
                <a:solidFill>
                  <a:schemeClr val="tx1"/>
                </a:solidFill>
              </a:rPr>
              <a:t>Complementary to the FBC</a:t>
            </a:r>
          </a:p>
          <a:p>
            <a:pPr eaLnBrk="1" hangingPunct="1">
              <a:buClr>
                <a:schemeClr val="tx1"/>
              </a:buClr>
              <a:buFont typeface="Arial" pitchFamily="34" charset="0"/>
              <a:buChar char="•"/>
              <a:defRPr/>
            </a:pPr>
            <a:r>
              <a:rPr lang="en-US" dirty="0" smtClean="0">
                <a:solidFill>
                  <a:schemeClr val="tx1"/>
                </a:solidFill>
              </a:rPr>
              <a:t>Two step review process</a:t>
            </a:r>
          </a:p>
          <a:p>
            <a:pPr lvl="1" eaLnBrk="1" hangingPunct="1">
              <a:buClr>
                <a:schemeClr val="tx1"/>
              </a:buClr>
              <a:buFont typeface="Arial" pitchFamily="34" charset="0"/>
              <a:buChar char="•"/>
              <a:defRPr/>
            </a:pPr>
            <a:r>
              <a:rPr lang="en-US" dirty="0" smtClean="0">
                <a:solidFill>
                  <a:schemeClr val="tx1"/>
                </a:solidFill>
              </a:rPr>
              <a:t>Validation</a:t>
            </a:r>
          </a:p>
          <a:p>
            <a:pPr lvl="1" eaLnBrk="1" hangingPunct="1">
              <a:buClr>
                <a:schemeClr val="tx1"/>
              </a:buClr>
              <a:buFont typeface="Arial" pitchFamily="34" charset="0"/>
              <a:buChar char="•"/>
              <a:defRPr/>
            </a:pPr>
            <a:r>
              <a:rPr lang="en-US" dirty="0" smtClean="0">
                <a:solidFill>
                  <a:schemeClr val="tx1"/>
                </a:solidFill>
              </a:rPr>
              <a:t>Spot Check review by Administrator</a:t>
            </a:r>
          </a:p>
          <a:p>
            <a:pPr eaLnBrk="1" hangingPunct="1">
              <a:buClr>
                <a:schemeClr val="tx1"/>
              </a:buClr>
              <a:buFont typeface="Arial" pitchFamily="34" charset="0"/>
              <a:buChar char="•"/>
              <a:defRPr/>
            </a:pPr>
            <a:endParaRPr lang="en-US" dirty="0" smtClean="0">
              <a:solidFill>
                <a:schemeClr val="tx1"/>
              </a:solidFill>
            </a:endParaRPr>
          </a:p>
          <a:p>
            <a:pPr eaLnBrk="1" hangingPunct="1">
              <a:buClr>
                <a:schemeClr val="tx1"/>
              </a:buClr>
              <a:buFont typeface="Arial" pitchFamily="34" charset="0"/>
              <a:buChar char="•"/>
              <a:defRPr/>
            </a:pPr>
            <a:endParaRPr lang="en-US" dirty="0" smtClean="0">
              <a:solidFill>
                <a:schemeClr val="tx1"/>
              </a:solidFill>
            </a:endParaRPr>
          </a:p>
        </p:txBody>
      </p:sp>
      <p:sp>
        <p:nvSpPr>
          <p:cNvPr id="2" name="Date Placeholder 1"/>
          <p:cNvSpPr>
            <a:spLocks noGrp="1"/>
          </p:cNvSpPr>
          <p:nvPr>
            <p:ph type="dt" sz="half" idx="10"/>
          </p:nvPr>
        </p:nvSpPr>
        <p:spPr/>
        <p:txBody>
          <a:bodyPr/>
          <a:lstStyle/>
          <a:p>
            <a:pPr>
              <a:defRPr/>
            </a:pPr>
            <a:fld id="{6963FB3D-9039-4CE9-AED6-A38858395D52}"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dirty="0" smtClean="0"/>
              <a:t/>
            </a:r>
            <a:br>
              <a:rPr lang="en-US" sz="4000" dirty="0" smtClean="0"/>
            </a:br>
            <a:r>
              <a:rPr lang="en-US" sz="4000" b="1" dirty="0" smtClean="0">
                <a:solidFill>
                  <a:schemeClr val="tx1"/>
                </a:solidFill>
              </a:rPr>
              <a:t>Entity applications review process</a:t>
            </a:r>
          </a:p>
        </p:txBody>
      </p:sp>
      <p:sp>
        <p:nvSpPr>
          <p:cNvPr id="8195" name="Rectangle 3"/>
          <p:cNvSpPr>
            <a:spLocks noGrp="1" noChangeArrowheads="1"/>
          </p:cNvSpPr>
          <p:nvPr>
            <p:ph idx="1"/>
          </p:nvPr>
        </p:nvSpPr>
        <p:spPr/>
        <p:txBody>
          <a:bodyPr>
            <a:normAutofit/>
          </a:bodyPr>
          <a:lstStyle/>
          <a:p>
            <a:pPr eaLnBrk="1" fontAlgn="auto" hangingPunct="1">
              <a:lnSpc>
                <a:spcPct val="90000"/>
              </a:lnSpc>
              <a:spcAft>
                <a:spcPts val="0"/>
              </a:spcAft>
              <a:buClr>
                <a:schemeClr val="tx1"/>
              </a:buClr>
              <a:buFont typeface="Arial" pitchFamily="34" charset="0"/>
              <a:buChar char="•"/>
              <a:defRPr/>
            </a:pPr>
            <a:r>
              <a:rPr lang="en-US" sz="2800" dirty="0">
                <a:solidFill>
                  <a:schemeClr val="tx1"/>
                </a:solidFill>
              </a:rPr>
              <a:t>Product entity application review </a:t>
            </a:r>
            <a:r>
              <a:rPr lang="en-US" dirty="0">
                <a:solidFill>
                  <a:schemeClr val="tx1"/>
                </a:solidFill>
              </a:rPr>
              <a:t>(two </a:t>
            </a:r>
            <a:r>
              <a:rPr lang="en-US" dirty="0" smtClean="0">
                <a:solidFill>
                  <a:schemeClr val="tx1"/>
                </a:solidFill>
              </a:rPr>
              <a:t>step </a:t>
            </a:r>
            <a:r>
              <a:rPr lang="en-US" dirty="0">
                <a:solidFill>
                  <a:schemeClr val="tx1"/>
                </a:solidFill>
              </a:rPr>
              <a:t>review process):  </a:t>
            </a:r>
          </a:p>
          <a:p>
            <a:pPr eaLnBrk="1" fontAlgn="auto" hangingPunct="1">
              <a:lnSpc>
                <a:spcPct val="90000"/>
              </a:lnSpc>
              <a:spcAft>
                <a:spcPts val="0"/>
              </a:spcAft>
              <a:buClr>
                <a:schemeClr val="tx1"/>
              </a:buClr>
              <a:buFont typeface="Arial" pitchFamily="34" charset="0"/>
              <a:buChar char="•"/>
              <a:defRPr/>
            </a:pPr>
            <a:r>
              <a:rPr lang="en-US" dirty="0">
                <a:solidFill>
                  <a:schemeClr val="tx1"/>
                </a:solidFill>
              </a:rPr>
              <a:t>	</a:t>
            </a:r>
            <a:r>
              <a:rPr lang="en-US" b="1" dirty="0" smtClean="0">
                <a:solidFill>
                  <a:schemeClr val="tx1"/>
                </a:solidFill>
              </a:rPr>
              <a:t>1.</a:t>
            </a:r>
            <a:r>
              <a:rPr lang="en-US" dirty="0">
                <a:solidFill>
                  <a:schemeClr val="tx1"/>
                </a:solidFill>
              </a:rPr>
              <a:t>	Review/validation by accreditation body</a:t>
            </a:r>
          </a:p>
          <a:p>
            <a:pPr marL="466725" indent="-457200" eaLnBrk="1" fontAlgn="auto" hangingPunct="1">
              <a:lnSpc>
                <a:spcPct val="90000"/>
              </a:lnSpc>
              <a:spcAft>
                <a:spcPts val="0"/>
              </a:spcAft>
              <a:buClr>
                <a:schemeClr val="tx1"/>
              </a:buClr>
              <a:buFont typeface="Arial" pitchFamily="34" charset="0"/>
              <a:buChar char="•"/>
              <a:defRPr/>
            </a:pPr>
            <a:r>
              <a:rPr lang="en-US" dirty="0">
                <a:solidFill>
                  <a:schemeClr val="tx1"/>
                </a:solidFill>
              </a:rPr>
              <a:t>	</a:t>
            </a:r>
            <a:r>
              <a:rPr lang="en-US" b="1" dirty="0" smtClean="0">
                <a:solidFill>
                  <a:schemeClr val="tx1"/>
                </a:solidFill>
              </a:rPr>
              <a:t>2.</a:t>
            </a:r>
            <a:r>
              <a:rPr lang="en-US" dirty="0">
                <a:solidFill>
                  <a:schemeClr val="tx1"/>
                </a:solidFill>
              </a:rPr>
              <a:t>	Spot check information submitted by </a:t>
            </a:r>
            <a:r>
              <a:rPr lang="en-US" dirty="0" smtClean="0">
                <a:solidFill>
                  <a:schemeClr val="tx1"/>
                </a:solidFill>
              </a:rPr>
              <a:t>the 	Administrator</a:t>
            </a:r>
            <a:r>
              <a:rPr lang="en-US" dirty="0">
                <a:solidFill>
                  <a:schemeClr val="tx1"/>
                </a:solidFill>
              </a:rPr>
              <a:t>: </a:t>
            </a:r>
          </a:p>
          <a:p>
            <a:pPr eaLnBrk="1" fontAlgn="auto" hangingPunct="1">
              <a:lnSpc>
                <a:spcPct val="90000"/>
              </a:lnSpc>
              <a:spcAft>
                <a:spcPts val="0"/>
              </a:spcAft>
              <a:buClr>
                <a:schemeClr val="tx1"/>
              </a:buClr>
              <a:buFont typeface="Arial" pitchFamily="34" charset="0"/>
              <a:buChar char="•"/>
              <a:defRPr/>
            </a:pPr>
            <a:r>
              <a:rPr lang="en-US" dirty="0">
                <a:solidFill>
                  <a:schemeClr val="tx1"/>
                </a:solidFill>
              </a:rPr>
              <a:t>	</a:t>
            </a:r>
            <a:r>
              <a:rPr lang="en-US" dirty="0" smtClean="0">
                <a:solidFill>
                  <a:schemeClr val="tx1"/>
                </a:solidFill>
              </a:rPr>
              <a:t>- Confirm </a:t>
            </a:r>
            <a:r>
              <a:rPr lang="en-US" dirty="0">
                <a:solidFill>
                  <a:schemeClr val="tx1"/>
                </a:solidFill>
              </a:rPr>
              <a:t>accreditation certificate is </a:t>
            </a:r>
            <a:r>
              <a:rPr lang="en-US" dirty="0" smtClean="0">
                <a:solidFill>
                  <a:schemeClr val="tx1"/>
                </a:solidFill>
              </a:rPr>
              <a:t>valid</a:t>
            </a:r>
            <a:endParaRPr lang="en-US" dirty="0">
              <a:solidFill>
                <a:schemeClr val="tx1"/>
              </a:solidFill>
            </a:endParaRPr>
          </a:p>
          <a:p>
            <a:pPr marL="914400" indent="0" eaLnBrk="1" fontAlgn="auto" hangingPunct="1">
              <a:lnSpc>
                <a:spcPct val="90000"/>
              </a:lnSpc>
              <a:spcAft>
                <a:spcPts val="0"/>
              </a:spcAft>
              <a:buClr>
                <a:schemeClr val="tx1"/>
              </a:buClr>
              <a:buNone/>
              <a:defRPr/>
            </a:pPr>
            <a:r>
              <a:rPr lang="en-US" dirty="0" smtClean="0">
                <a:solidFill>
                  <a:schemeClr val="tx1"/>
                </a:solidFill>
              </a:rPr>
              <a:t>- Application </a:t>
            </a:r>
            <a:r>
              <a:rPr lang="en-US" dirty="0">
                <a:solidFill>
                  <a:schemeClr val="tx1"/>
                </a:solidFill>
              </a:rPr>
              <a:t>is within the scope of </a:t>
            </a:r>
            <a:r>
              <a:rPr lang="en-US" dirty="0" smtClean="0">
                <a:solidFill>
                  <a:schemeClr val="tx1"/>
                </a:solidFill>
              </a:rPr>
              <a:t>accreditation</a:t>
            </a:r>
            <a:r>
              <a:rPr lang="en-US" dirty="0">
                <a:solidFill>
                  <a:schemeClr val="tx1"/>
                </a:solidFill>
              </a:rPr>
              <a:t>	</a:t>
            </a:r>
          </a:p>
        </p:txBody>
      </p:sp>
      <p:sp>
        <p:nvSpPr>
          <p:cNvPr id="2" name="Date Placeholder 1"/>
          <p:cNvSpPr>
            <a:spLocks noGrp="1"/>
          </p:cNvSpPr>
          <p:nvPr>
            <p:ph type="dt" sz="half" idx="10"/>
          </p:nvPr>
        </p:nvSpPr>
        <p:spPr/>
        <p:txBody>
          <a:bodyPr/>
          <a:lstStyle/>
          <a:p>
            <a:pPr>
              <a:defRPr/>
            </a:pPr>
            <a:fld id="{30DAAC81-305E-4BEE-B23A-F91697075BBF}" type="datetime1">
              <a:rPr lang="en-US" smtClean="0"/>
              <a:t>3/21/2013</a:t>
            </a:fld>
            <a:endParaRPr lang="en-US"/>
          </a:p>
        </p:txBody>
      </p:sp>
      <p:sp>
        <p:nvSpPr>
          <p:cNvPr id="3" name="Slide Number Placeholder 2"/>
          <p:cNvSpPr>
            <a:spLocks noGrp="1"/>
          </p:cNvSpPr>
          <p:nvPr>
            <p:ph type="sldNum" sz="quarter" idx="12"/>
          </p:nvPr>
        </p:nvSpPr>
        <p:spPr/>
        <p:txBody>
          <a:bodyPr/>
          <a:lstStyle/>
          <a:p>
            <a:pPr>
              <a:defRPr/>
            </a:pPr>
            <a:fld id="{F78D29D8-99E7-489E-AFCF-2B118380D705}"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947928"/>
          </a:xfrm>
        </p:spPr>
        <p:txBody>
          <a:bodyPr>
            <a:normAutofit/>
          </a:bodyPr>
          <a:lstStyle/>
          <a:p>
            <a:r>
              <a:rPr lang="en-US" sz="4800" dirty="0" smtClean="0">
                <a:solidFill>
                  <a:schemeClr val="tx1"/>
                </a:solidFill>
                <a:effectLst/>
                <a:ea typeface="Kozuka Gothic Pro H" pitchFamily="34" charset="-128"/>
              </a:rPr>
              <a:t>Application Review Process</a:t>
            </a:r>
            <a:endParaRPr lang="en-US" dirty="0">
              <a:solidFill>
                <a:schemeClr val="tx1"/>
              </a:solidFill>
              <a:effectLst/>
              <a:ea typeface="Kozuka Gothic Pro H" pitchFamily="34" charset="-128"/>
            </a:endParaRPr>
          </a:p>
        </p:txBody>
      </p:sp>
      <p:sp>
        <p:nvSpPr>
          <p:cNvPr id="3" name="Text Placeholder 2"/>
          <p:cNvSpPr>
            <a:spLocks noGrp="1"/>
          </p:cNvSpPr>
          <p:nvPr>
            <p:ph type="body" idx="1"/>
          </p:nvPr>
        </p:nvSpPr>
        <p:spPr>
          <a:xfrm>
            <a:off x="740664" y="1143000"/>
            <a:ext cx="8022336" cy="4876800"/>
          </a:xfrm>
        </p:spPr>
        <p:txBody>
          <a:bodyPr>
            <a:normAutofit/>
          </a:bodyPr>
          <a:lstStyle/>
          <a:p>
            <a:pPr>
              <a:lnSpc>
                <a:spcPct val="90000"/>
              </a:lnSpc>
              <a:defRPr/>
            </a:pPr>
            <a:endParaRPr lang="en-US" sz="3200" b="1" dirty="0" smtClean="0">
              <a:latin typeface="Kozuka Gothic Pro M" pitchFamily="34" charset="-128"/>
              <a:ea typeface="Kozuka Gothic Pro M" pitchFamily="34" charset="-128"/>
            </a:endParaRPr>
          </a:p>
          <a:p>
            <a:pPr>
              <a:lnSpc>
                <a:spcPct val="90000"/>
              </a:lnSpc>
              <a:defRPr/>
            </a:pPr>
            <a:endParaRPr lang="en-US" sz="3200" b="1" dirty="0" smtClean="0">
              <a:latin typeface="Kozuka Gothic Pro M" pitchFamily="34" charset="-128"/>
              <a:ea typeface="Kozuka Gothic Pro M" pitchFamily="34" charset="-128"/>
            </a:endParaRPr>
          </a:p>
          <a:p>
            <a:pPr>
              <a:lnSpc>
                <a:spcPct val="90000"/>
              </a:lnSpc>
              <a:defRPr/>
            </a:pPr>
            <a:endParaRPr lang="en-US" sz="3200" b="1" dirty="0" smtClean="0">
              <a:latin typeface="Kozuka Gothic Pro M" pitchFamily="34" charset="-128"/>
              <a:ea typeface="Kozuka Gothic Pro M" pitchFamily="34" charset="-128"/>
            </a:endParaRPr>
          </a:p>
          <a:p>
            <a:pPr>
              <a:lnSpc>
                <a:spcPct val="90000"/>
              </a:lnSpc>
              <a:defRPr/>
            </a:pPr>
            <a:endParaRPr lang="en-US" sz="3200" b="1" dirty="0" smtClean="0">
              <a:latin typeface="Kozuka Gothic Pro M" pitchFamily="34" charset="-128"/>
              <a:ea typeface="Kozuka Gothic Pro M" pitchFamily="34" charset="-128"/>
            </a:endParaRPr>
          </a:p>
          <a:p>
            <a:pPr>
              <a:lnSpc>
                <a:spcPct val="90000"/>
              </a:lnSpc>
              <a:defRPr/>
            </a:pPr>
            <a:endParaRPr lang="en-US" dirty="0" smtClean="0"/>
          </a:p>
          <a:p>
            <a:pPr>
              <a:lnSpc>
                <a:spcPct val="90000"/>
              </a:lnSpc>
              <a:defRPr/>
            </a:pPr>
            <a:endParaRPr lang="en-US" dirty="0"/>
          </a:p>
          <a:p>
            <a:pPr>
              <a:lnSpc>
                <a:spcPct val="90000"/>
              </a:lnSpc>
              <a:defRPr/>
            </a:pPr>
            <a:endParaRPr lang="en-US" dirty="0"/>
          </a:p>
        </p:txBody>
      </p:sp>
      <p:pic>
        <p:nvPicPr>
          <p:cNvPr id="10" name="Picture 9" descr="printablecalendar_mar10hc copy.jpg"/>
          <p:cNvPicPr>
            <a:picLocks noChangeAspect="1"/>
          </p:cNvPicPr>
          <p:nvPr/>
        </p:nvPicPr>
        <p:blipFill>
          <a:blip r:embed="rId2" cstate="print"/>
          <a:stretch>
            <a:fillRect/>
          </a:stretch>
        </p:blipFill>
        <p:spPr>
          <a:xfrm>
            <a:off x="5791199" y="4570522"/>
            <a:ext cx="2086739" cy="1565055"/>
          </a:xfrm>
          <a:prstGeom prst="rect">
            <a:avLst/>
          </a:prstGeom>
        </p:spPr>
      </p:pic>
      <p:sp>
        <p:nvSpPr>
          <p:cNvPr id="7" name="Rectangle 6"/>
          <p:cNvSpPr/>
          <p:nvPr/>
        </p:nvSpPr>
        <p:spPr>
          <a:xfrm>
            <a:off x="600787" y="1524000"/>
            <a:ext cx="7400213"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32902" y="1647056"/>
            <a:ext cx="4572000" cy="1366528"/>
          </a:xfrm>
          <a:prstGeom prst="rect">
            <a:avLst/>
          </a:prstGeom>
        </p:spPr>
        <p:txBody>
          <a:bodyPr>
            <a:spAutoFit/>
          </a:bodyPr>
          <a:lstStyle/>
          <a:p>
            <a:pPr>
              <a:lnSpc>
                <a:spcPct val="90000"/>
              </a:lnSpc>
              <a:defRPr/>
            </a:pPr>
            <a:r>
              <a:rPr lang="en-US" sz="3200" b="1" dirty="0">
                <a:latin typeface="Kozuka Gothic Pro M" pitchFamily="34" charset="-128"/>
                <a:ea typeface="Kozuka Gothic Pro M" pitchFamily="34" charset="-128"/>
              </a:rPr>
              <a:t>Three months </a:t>
            </a:r>
          </a:p>
          <a:p>
            <a:pPr lvl="1">
              <a:lnSpc>
                <a:spcPct val="90000"/>
              </a:lnSpc>
              <a:buFontTx/>
              <a:buChar char="-"/>
              <a:defRPr/>
            </a:pPr>
            <a:r>
              <a:rPr lang="en-US" sz="3000" b="1" dirty="0">
                <a:latin typeface="Kozuka Gothic Pro M" pitchFamily="34" charset="-128"/>
                <a:ea typeface="Kozuka Gothic Pro M" pitchFamily="34" charset="-128"/>
              </a:rPr>
              <a:t>Test report,</a:t>
            </a:r>
          </a:p>
          <a:p>
            <a:pPr lvl="1">
              <a:lnSpc>
                <a:spcPct val="90000"/>
              </a:lnSpc>
              <a:buFontTx/>
              <a:buChar char="-"/>
              <a:defRPr/>
            </a:pPr>
            <a:r>
              <a:rPr lang="en-US" sz="3000" b="1" dirty="0">
                <a:latin typeface="Kozuka Gothic Pro M" pitchFamily="34" charset="-128"/>
                <a:ea typeface="Kozuka Gothic Pro M" pitchFamily="34" charset="-128"/>
              </a:rPr>
              <a:t>Evaluation report</a:t>
            </a:r>
          </a:p>
        </p:txBody>
      </p:sp>
      <p:sp>
        <p:nvSpPr>
          <p:cNvPr id="9" name="Rectangle 8"/>
          <p:cNvSpPr/>
          <p:nvPr/>
        </p:nvSpPr>
        <p:spPr>
          <a:xfrm>
            <a:off x="904327" y="4913699"/>
            <a:ext cx="4572000" cy="878702"/>
          </a:xfrm>
          <a:prstGeom prst="rect">
            <a:avLst/>
          </a:prstGeom>
        </p:spPr>
        <p:txBody>
          <a:bodyPr>
            <a:spAutoFit/>
          </a:bodyPr>
          <a:lstStyle/>
          <a:p>
            <a:pPr>
              <a:lnSpc>
                <a:spcPct val="90000"/>
              </a:lnSpc>
              <a:defRPr/>
            </a:pPr>
            <a:r>
              <a:rPr lang="en-US" sz="2800" b="1" dirty="0">
                <a:latin typeface="Kozuka Gothic Pro M" pitchFamily="34" charset="-128"/>
                <a:ea typeface="Kozuka Gothic Pro M" pitchFamily="34" charset="-128"/>
              </a:rPr>
              <a:t>Ten (10) days</a:t>
            </a:r>
          </a:p>
          <a:p>
            <a:pPr>
              <a:lnSpc>
                <a:spcPct val="90000"/>
              </a:lnSpc>
              <a:defRPr/>
            </a:pPr>
            <a:r>
              <a:rPr lang="en-US" sz="2800" b="1" dirty="0">
                <a:latin typeface="Kozuka Gothic Pro M" pitchFamily="34" charset="-128"/>
                <a:ea typeface="Kozuka Gothic Pro M" pitchFamily="34" charset="-128"/>
              </a:rPr>
              <a:t>	</a:t>
            </a:r>
            <a:r>
              <a:rPr lang="en-US" sz="2800" b="1" dirty="0" smtClean="0">
                <a:latin typeface="Kozuka Gothic Pro M" pitchFamily="34" charset="-128"/>
                <a:ea typeface="Kozuka Gothic Pro M" pitchFamily="34" charset="-128"/>
              </a:rPr>
              <a:t>-For Certification</a:t>
            </a:r>
            <a:endParaRPr lang="en-US" sz="2800" b="1" dirty="0">
              <a:latin typeface="Kozuka Gothic Pro M" pitchFamily="34" charset="-128"/>
              <a:ea typeface="Kozuka Gothic Pro M" pitchFamily="34" charset="-128"/>
            </a:endParaRPr>
          </a:p>
        </p:txBody>
      </p:sp>
      <p:sp>
        <p:nvSpPr>
          <p:cNvPr id="12" name="Rectangle 11"/>
          <p:cNvSpPr/>
          <p:nvPr/>
        </p:nvSpPr>
        <p:spPr>
          <a:xfrm>
            <a:off x="629362" y="4495800"/>
            <a:ext cx="7400213"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0787" y="1114367"/>
            <a:ext cx="4075988" cy="490904"/>
          </a:xfrm>
          <a:prstGeom prst="rect">
            <a:avLst/>
          </a:prstGeom>
        </p:spPr>
        <p:txBody>
          <a:bodyPr wrap="none">
            <a:spAutoFit/>
          </a:bodyPr>
          <a:lstStyle/>
          <a:p>
            <a:pPr>
              <a:lnSpc>
                <a:spcPct val="90000"/>
              </a:lnSpc>
              <a:defRPr/>
            </a:pPr>
            <a:r>
              <a:rPr lang="en-US" sz="2800" b="1" dirty="0">
                <a:latin typeface="Kozuka Gothic Pro M" pitchFamily="34" charset="-128"/>
                <a:ea typeface="Kozuka Gothic Pro M" pitchFamily="34" charset="-128"/>
              </a:rPr>
              <a:t>Two Review Processes:</a:t>
            </a:r>
          </a:p>
        </p:txBody>
      </p:sp>
      <p:pic>
        <p:nvPicPr>
          <p:cNvPr id="17410" name="Picture 2" descr="http://images.rakuten.com/PI/0/500/211255327.jpg"/>
          <p:cNvPicPr>
            <a:picLocks noChangeAspect="1" noChangeArrowheads="1"/>
          </p:cNvPicPr>
          <p:nvPr/>
        </p:nvPicPr>
        <p:blipFill rotWithShape="1">
          <a:blip r:embed="rId3">
            <a:extLst>
              <a:ext uri="{28A0092B-C50C-407E-A947-70E740481C1C}">
                <a14:useLocalDpi xmlns:a14="http://schemas.microsoft.com/office/drawing/2010/main" val="0"/>
              </a:ext>
            </a:extLst>
          </a:blip>
          <a:srcRect l="2867" t="28853" r="3533" b="25133"/>
          <a:stretch/>
        </p:blipFill>
        <p:spPr bwMode="auto">
          <a:xfrm>
            <a:off x="5058539" y="1637531"/>
            <a:ext cx="2705100" cy="132981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8200" y="3581400"/>
            <a:ext cx="694421" cy="490904"/>
          </a:xfrm>
          <a:prstGeom prst="rect">
            <a:avLst/>
          </a:prstGeom>
        </p:spPr>
        <p:txBody>
          <a:bodyPr wrap="none">
            <a:spAutoFit/>
          </a:bodyPr>
          <a:lstStyle/>
          <a:p>
            <a:pPr>
              <a:lnSpc>
                <a:spcPct val="90000"/>
              </a:lnSpc>
              <a:defRPr/>
            </a:pPr>
            <a:r>
              <a:rPr lang="en-US" sz="2800" b="1" dirty="0" smtClean="0">
                <a:latin typeface="Kozuka Gothic Pro M" pitchFamily="34" charset="-128"/>
                <a:ea typeface="Kozuka Gothic Pro M" pitchFamily="34" charset="-128"/>
              </a:rPr>
              <a:t>Or:</a:t>
            </a:r>
            <a:endParaRPr lang="en-US" sz="2800" b="1" dirty="0">
              <a:latin typeface="Kozuka Gothic Pro M" pitchFamily="34" charset="-128"/>
              <a:ea typeface="Kozuka Gothic Pro M" pitchFamily="34" charset="-128"/>
            </a:endParaRPr>
          </a:p>
        </p:txBody>
      </p:sp>
      <p:sp>
        <p:nvSpPr>
          <p:cNvPr id="4" name="Date Placeholder 3"/>
          <p:cNvSpPr>
            <a:spLocks noGrp="1"/>
          </p:cNvSpPr>
          <p:nvPr>
            <p:ph type="dt" sz="half" idx="10"/>
          </p:nvPr>
        </p:nvSpPr>
        <p:spPr/>
        <p:txBody>
          <a:bodyPr/>
          <a:lstStyle/>
          <a:p>
            <a:pPr>
              <a:defRPr/>
            </a:pPr>
            <a:fld id="{29A05068-C10E-4B11-BB99-B93EA8595BD7}"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3FE005A0-7363-403B-983A-C4FF6094F57A}" type="slidenum">
              <a:rPr lang="en-US" smtClean="0"/>
              <a:pPr>
                <a:defRPr/>
              </a:pPr>
              <a:t>8</a:t>
            </a:fld>
            <a:endParaRPr lang="en-US"/>
          </a:p>
        </p:txBody>
      </p:sp>
    </p:spTree>
    <p:extLst>
      <p:ext uri="{BB962C8B-B14F-4D97-AF65-F5344CB8AC3E}">
        <p14:creationId xmlns:p14="http://schemas.microsoft.com/office/powerpoint/2010/main" val="344564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70392" cy="1636776"/>
          </a:xfrm>
        </p:spPr>
        <p:txBody>
          <a:bodyPr>
            <a:normAutofit/>
          </a:bodyPr>
          <a:lstStyle/>
          <a:p>
            <a:r>
              <a:rPr lang="en-US" sz="4800" dirty="0" smtClean="0">
                <a:solidFill>
                  <a:schemeClr val="tx1"/>
                </a:solidFill>
                <a:effectLst/>
                <a:ea typeface="Kozuka Gothic Pro H" pitchFamily="34" charset="-128"/>
              </a:rPr>
              <a:t>Application Review Process </a:t>
            </a:r>
            <a:r>
              <a:rPr lang="en-US" sz="3600" i="1" dirty="0" smtClean="0">
                <a:solidFill>
                  <a:schemeClr val="tx1"/>
                </a:solidFill>
                <a:effectLst/>
                <a:ea typeface="Kozuka Gothic Pro H" pitchFamily="34" charset="-128"/>
              </a:rPr>
              <a:t>*Excludes Certification </a:t>
            </a:r>
            <a:r>
              <a:rPr lang="en-US" sz="4800" dirty="0" smtClean="0">
                <a:solidFill>
                  <a:schemeClr val="tx1"/>
                </a:solidFill>
                <a:effectLst/>
                <a:ea typeface="Kozuka Gothic Pro H" pitchFamily="34" charset="-128"/>
              </a:rPr>
              <a:t>– 3 Months</a:t>
            </a:r>
            <a:endParaRPr lang="en-US" dirty="0">
              <a:solidFill>
                <a:schemeClr val="tx1"/>
              </a:solidFill>
              <a:effectLst/>
              <a:ea typeface="Kozuka Gothic Pro H" pitchFamily="34" charset="-128"/>
            </a:endParaRPr>
          </a:p>
        </p:txBody>
      </p:sp>
      <p:sp>
        <p:nvSpPr>
          <p:cNvPr id="3" name="Text Placeholder 2"/>
          <p:cNvSpPr>
            <a:spLocks noGrp="1"/>
          </p:cNvSpPr>
          <p:nvPr>
            <p:ph type="body" idx="1"/>
          </p:nvPr>
        </p:nvSpPr>
        <p:spPr>
          <a:xfrm>
            <a:off x="740664" y="1828800"/>
            <a:ext cx="8022336" cy="4267200"/>
          </a:xfrm>
        </p:spPr>
        <p:txBody>
          <a:bodyPr>
            <a:normAutofit lnSpcReduction="10000"/>
          </a:bodyPr>
          <a:lstStyle/>
          <a:p>
            <a:pPr marL="457200" indent="-457200">
              <a:lnSpc>
                <a:spcPct val="90000"/>
              </a:lnSpc>
              <a:buClr>
                <a:schemeClr val="tx1"/>
              </a:buClr>
              <a:buFont typeface="Arial" pitchFamily="34" charset="0"/>
              <a:buChar char="•"/>
              <a:defRPr/>
            </a:pPr>
            <a:r>
              <a:rPr lang="en-US" sz="2800" b="1" dirty="0" smtClean="0">
                <a:latin typeface="Kozuka Gothic Pr6N M" pitchFamily="34" charset="-128"/>
                <a:ea typeface="Kozuka Gothic Pr6N M" pitchFamily="34" charset="-128"/>
              </a:rPr>
              <a:t>Application process include:</a:t>
            </a:r>
            <a:endParaRPr lang="en-US" b="1" dirty="0" smtClean="0">
              <a:latin typeface="Kozuka Gothic Pr6N M" pitchFamily="34" charset="-128"/>
              <a:ea typeface="Kozuka Gothic Pr6N M" pitchFamily="34" charset="-128"/>
            </a:endParaRPr>
          </a:p>
          <a:p>
            <a:pPr marL="1035050" lvl="1" indent="-577850">
              <a:lnSpc>
                <a:spcPct val="90000"/>
              </a:lnSpc>
              <a:buClr>
                <a:schemeClr val="tx1"/>
              </a:buClr>
              <a:buFont typeface="Arial" pitchFamily="34" charset="0"/>
              <a:buChar char="•"/>
              <a:defRPr/>
            </a:pPr>
            <a:r>
              <a:rPr lang="en-US" sz="2400" dirty="0" smtClean="0">
                <a:solidFill>
                  <a:schemeClr val="tx1"/>
                </a:solidFill>
                <a:latin typeface="Kozuka Gothic Pr6N M" pitchFamily="34" charset="-128"/>
                <a:ea typeface="Kozuka Gothic Pr6N M" pitchFamily="34" charset="-128"/>
              </a:rPr>
              <a:t>Applications </a:t>
            </a:r>
            <a:r>
              <a:rPr lang="en-US" sz="2800" i="1" dirty="0" smtClean="0">
                <a:solidFill>
                  <a:schemeClr val="tx1"/>
                </a:solidFill>
                <a:latin typeface="Kozuka Gothic Pr6N M" pitchFamily="34" charset="-128"/>
                <a:ea typeface="Kozuka Gothic Pr6N M" pitchFamily="34" charset="-128"/>
              </a:rPr>
              <a:t>must </a:t>
            </a:r>
            <a:r>
              <a:rPr lang="en-US" sz="2400" i="1" dirty="0" smtClean="0">
                <a:solidFill>
                  <a:schemeClr val="tx1"/>
                </a:solidFill>
                <a:latin typeface="Kozuka Gothic Pr6N M" pitchFamily="34" charset="-128"/>
                <a:ea typeface="Kozuka Gothic Pr6N M" pitchFamily="34" charset="-128"/>
              </a:rPr>
              <a:t>be </a:t>
            </a:r>
            <a:r>
              <a:rPr lang="en-US" sz="2400" dirty="0" smtClean="0">
                <a:solidFill>
                  <a:schemeClr val="tx1"/>
                </a:solidFill>
                <a:latin typeface="Kozuka Gothic Pr6N M" pitchFamily="34" charset="-128"/>
                <a:ea typeface="Kozuka Gothic Pr6N M" pitchFamily="34" charset="-128"/>
              </a:rPr>
              <a:t>validated by </a:t>
            </a:r>
            <a:r>
              <a:rPr lang="en-US" sz="2400" b="1" dirty="0" smtClean="0">
                <a:solidFill>
                  <a:schemeClr val="tx1"/>
                </a:solidFill>
                <a:latin typeface="Kozuka Gothic Pr6N M" pitchFamily="34" charset="-128"/>
                <a:ea typeface="Kozuka Gothic Pr6N M" pitchFamily="34" charset="-128"/>
              </a:rPr>
              <a:t>COMPLETION DEADLINE</a:t>
            </a:r>
          </a:p>
          <a:p>
            <a:pPr marL="1035050" lvl="1" indent="-577850">
              <a:lnSpc>
                <a:spcPct val="90000"/>
              </a:lnSpc>
              <a:buClr>
                <a:schemeClr val="tx1"/>
              </a:buClr>
              <a:buSzPct val="95000"/>
              <a:buFont typeface="Arial" pitchFamily="34" charset="0"/>
              <a:buChar char="•"/>
              <a:defRPr/>
            </a:pPr>
            <a:r>
              <a:rPr lang="en-US" sz="3200" dirty="0" smtClean="0">
                <a:solidFill>
                  <a:schemeClr val="tx1"/>
                </a:solidFill>
                <a:latin typeface="Kozuka Gothic Pr6N M" pitchFamily="34" charset="-128"/>
                <a:ea typeface="Kozuka Gothic Pr6N M" pitchFamily="34" charset="-128"/>
              </a:rPr>
              <a:t>A</a:t>
            </a:r>
            <a:r>
              <a:rPr lang="en-US" sz="2400" dirty="0" smtClean="0">
                <a:solidFill>
                  <a:schemeClr val="tx1"/>
                </a:solidFill>
                <a:latin typeface="Kozuka Gothic Pr6N M" pitchFamily="34" charset="-128"/>
                <a:ea typeface="Kozuka Gothic Pr6N M" pitchFamily="34" charset="-128"/>
              </a:rPr>
              <a:t>pplicants work at their own pace to complete applications by the posted deadline date.</a:t>
            </a:r>
            <a:r>
              <a:rPr lang="en-US" sz="2400" dirty="0" smtClean="0">
                <a:latin typeface="Kozuka Gothic Pr6N M" pitchFamily="34" charset="-128"/>
                <a:ea typeface="Kozuka Gothic Pr6N M" pitchFamily="34" charset="-128"/>
              </a:rPr>
              <a:t> </a:t>
            </a:r>
          </a:p>
          <a:p>
            <a:pPr marL="1035050" lvl="1" indent="-577850">
              <a:lnSpc>
                <a:spcPct val="90000"/>
              </a:lnSpc>
              <a:buClr>
                <a:schemeClr val="tx1"/>
              </a:buClr>
              <a:buSzPct val="95000"/>
              <a:buFont typeface="Arial" pitchFamily="34" charset="0"/>
              <a:buChar char="•"/>
              <a:defRPr/>
            </a:pPr>
            <a:r>
              <a:rPr lang="en-US" sz="3200" dirty="0" smtClean="0">
                <a:solidFill>
                  <a:schemeClr val="tx1"/>
                </a:solidFill>
                <a:latin typeface="Kozuka Gothic Pr6N M" pitchFamily="34" charset="-128"/>
                <a:ea typeface="Kozuka Gothic Pr6N M" pitchFamily="34" charset="-128"/>
              </a:rPr>
              <a:t>E</a:t>
            </a:r>
            <a:r>
              <a:rPr lang="en-US" sz="2400" dirty="0" smtClean="0">
                <a:solidFill>
                  <a:schemeClr val="tx1"/>
                </a:solidFill>
                <a:latin typeface="Kozuka Gothic Pr6N M" pitchFamily="34" charset="-128"/>
                <a:ea typeface="Kozuka Gothic Pr6N M" pitchFamily="34" charset="-128"/>
              </a:rPr>
              <a:t>arly submittals will have more correction time if needed.</a:t>
            </a:r>
          </a:p>
          <a:p>
            <a:pPr marL="1035050" lvl="1" indent="-577850">
              <a:lnSpc>
                <a:spcPct val="90000"/>
              </a:lnSpc>
              <a:buClr>
                <a:schemeClr val="tx1"/>
              </a:buClr>
              <a:buFont typeface="Arial" pitchFamily="34" charset="0"/>
              <a:buChar char="•"/>
              <a:defRPr/>
            </a:pPr>
            <a:r>
              <a:rPr lang="en-US" sz="3200" dirty="0" smtClean="0">
                <a:solidFill>
                  <a:schemeClr val="tx1"/>
                </a:solidFill>
                <a:latin typeface="Kozuka Gothic Pr6N M" pitchFamily="34" charset="-128"/>
                <a:ea typeface="Kozuka Gothic Pr6N M" pitchFamily="34" charset="-128"/>
              </a:rPr>
              <a:t>O</a:t>
            </a:r>
            <a:r>
              <a:rPr lang="en-US" sz="2400" dirty="0" smtClean="0">
                <a:solidFill>
                  <a:schemeClr val="tx1"/>
                </a:solidFill>
                <a:latin typeface="Kozuka Gothic Pr6N M" pitchFamily="34" charset="-128"/>
                <a:ea typeface="Kozuka Gothic Pr6N M" pitchFamily="34" charset="-128"/>
              </a:rPr>
              <a:t>nly those applications that are </a:t>
            </a:r>
            <a:r>
              <a:rPr lang="en-US" sz="2800" i="1" dirty="0" smtClean="0">
                <a:solidFill>
                  <a:schemeClr val="tx1"/>
                </a:solidFill>
                <a:latin typeface="Kozuka Gothic Pr6N M" pitchFamily="34" charset="-128"/>
                <a:ea typeface="Kozuka Gothic Pr6N M" pitchFamily="34" charset="-128"/>
              </a:rPr>
              <a:t>complete</a:t>
            </a:r>
            <a:r>
              <a:rPr lang="en-US" sz="2400" dirty="0" smtClean="0">
                <a:solidFill>
                  <a:schemeClr val="tx1"/>
                </a:solidFill>
                <a:latin typeface="Kozuka Gothic Pr6N M" pitchFamily="34" charset="-128"/>
                <a:ea typeface="Kozuka Gothic Pr6N M" pitchFamily="34" charset="-128"/>
              </a:rPr>
              <a:t> by the Completion Deadline are recommended to the Product Oversight Committee (POC) and listed on the meeting agenda</a:t>
            </a:r>
          </a:p>
          <a:p>
            <a:pPr marL="342900" indent="-342900">
              <a:buClr>
                <a:schemeClr val="tx1"/>
              </a:buClr>
              <a:buFont typeface="Arial" pitchFamily="34" charset="0"/>
              <a:buChar char="•"/>
            </a:pPr>
            <a:endParaRPr lang="en-US" dirty="0"/>
          </a:p>
        </p:txBody>
      </p:sp>
      <p:sp>
        <p:nvSpPr>
          <p:cNvPr id="4" name="Date Placeholder 3"/>
          <p:cNvSpPr>
            <a:spLocks noGrp="1"/>
          </p:cNvSpPr>
          <p:nvPr>
            <p:ph type="dt" sz="half" idx="10"/>
          </p:nvPr>
        </p:nvSpPr>
        <p:spPr/>
        <p:txBody>
          <a:bodyPr/>
          <a:lstStyle/>
          <a:p>
            <a:pPr>
              <a:defRPr/>
            </a:pPr>
            <a:fld id="{8E2294ED-9364-4672-8E8B-EDD6DA989259}" type="datetime1">
              <a:rPr lang="en-US" smtClean="0"/>
              <a:t>3/21/2013</a:t>
            </a:fld>
            <a:endParaRPr lang="en-US"/>
          </a:p>
        </p:txBody>
      </p:sp>
      <p:sp>
        <p:nvSpPr>
          <p:cNvPr id="5" name="Slide Number Placeholder 4"/>
          <p:cNvSpPr>
            <a:spLocks noGrp="1"/>
          </p:cNvSpPr>
          <p:nvPr>
            <p:ph type="sldNum" sz="quarter" idx="12"/>
          </p:nvPr>
        </p:nvSpPr>
        <p:spPr/>
        <p:txBody>
          <a:bodyPr/>
          <a:lstStyle/>
          <a:p>
            <a:pPr>
              <a:defRPr/>
            </a:pPr>
            <a:fld id="{3FE005A0-7363-403B-983A-C4FF6094F57A}" type="slidenum">
              <a:rPr lang="en-US" smtClean="0"/>
              <a:pPr>
                <a:defRPr/>
              </a:pPr>
              <a:t>9</a:t>
            </a:fld>
            <a:endParaRPr lang="en-US"/>
          </a:p>
        </p:txBody>
      </p:sp>
    </p:spTree>
    <p:extLst>
      <p:ext uri="{BB962C8B-B14F-4D97-AF65-F5344CB8AC3E}">
        <p14:creationId xmlns:p14="http://schemas.microsoft.com/office/powerpoint/2010/main" val="191664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5852</TotalTime>
  <Words>1233</Words>
  <Application>Microsoft Office PowerPoint</Application>
  <PresentationFormat>On-screen Show (4:3)</PresentationFormat>
  <Paragraphs>410</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Flow</vt:lpstr>
      <vt:lpstr>Visio</vt:lpstr>
      <vt:lpstr>PowerPoint Presentation</vt:lpstr>
      <vt:lpstr>PowerPoint Presentation</vt:lpstr>
      <vt:lpstr>PowerPoint Presentation</vt:lpstr>
      <vt:lpstr>PowerPoint Presentation</vt:lpstr>
      <vt:lpstr>Objectives</vt:lpstr>
      <vt:lpstr>Information included in the Overview/Background</vt:lpstr>
      <vt:lpstr> Entity applications review process</vt:lpstr>
      <vt:lpstr>Application Review Process</vt:lpstr>
      <vt:lpstr>Application Review Process *Excludes Certification – 3 Months</vt:lpstr>
      <vt:lpstr>Review Timeline April 9-10, 2013 Commission Meeting</vt:lpstr>
      <vt:lpstr>Application Review Process for All Methods *Except Certification </vt:lpstr>
      <vt:lpstr>Review Process For  Certification:</vt:lpstr>
      <vt:lpstr>Application Review Process for Certification Method</vt:lpstr>
      <vt:lpstr>The Key to Getting Approval in 10 days</vt:lpstr>
      <vt:lpstr>PowerPoint Presentation</vt:lpstr>
      <vt:lpstr>Product application review process</vt:lpstr>
      <vt:lpstr>PowerPoint Presentation</vt:lpstr>
      <vt:lpstr> Product application review by the Administrator</vt:lpstr>
      <vt:lpstr>PowerPoint Presentation</vt:lpstr>
      <vt:lpstr>Review of specific application</vt:lpstr>
      <vt:lpstr>PowerPoint Presentation</vt:lpstr>
      <vt:lpstr>PowerPoint Presentation</vt:lpstr>
      <vt:lpstr>PowerPoint Presentation</vt:lpstr>
      <vt:lpstr>PowerPoint Presentation</vt:lpstr>
      <vt:lpstr>PowerPoint Presentation</vt:lpstr>
      <vt:lpstr>PowerPoint Presentation</vt:lpstr>
      <vt:lpstr>ITB vs RFP vs ITN</vt:lpstr>
      <vt:lpstr>ITB vs RFP vs ITN</vt:lpstr>
      <vt:lpstr>ITB vs RFP vs ITN</vt:lpstr>
      <vt:lpstr>INVITATION TO NEGOTIATE</vt:lpstr>
      <vt:lpstr>ITN Format &amp; Structure</vt:lpstr>
      <vt:lpstr>Qualifications/Experience Requirements</vt:lpstr>
      <vt:lpstr>Scope of Work</vt:lpstr>
      <vt:lpstr>Scope of Work (Cont.) (p.19)</vt:lpstr>
      <vt:lpstr>Scope of Work (Cont.) (p.19)</vt:lpstr>
      <vt:lpstr>Scope of Work (Cont.) (p.19)</vt:lpstr>
      <vt:lpstr>Scope of Work (Cont.) (p.19)</vt:lpstr>
      <vt:lpstr>Scope of Work (Cont.) (p.19)</vt:lpstr>
      <vt:lpstr>Anticipated Timeline</vt:lpstr>
      <vt:lpstr>Evaluations</vt:lpstr>
      <vt:lpstr> Scoring: Distribution of Points–  100 points possible </vt:lpstr>
      <vt:lpstr>Negotiation</vt:lpstr>
      <vt:lpstr>Recommendations</vt:lpstr>
      <vt:lpstr>PowerPoint Presentation</vt:lpstr>
      <vt:lpstr>PowerPoint Presentation</vt:lpstr>
    </vt:vector>
  </TitlesOfParts>
  <Company>DCA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DCP</dc:creator>
  <cp:lastModifiedBy>Hammers, Jim</cp:lastModifiedBy>
  <cp:revision>430</cp:revision>
  <cp:lastPrinted>2013-03-05T14:10:50Z</cp:lastPrinted>
  <dcterms:created xsi:type="dcterms:W3CDTF">2006-05-09T14:08:30Z</dcterms:created>
  <dcterms:modified xsi:type="dcterms:W3CDTF">2013-03-21T16:18:40Z</dcterms:modified>
</cp:coreProperties>
</file>