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3"/>
  </p:notesMasterIdLst>
  <p:handoutMasterIdLst>
    <p:handoutMasterId r:id="rId24"/>
  </p:handoutMasterIdLst>
  <p:sldIdLst>
    <p:sldId id="256" r:id="rId3"/>
    <p:sldId id="390" r:id="rId4"/>
    <p:sldId id="391" r:id="rId5"/>
    <p:sldId id="392" r:id="rId6"/>
    <p:sldId id="393" r:id="rId7"/>
    <p:sldId id="336" r:id="rId8"/>
    <p:sldId id="394" r:id="rId9"/>
    <p:sldId id="341" r:id="rId10"/>
    <p:sldId id="322" r:id="rId11"/>
    <p:sldId id="323" r:id="rId12"/>
    <p:sldId id="324" r:id="rId13"/>
    <p:sldId id="325" r:id="rId14"/>
    <p:sldId id="383" r:id="rId15"/>
    <p:sldId id="369" r:id="rId16"/>
    <p:sldId id="384" r:id="rId17"/>
    <p:sldId id="395" r:id="rId18"/>
    <p:sldId id="396" r:id="rId19"/>
    <p:sldId id="397" r:id="rId20"/>
    <p:sldId id="382" r:id="rId21"/>
    <p:sldId id="389"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3" d="100"/>
          <a:sy n="93" d="100"/>
        </p:scale>
        <p:origin x="1090" y="77"/>
      </p:cViewPr>
      <p:guideLst>
        <p:guide orient="horz" pos="2160"/>
        <p:guide pos="2880"/>
      </p:guideLst>
    </p:cSldViewPr>
  </p:slideViewPr>
  <p:notesTextViewPr>
    <p:cViewPr>
      <p:scale>
        <a:sx n="1" d="1"/>
        <a:sy n="1" d="1"/>
      </p:scale>
      <p:origin x="0" y="0"/>
    </p:cViewPr>
  </p:notesTextViewPr>
  <p:sorterViewPr>
    <p:cViewPr>
      <p:scale>
        <a:sx n="190" d="100"/>
        <a:sy n="190" d="100"/>
      </p:scale>
      <p:origin x="0" y="-12115"/>
    </p:cViewPr>
  </p:sorterViewPr>
  <p:notesViewPr>
    <p:cSldViewPr>
      <p:cViewPr varScale="1">
        <p:scale>
          <a:sx n="86" d="100"/>
          <a:sy n="86" d="100"/>
        </p:scale>
        <p:origin x="-304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5" tIns="46657" rIns="93315" bIns="46657" rtlCol="0"/>
          <a:lstStyle>
            <a:lvl1pPr algn="r">
              <a:defRPr sz="1200"/>
            </a:lvl1pPr>
          </a:lstStyle>
          <a:p>
            <a:fld id="{0D7C3093-0EFC-41A4-A4C6-6B62E4917690}" type="datetimeFigureOut">
              <a:rPr lang="en-US" smtClean="0"/>
              <a:t>3/1/2017</a:t>
            </a:fld>
            <a:endParaRPr lang="en-US"/>
          </a:p>
        </p:txBody>
      </p:sp>
      <p:sp>
        <p:nvSpPr>
          <p:cNvPr id="4" name="Footer Placeholder 3"/>
          <p:cNvSpPr>
            <a:spLocks noGrp="1"/>
          </p:cNvSpPr>
          <p:nvPr>
            <p:ph type="ftr" sz="quarter" idx="2"/>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5" tIns="46657" rIns="93315" bIns="46657" rtlCol="0" anchor="b"/>
          <a:lstStyle>
            <a:lvl1pPr algn="r">
              <a:defRPr sz="1200"/>
            </a:lvl1pPr>
          </a:lstStyle>
          <a:p>
            <a:fld id="{20624657-D71A-45EA-B7A1-7B09CB74D93A}" type="slidenum">
              <a:rPr lang="en-US" smtClean="0"/>
              <a:t>‹#›</a:t>
            </a:fld>
            <a:endParaRPr lang="en-US"/>
          </a:p>
        </p:txBody>
      </p:sp>
    </p:spTree>
    <p:extLst>
      <p:ext uri="{BB962C8B-B14F-4D97-AF65-F5344CB8AC3E}">
        <p14:creationId xmlns:p14="http://schemas.microsoft.com/office/powerpoint/2010/main" val="105863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5" tIns="46657" rIns="93315" bIns="46657" rtlCol="0"/>
          <a:lstStyle>
            <a:lvl1pPr algn="r">
              <a:defRPr sz="1200"/>
            </a:lvl1pPr>
          </a:lstStyle>
          <a:p>
            <a:fld id="{AEE43BDD-4B70-497B-A6A3-64C723D0C0C9}" type="datetimeFigureOut">
              <a:rPr lang="en-US" smtClean="0"/>
              <a:t>3/1/2017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5" tIns="46657" rIns="93315" bIns="466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5" tIns="46657" rIns="93315" bIns="46657" rtlCol="0" anchor="b"/>
          <a:lstStyle>
            <a:lvl1pPr algn="r">
              <a:defRPr sz="1200"/>
            </a:lvl1pPr>
          </a:lstStyle>
          <a:p>
            <a:fld id="{F27BB74F-FF9B-4E99-B7CE-2E342BC628C7}" type="slidenum">
              <a:rPr lang="en-US" smtClean="0"/>
              <a:t>‹#›</a:t>
            </a:fld>
            <a:endParaRPr lang="en-US" dirty="0"/>
          </a:p>
        </p:txBody>
      </p:sp>
    </p:spTree>
    <p:extLst>
      <p:ext uri="{BB962C8B-B14F-4D97-AF65-F5344CB8AC3E}">
        <p14:creationId xmlns:p14="http://schemas.microsoft.com/office/powerpoint/2010/main" val="246547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ill Sans MT"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Rectangle 8"/>
          <p:cNvSpPr/>
          <p:nvPr userDrawn="1"/>
        </p:nvSpPr>
        <p:spPr>
          <a:xfrm>
            <a:off x="1306513" y="6200775"/>
            <a:ext cx="674687" cy="604838"/>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200" dirty="0">
                <a:solidFill>
                  <a:prstClr val="white">
                    <a:lumMod val="65000"/>
                  </a:prstClr>
                </a:solidFill>
                <a:latin typeface="Gill Sans MT" pitchFamily="34" charset="0"/>
              </a:rPr>
              <a:t>SLIDE</a:t>
            </a:r>
          </a:p>
        </p:txBody>
      </p:sp>
      <p:pic>
        <p:nvPicPr>
          <p:cNvPr id="10" name="Picture 3" descr="College of Engineering UF (1).jpg"/>
          <p:cNvPicPr>
            <a:picLocks noChangeAspect="1"/>
          </p:cNvPicPr>
          <p:nvPr userDrawn="1"/>
        </p:nvPicPr>
        <p:blipFill>
          <a:blip r:embed="rId2" cstate="screen">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562350" y="6215063"/>
            <a:ext cx="4249738" cy="642937"/>
          </a:xfrm>
          <a:prstGeom prst="rect">
            <a:avLst/>
          </a:prstGeom>
          <a:noFill/>
          <a:ln w="9525">
            <a:noFill/>
            <a:miter lim="800000"/>
            <a:headEnd/>
            <a:tailEnd/>
          </a:ln>
        </p:spPr>
      </p:pic>
      <p:sp>
        <p:nvSpPr>
          <p:cNvPr id="11" name="TextBox 10"/>
          <p:cNvSpPr txBox="1"/>
          <p:nvPr userDrawn="1"/>
        </p:nvSpPr>
        <p:spPr>
          <a:xfrm>
            <a:off x="1295400" y="6381750"/>
            <a:ext cx="628650" cy="396875"/>
          </a:xfrm>
          <a:prstGeom prst="rect">
            <a:avLst/>
          </a:prstGeom>
          <a:noFill/>
        </p:spPr>
        <p:txBody>
          <a:bodyPr>
            <a:spAutoFit/>
          </a:bodyPr>
          <a:lstStyle/>
          <a:p>
            <a:pPr algn="ctr">
              <a:defRPr/>
            </a:pPr>
            <a:fld id="{6BEB8713-95A4-4DEE-918C-D29D1E8BB665}" type="slidenum">
              <a:rPr lang="en-US" b="1">
                <a:solidFill>
                  <a:prstClr val="white">
                    <a:lumMod val="65000"/>
                  </a:prstClr>
                </a:solidFill>
                <a:latin typeface="Gill Sans MT" pitchFamily="34" charset="0"/>
              </a:rPr>
              <a:pPr algn="ctr">
                <a:defRPr/>
              </a:pPr>
              <a:t>‹#›</a:t>
            </a:fld>
            <a:r>
              <a:rPr lang="en-US" sz="2000" b="1" dirty="0">
                <a:solidFill>
                  <a:prstClr val="white">
                    <a:lumMod val="65000"/>
                  </a:prstClr>
                </a:solidFill>
              </a:rPr>
              <a:t> </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0" y="6150123"/>
            <a:ext cx="927100" cy="631677"/>
          </a:xfrm>
          <a:prstGeom prst="rect">
            <a:avLst/>
          </a:prstGeom>
        </p:spPr>
      </p:pic>
    </p:spTree>
    <p:extLst>
      <p:ext uri="{BB962C8B-B14F-4D97-AF65-F5344CB8AC3E}">
        <p14:creationId xmlns:p14="http://schemas.microsoft.com/office/powerpoint/2010/main" val="75365053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Gill Sans MT"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Gill Sans M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14050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Gill Sans MT"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Rectangle 8"/>
          <p:cNvSpPr/>
          <p:nvPr userDrawn="1"/>
        </p:nvSpPr>
        <p:spPr>
          <a:xfrm>
            <a:off x="1306513" y="6200775"/>
            <a:ext cx="674687" cy="604838"/>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200" dirty="0">
                <a:solidFill>
                  <a:prstClr val="white">
                    <a:lumMod val="65000"/>
                  </a:prstClr>
                </a:solidFill>
                <a:latin typeface="Gill Sans MT" pitchFamily="34" charset="0"/>
              </a:rPr>
              <a:t>SLIDE</a:t>
            </a:r>
          </a:p>
        </p:txBody>
      </p:sp>
      <p:pic>
        <p:nvPicPr>
          <p:cNvPr id="10" name="Picture 3" descr="College of Engineering UF (1).jpg"/>
          <p:cNvPicPr>
            <a:picLocks noChangeAspect="1"/>
          </p:cNvPicPr>
          <p:nvPr userDrawn="1"/>
        </p:nvPicPr>
        <p:blipFill>
          <a:blip r:embed="rId2" cstate="screen">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562350" y="6215063"/>
            <a:ext cx="4249738" cy="642937"/>
          </a:xfrm>
          <a:prstGeom prst="rect">
            <a:avLst/>
          </a:prstGeom>
          <a:noFill/>
          <a:ln w="9525">
            <a:noFill/>
            <a:miter lim="800000"/>
            <a:headEnd/>
            <a:tailEnd/>
          </a:ln>
        </p:spPr>
      </p:pic>
      <p:sp>
        <p:nvSpPr>
          <p:cNvPr id="11" name="TextBox 10"/>
          <p:cNvSpPr txBox="1"/>
          <p:nvPr userDrawn="1"/>
        </p:nvSpPr>
        <p:spPr>
          <a:xfrm>
            <a:off x="1295400" y="6381750"/>
            <a:ext cx="628650" cy="396875"/>
          </a:xfrm>
          <a:prstGeom prst="rect">
            <a:avLst/>
          </a:prstGeom>
          <a:noFill/>
        </p:spPr>
        <p:txBody>
          <a:bodyPr>
            <a:spAutoFit/>
          </a:bodyPr>
          <a:lstStyle/>
          <a:p>
            <a:pPr algn="ctr">
              <a:defRPr/>
            </a:pPr>
            <a:fld id="{6BEB8713-95A4-4DEE-918C-D29D1E8BB665}" type="slidenum">
              <a:rPr lang="en-US" b="1">
                <a:solidFill>
                  <a:prstClr val="white">
                    <a:lumMod val="65000"/>
                  </a:prstClr>
                </a:solidFill>
                <a:latin typeface="Gill Sans MT" pitchFamily="34" charset="0"/>
              </a:rPr>
              <a:pPr algn="ctr">
                <a:defRPr/>
              </a:pPr>
              <a:t>‹#›</a:t>
            </a:fld>
            <a:r>
              <a:rPr lang="en-US" sz="2000" b="1" dirty="0">
                <a:solidFill>
                  <a:prstClr val="white">
                    <a:lumMod val="65000"/>
                  </a:prstClr>
                </a:solidFill>
              </a:rPr>
              <a:t> </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0" y="6150123"/>
            <a:ext cx="927100" cy="631677"/>
          </a:xfrm>
          <a:prstGeom prst="rect">
            <a:avLst/>
          </a:prstGeom>
        </p:spPr>
      </p:pic>
    </p:spTree>
    <p:extLst>
      <p:ext uri="{BB962C8B-B14F-4D97-AF65-F5344CB8AC3E}">
        <p14:creationId xmlns:p14="http://schemas.microsoft.com/office/powerpoint/2010/main" val="239382946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60438"/>
          </a:xfrm>
        </p:spPr>
        <p:txBody>
          <a:bodyPr/>
          <a:lstStyle>
            <a:lvl1pPr>
              <a:defRPr>
                <a:latin typeface="Gill Sans MT"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0" y="1371600"/>
            <a:ext cx="9144000" cy="4648200"/>
          </a:xfrm>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46387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306513" y="6200775"/>
            <a:ext cx="674687" cy="604838"/>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200" dirty="0">
                <a:solidFill>
                  <a:prstClr val="white">
                    <a:lumMod val="65000"/>
                  </a:prstClr>
                </a:solidFill>
                <a:latin typeface="Gill Sans MT" pitchFamily="34" charset="0"/>
              </a:rPr>
              <a:t>SLIDE</a:t>
            </a:r>
          </a:p>
        </p:txBody>
      </p:sp>
      <p:pic>
        <p:nvPicPr>
          <p:cNvPr id="9" name="Picture 3" descr="College of Engineering UF (1).jpg"/>
          <p:cNvPicPr>
            <a:picLocks noChangeAspect="1"/>
          </p:cNvPicPr>
          <p:nvPr userDrawn="1"/>
        </p:nvPicPr>
        <p:blipFill>
          <a:blip r:embed="rId2" cstate="screen">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562350" y="6215063"/>
            <a:ext cx="4249738" cy="642937"/>
          </a:xfrm>
          <a:prstGeom prst="rect">
            <a:avLst/>
          </a:prstGeom>
          <a:noFill/>
          <a:ln w="9525">
            <a:noFill/>
            <a:miter lim="800000"/>
            <a:headEnd/>
            <a:tailEnd/>
          </a:ln>
        </p:spPr>
      </p:pic>
      <p:sp>
        <p:nvSpPr>
          <p:cNvPr id="10" name="TextBox 9"/>
          <p:cNvSpPr txBox="1"/>
          <p:nvPr userDrawn="1"/>
        </p:nvSpPr>
        <p:spPr>
          <a:xfrm>
            <a:off x="1295400" y="6381750"/>
            <a:ext cx="628650" cy="396875"/>
          </a:xfrm>
          <a:prstGeom prst="rect">
            <a:avLst/>
          </a:prstGeom>
          <a:noFill/>
        </p:spPr>
        <p:txBody>
          <a:bodyPr>
            <a:spAutoFit/>
          </a:bodyPr>
          <a:lstStyle/>
          <a:p>
            <a:pPr algn="ctr">
              <a:defRPr/>
            </a:pPr>
            <a:fld id="{6BEB8713-95A4-4DEE-918C-D29D1E8BB665}" type="slidenum">
              <a:rPr lang="en-US" b="1">
                <a:solidFill>
                  <a:prstClr val="white">
                    <a:lumMod val="65000"/>
                  </a:prstClr>
                </a:solidFill>
                <a:latin typeface="Gill Sans MT" pitchFamily="34" charset="0"/>
              </a:rPr>
              <a:pPr algn="ctr">
                <a:defRPr/>
              </a:pPr>
              <a:t>‹#›</a:t>
            </a:fld>
            <a:r>
              <a:rPr lang="en-US" sz="2000" b="1" dirty="0">
                <a:solidFill>
                  <a:prstClr val="white">
                    <a:lumMod val="65000"/>
                  </a:prstClr>
                </a:solidFill>
              </a:rPr>
              <a:t> </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0" y="6150123"/>
            <a:ext cx="927100" cy="631677"/>
          </a:xfrm>
          <a:prstGeom prst="rect">
            <a:avLst/>
          </a:prstGeom>
        </p:spPr>
      </p:pic>
      <p:sp>
        <p:nvSpPr>
          <p:cNvPr id="12" name="Title 1"/>
          <p:cNvSpPr txBox="1">
            <a:spLocks/>
          </p:cNvSpPr>
          <p:nvPr userDrawn="1"/>
        </p:nvSpPr>
        <p:spPr>
          <a:xfrm>
            <a:off x="0" y="0"/>
            <a:ext cx="9144000" cy="274637"/>
          </a:xfrm>
          <a:prstGeom prst="rect">
            <a:avLst/>
          </a:prstGeom>
        </p:spPr>
        <p:txBody>
          <a:bodyPr rtlCol="0">
            <a:noAutofit/>
          </a:bodyPr>
          <a:lstStyle/>
          <a:p>
            <a:pPr algn="ctr">
              <a:spcBef>
                <a:spcPct val="0"/>
              </a:spcBef>
              <a:defRPr/>
            </a:pPr>
            <a:r>
              <a:rPr lang="en-US" sz="1600" b="1" dirty="0" smtClean="0">
                <a:solidFill>
                  <a:srgbClr val="F79646">
                    <a:lumMod val="75000"/>
                  </a:srgbClr>
                </a:solidFill>
                <a:latin typeface="Gill Sans MT" pitchFamily="34" charset="0"/>
              </a:rPr>
              <a:t>Add Project Title Here in the Slide Master.  Use Sentence Case</a:t>
            </a:r>
            <a:endParaRPr lang="en-US" sz="1600" dirty="0">
              <a:solidFill>
                <a:prstClr val="white"/>
              </a:solidFill>
              <a:latin typeface="Gill Sans MT" pitchFamily="34" charset="0"/>
            </a:endParaRPr>
          </a:p>
        </p:txBody>
      </p:sp>
    </p:spTree>
    <p:extLst>
      <p:ext uri="{BB962C8B-B14F-4D97-AF65-F5344CB8AC3E}">
        <p14:creationId xmlns:p14="http://schemas.microsoft.com/office/powerpoint/2010/main" val="26421217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Gill Sans MT"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Gill Sans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483236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23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3495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390795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541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Gill Sans MT"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Gill Sans MT" pitchFamily="34" charset="0"/>
              </a:defRPr>
            </a:lvl1pPr>
            <a:lvl2pPr>
              <a:defRPr sz="2800">
                <a:latin typeface="Gill Sans MT" pitchFamily="34" charset="0"/>
              </a:defRPr>
            </a:lvl2pPr>
            <a:lvl3pPr>
              <a:defRPr sz="2400">
                <a:latin typeface="Gill Sans MT" pitchFamily="34" charset="0"/>
              </a:defRPr>
            </a:lvl3pPr>
            <a:lvl4pPr>
              <a:defRPr sz="2000">
                <a:latin typeface="Gill Sans MT" pitchFamily="34" charset="0"/>
              </a:defRPr>
            </a:lvl4pPr>
            <a:lvl5pPr>
              <a:defRPr sz="200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5302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60438"/>
          </a:xfrm>
        </p:spPr>
        <p:txBody>
          <a:bodyPr/>
          <a:lstStyle>
            <a:lvl1pPr>
              <a:defRPr>
                <a:latin typeface="Gill Sans MT"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0" y="1371600"/>
            <a:ext cx="9144000" cy="4648200"/>
          </a:xfrm>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160368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Gill Sans MT"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Gill Sans MT"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41567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306513" y="6200775"/>
            <a:ext cx="674687" cy="604838"/>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200" dirty="0">
                <a:solidFill>
                  <a:prstClr val="white">
                    <a:lumMod val="65000"/>
                  </a:prstClr>
                </a:solidFill>
                <a:latin typeface="Gill Sans MT" pitchFamily="34" charset="0"/>
              </a:rPr>
              <a:t>SLIDE</a:t>
            </a:r>
          </a:p>
        </p:txBody>
      </p:sp>
      <p:pic>
        <p:nvPicPr>
          <p:cNvPr id="9" name="Picture 3" descr="College of Engineering UF (1).jpg"/>
          <p:cNvPicPr>
            <a:picLocks noChangeAspect="1"/>
          </p:cNvPicPr>
          <p:nvPr userDrawn="1"/>
        </p:nvPicPr>
        <p:blipFill>
          <a:blip r:embed="rId2" cstate="screen">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562350" y="6215063"/>
            <a:ext cx="4249738" cy="642937"/>
          </a:xfrm>
          <a:prstGeom prst="rect">
            <a:avLst/>
          </a:prstGeom>
          <a:noFill/>
          <a:ln w="9525">
            <a:noFill/>
            <a:miter lim="800000"/>
            <a:headEnd/>
            <a:tailEnd/>
          </a:ln>
        </p:spPr>
      </p:pic>
      <p:sp>
        <p:nvSpPr>
          <p:cNvPr id="10" name="TextBox 9"/>
          <p:cNvSpPr txBox="1"/>
          <p:nvPr userDrawn="1"/>
        </p:nvSpPr>
        <p:spPr>
          <a:xfrm>
            <a:off x="1295400" y="6381750"/>
            <a:ext cx="628650" cy="396875"/>
          </a:xfrm>
          <a:prstGeom prst="rect">
            <a:avLst/>
          </a:prstGeom>
          <a:noFill/>
        </p:spPr>
        <p:txBody>
          <a:bodyPr>
            <a:spAutoFit/>
          </a:bodyPr>
          <a:lstStyle/>
          <a:p>
            <a:pPr algn="ctr">
              <a:defRPr/>
            </a:pPr>
            <a:fld id="{6BEB8713-95A4-4DEE-918C-D29D1E8BB665}" type="slidenum">
              <a:rPr lang="en-US" b="1">
                <a:solidFill>
                  <a:prstClr val="white">
                    <a:lumMod val="65000"/>
                  </a:prstClr>
                </a:solidFill>
                <a:latin typeface="Gill Sans MT" pitchFamily="34" charset="0"/>
              </a:rPr>
              <a:pPr algn="ctr">
                <a:defRPr/>
              </a:pPr>
              <a:t>‹#›</a:t>
            </a:fld>
            <a:r>
              <a:rPr lang="en-US" sz="2000" b="1" dirty="0">
                <a:solidFill>
                  <a:prstClr val="white">
                    <a:lumMod val="65000"/>
                  </a:prstClr>
                </a:solidFill>
              </a:rPr>
              <a:t> </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500" y="6150123"/>
            <a:ext cx="927100" cy="631677"/>
          </a:xfrm>
          <a:prstGeom prst="rect">
            <a:avLst/>
          </a:prstGeom>
        </p:spPr>
      </p:pic>
      <p:sp>
        <p:nvSpPr>
          <p:cNvPr id="12" name="Title 1"/>
          <p:cNvSpPr txBox="1">
            <a:spLocks/>
          </p:cNvSpPr>
          <p:nvPr userDrawn="1"/>
        </p:nvSpPr>
        <p:spPr>
          <a:xfrm>
            <a:off x="0" y="0"/>
            <a:ext cx="9144000" cy="274637"/>
          </a:xfrm>
          <a:prstGeom prst="rect">
            <a:avLst/>
          </a:prstGeom>
        </p:spPr>
        <p:txBody>
          <a:bodyPr rtlCol="0">
            <a:noAutofit/>
          </a:bodyPr>
          <a:lstStyle/>
          <a:p>
            <a:pPr algn="ctr">
              <a:spcBef>
                <a:spcPct val="0"/>
              </a:spcBef>
              <a:defRPr/>
            </a:pPr>
            <a:r>
              <a:rPr lang="en-US" sz="1600" b="1" dirty="0" smtClean="0">
                <a:solidFill>
                  <a:srgbClr val="F79646">
                    <a:lumMod val="75000"/>
                  </a:srgbClr>
                </a:solidFill>
                <a:latin typeface="Gill Sans MT" pitchFamily="34" charset="0"/>
              </a:rPr>
              <a:t>Add</a:t>
            </a:r>
            <a:r>
              <a:rPr lang="en-US" sz="1600" b="1" baseline="0" dirty="0" smtClean="0">
                <a:solidFill>
                  <a:srgbClr val="F79646">
                    <a:lumMod val="75000"/>
                  </a:srgbClr>
                </a:solidFill>
                <a:latin typeface="Gill Sans MT" pitchFamily="34" charset="0"/>
              </a:rPr>
              <a:t> Project Title Here in the Slide Master.  Use Sentence Case</a:t>
            </a:r>
            <a:endParaRPr lang="en-US" sz="1600" dirty="0">
              <a:solidFill>
                <a:prstClr val="white"/>
              </a:solidFill>
              <a:latin typeface="Gill Sans MT" pitchFamily="34" charset="0"/>
            </a:endParaRPr>
          </a:p>
        </p:txBody>
      </p:sp>
    </p:spTree>
    <p:extLst>
      <p:ext uri="{BB962C8B-B14F-4D97-AF65-F5344CB8AC3E}">
        <p14:creationId xmlns:p14="http://schemas.microsoft.com/office/powerpoint/2010/main" val="19197431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Gill Sans MT"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Gill Sans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20369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96543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lstStyle>
            <a:lvl1pPr>
              <a:defRPr sz="2400">
                <a:latin typeface="Gill Sans MT" pitchFamily="34" charset="0"/>
              </a:defRPr>
            </a:lvl1pPr>
            <a:lvl2pPr>
              <a:defRPr sz="2000">
                <a:latin typeface="Gill Sans MT" pitchFamily="34" charset="0"/>
              </a:defRPr>
            </a:lvl2pPr>
            <a:lvl3pPr>
              <a:defRPr sz="1800">
                <a:latin typeface="Gill Sans MT" pitchFamily="34" charset="0"/>
              </a:defRPr>
            </a:lvl3pPr>
            <a:lvl4pPr>
              <a:defRPr sz="1600">
                <a:latin typeface="Gill Sans MT" pitchFamily="34" charset="0"/>
              </a:defRPr>
            </a:lvl4pPr>
            <a:lvl5pPr>
              <a:defRPr sz="1600">
                <a:latin typeface="Gill Sans MT"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28261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50622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35309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Gill Sans MT"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Gill Sans MT" pitchFamily="34" charset="0"/>
              </a:defRPr>
            </a:lvl1pPr>
            <a:lvl2pPr>
              <a:defRPr sz="2800">
                <a:latin typeface="Gill Sans MT" pitchFamily="34" charset="0"/>
              </a:defRPr>
            </a:lvl2pPr>
            <a:lvl3pPr>
              <a:defRPr sz="2400">
                <a:latin typeface="Gill Sans MT" pitchFamily="34" charset="0"/>
              </a:defRPr>
            </a:lvl3pPr>
            <a:lvl4pPr>
              <a:defRPr sz="2000">
                <a:latin typeface="Gill Sans MT" pitchFamily="34" charset="0"/>
              </a:defRPr>
            </a:lvl4pPr>
            <a:lvl5pPr>
              <a:defRPr sz="200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93016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1306513" y="6200775"/>
            <a:ext cx="674687" cy="604838"/>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200" dirty="0">
                <a:solidFill>
                  <a:prstClr val="white">
                    <a:lumMod val="65000"/>
                  </a:prstClr>
                </a:solidFill>
                <a:latin typeface="Gill Sans MT" pitchFamily="34" charset="0"/>
              </a:rPr>
              <a:t>SLIDE</a:t>
            </a:r>
          </a:p>
        </p:txBody>
      </p:sp>
      <p:sp>
        <p:nvSpPr>
          <p:cNvPr id="1027" name="Title Placeholder 1"/>
          <p:cNvSpPr>
            <a:spLocks noGrp="1"/>
          </p:cNvSpPr>
          <p:nvPr>
            <p:ph type="title"/>
          </p:nvPr>
        </p:nvSpPr>
        <p:spPr bwMode="auto">
          <a:xfrm>
            <a:off x="0" y="304800"/>
            <a:ext cx="91440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0" y="1295400"/>
            <a:ext cx="9144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3" descr="College of Engineering UF (1).jpg"/>
          <p:cNvPicPr>
            <a:picLocks noChangeAspect="1"/>
          </p:cNvPicPr>
          <p:nvPr/>
        </p:nvPicPr>
        <p:blipFill>
          <a:blip r:embed="rId12" cstate="screen">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562350" y="6215063"/>
            <a:ext cx="4249738" cy="642937"/>
          </a:xfrm>
          <a:prstGeom prst="rect">
            <a:avLst/>
          </a:prstGeom>
          <a:noFill/>
          <a:ln w="9525">
            <a:noFill/>
            <a:miter lim="800000"/>
            <a:headEnd/>
            <a:tailEnd/>
          </a:ln>
        </p:spPr>
      </p:pic>
      <p:sp>
        <p:nvSpPr>
          <p:cNvPr id="7" name="TextBox 6"/>
          <p:cNvSpPr txBox="1"/>
          <p:nvPr/>
        </p:nvSpPr>
        <p:spPr>
          <a:xfrm>
            <a:off x="1295400" y="6381750"/>
            <a:ext cx="628650" cy="396875"/>
          </a:xfrm>
          <a:prstGeom prst="rect">
            <a:avLst/>
          </a:prstGeom>
          <a:noFill/>
        </p:spPr>
        <p:txBody>
          <a:bodyPr>
            <a:spAutoFit/>
          </a:bodyPr>
          <a:lstStyle/>
          <a:p>
            <a:pPr algn="ctr">
              <a:defRPr/>
            </a:pPr>
            <a:fld id="{6BEB8713-95A4-4DEE-918C-D29D1E8BB665}" type="slidenum">
              <a:rPr lang="en-US" b="1">
                <a:solidFill>
                  <a:prstClr val="white">
                    <a:lumMod val="65000"/>
                  </a:prstClr>
                </a:solidFill>
                <a:latin typeface="Gill Sans MT" pitchFamily="34" charset="0"/>
              </a:rPr>
              <a:pPr algn="ctr">
                <a:defRPr/>
              </a:pPr>
              <a:t>‹#›</a:t>
            </a:fld>
            <a:r>
              <a:rPr lang="en-US" sz="2000" b="1" dirty="0">
                <a:solidFill>
                  <a:prstClr val="white">
                    <a:lumMod val="65000"/>
                  </a:prstClr>
                </a:solidFill>
              </a:rPr>
              <a:t> </a:t>
            </a:r>
          </a:p>
        </p:txBody>
      </p:sp>
      <p:sp>
        <p:nvSpPr>
          <p:cNvPr id="9" name="Title 1"/>
          <p:cNvSpPr txBox="1">
            <a:spLocks/>
          </p:cNvSpPr>
          <p:nvPr userDrawn="1"/>
        </p:nvSpPr>
        <p:spPr>
          <a:xfrm>
            <a:off x="0" y="0"/>
            <a:ext cx="9144000" cy="274637"/>
          </a:xfrm>
          <a:prstGeom prst="rect">
            <a:avLst/>
          </a:prstGeom>
        </p:spPr>
        <p:txBody>
          <a:bodyPr rtlCol="0">
            <a:noAutofit/>
          </a:bodyPr>
          <a:lstStyle/>
          <a:p>
            <a:pPr algn="ctr">
              <a:spcBef>
                <a:spcPct val="0"/>
              </a:spcBef>
              <a:defRPr/>
            </a:pPr>
            <a:r>
              <a:rPr lang="en-US" sz="1600" b="1" dirty="0" smtClean="0">
                <a:solidFill>
                  <a:schemeClr val="bg1"/>
                </a:solidFill>
              </a:rPr>
              <a:t>Corrosion of Roofing Fastener Systems</a:t>
            </a:r>
            <a:endParaRPr lang="en-US" sz="1600" dirty="0">
              <a:solidFill>
                <a:schemeClr val="bg1"/>
              </a:solidFill>
              <a:latin typeface="Gill Sans MT" pitchFamily="34" charset="0"/>
            </a:endParaRP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349500" y="6150123"/>
            <a:ext cx="927100" cy="631677"/>
          </a:xfrm>
          <a:prstGeom prst="rect">
            <a:avLst/>
          </a:prstGeom>
        </p:spPr>
      </p:pic>
    </p:spTree>
    <p:extLst>
      <p:ext uri="{BB962C8B-B14F-4D97-AF65-F5344CB8AC3E}">
        <p14:creationId xmlns:p14="http://schemas.microsoft.com/office/powerpoint/2010/main" val="283567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bg1"/>
          </a:solidFill>
          <a:latin typeface="Gill Sans MT" pitchFamily="34" charset="0"/>
          <a:ea typeface="+mj-ea"/>
          <a:cs typeface="+mj-cs"/>
        </a:defRPr>
      </a:lvl1pPr>
      <a:lvl2pPr algn="ctr" rtl="0" eaLnBrk="0" fontAlgn="base" hangingPunct="0">
        <a:spcBef>
          <a:spcPct val="0"/>
        </a:spcBef>
        <a:spcAft>
          <a:spcPct val="0"/>
        </a:spcAft>
        <a:defRPr sz="4400">
          <a:solidFill>
            <a:schemeClr val="bg1"/>
          </a:solidFill>
          <a:latin typeface="Gill Sans MT" pitchFamily="34" charset="0"/>
        </a:defRPr>
      </a:lvl2pPr>
      <a:lvl3pPr algn="ctr" rtl="0" eaLnBrk="0" fontAlgn="base" hangingPunct="0">
        <a:spcBef>
          <a:spcPct val="0"/>
        </a:spcBef>
        <a:spcAft>
          <a:spcPct val="0"/>
        </a:spcAft>
        <a:defRPr sz="4400">
          <a:solidFill>
            <a:schemeClr val="bg1"/>
          </a:solidFill>
          <a:latin typeface="Gill Sans MT" pitchFamily="34" charset="0"/>
        </a:defRPr>
      </a:lvl3pPr>
      <a:lvl4pPr algn="ctr" rtl="0" eaLnBrk="0" fontAlgn="base" hangingPunct="0">
        <a:spcBef>
          <a:spcPct val="0"/>
        </a:spcBef>
        <a:spcAft>
          <a:spcPct val="0"/>
        </a:spcAft>
        <a:defRPr sz="4400">
          <a:solidFill>
            <a:schemeClr val="bg1"/>
          </a:solidFill>
          <a:latin typeface="Gill Sans MT" pitchFamily="34" charset="0"/>
        </a:defRPr>
      </a:lvl4pPr>
      <a:lvl5pPr algn="ctr" rtl="0" eaLnBrk="0" fontAlgn="base" hangingPunct="0">
        <a:spcBef>
          <a:spcPct val="0"/>
        </a:spcBef>
        <a:spcAft>
          <a:spcPct val="0"/>
        </a:spcAft>
        <a:defRPr sz="4400">
          <a:solidFill>
            <a:schemeClr val="bg1"/>
          </a:solidFill>
          <a:latin typeface="Gill Sans MT" pitchFamily="34" charset="0"/>
        </a:defRPr>
      </a:lvl5pPr>
      <a:lvl6pPr marL="457200" algn="ctr" rtl="0" fontAlgn="base">
        <a:spcBef>
          <a:spcPct val="0"/>
        </a:spcBef>
        <a:spcAft>
          <a:spcPct val="0"/>
        </a:spcAft>
        <a:defRPr sz="4400">
          <a:solidFill>
            <a:schemeClr val="bg1"/>
          </a:solidFill>
          <a:latin typeface="Gill Sans MT" pitchFamily="34" charset="0"/>
        </a:defRPr>
      </a:lvl6pPr>
      <a:lvl7pPr marL="914400" algn="ctr" rtl="0" fontAlgn="base">
        <a:spcBef>
          <a:spcPct val="0"/>
        </a:spcBef>
        <a:spcAft>
          <a:spcPct val="0"/>
        </a:spcAft>
        <a:defRPr sz="4400">
          <a:solidFill>
            <a:schemeClr val="bg1"/>
          </a:solidFill>
          <a:latin typeface="Gill Sans MT" pitchFamily="34" charset="0"/>
        </a:defRPr>
      </a:lvl7pPr>
      <a:lvl8pPr marL="1371600" algn="ctr" rtl="0" fontAlgn="base">
        <a:spcBef>
          <a:spcPct val="0"/>
        </a:spcBef>
        <a:spcAft>
          <a:spcPct val="0"/>
        </a:spcAft>
        <a:defRPr sz="4400">
          <a:solidFill>
            <a:schemeClr val="bg1"/>
          </a:solidFill>
          <a:latin typeface="Gill Sans MT" pitchFamily="34" charset="0"/>
        </a:defRPr>
      </a:lvl8pPr>
      <a:lvl9pPr marL="1828800" algn="ctr" rtl="0" fontAlgn="base">
        <a:spcBef>
          <a:spcPct val="0"/>
        </a:spcBef>
        <a:spcAft>
          <a:spcPct val="0"/>
        </a:spcAft>
        <a:defRPr sz="4400">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Gill Sans MT"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Gill Sans MT"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Gill Sans MT"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Gill Sans MT"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1306513" y="6200775"/>
            <a:ext cx="674687" cy="604838"/>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200" dirty="0">
                <a:solidFill>
                  <a:prstClr val="white">
                    <a:lumMod val="65000"/>
                  </a:prstClr>
                </a:solidFill>
                <a:latin typeface="Gill Sans MT" pitchFamily="34" charset="0"/>
              </a:rPr>
              <a:t>SLIDE</a:t>
            </a:r>
          </a:p>
        </p:txBody>
      </p:sp>
      <p:sp>
        <p:nvSpPr>
          <p:cNvPr id="1027" name="Title Placeholder 1"/>
          <p:cNvSpPr>
            <a:spLocks noGrp="1"/>
          </p:cNvSpPr>
          <p:nvPr>
            <p:ph type="title"/>
          </p:nvPr>
        </p:nvSpPr>
        <p:spPr bwMode="auto">
          <a:xfrm>
            <a:off x="0" y="304800"/>
            <a:ext cx="91440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0" y="1295400"/>
            <a:ext cx="9144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3" descr="College of Engineering UF (1).jpg"/>
          <p:cNvPicPr>
            <a:picLocks noChangeAspect="1"/>
          </p:cNvPicPr>
          <p:nvPr/>
        </p:nvPicPr>
        <p:blipFill>
          <a:blip r:embed="rId12" cstate="screen">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562350" y="6215063"/>
            <a:ext cx="4249738" cy="642937"/>
          </a:xfrm>
          <a:prstGeom prst="rect">
            <a:avLst/>
          </a:prstGeom>
          <a:noFill/>
          <a:ln w="9525">
            <a:noFill/>
            <a:miter lim="800000"/>
            <a:headEnd/>
            <a:tailEnd/>
          </a:ln>
        </p:spPr>
      </p:pic>
      <p:sp>
        <p:nvSpPr>
          <p:cNvPr id="7" name="TextBox 6"/>
          <p:cNvSpPr txBox="1"/>
          <p:nvPr/>
        </p:nvSpPr>
        <p:spPr>
          <a:xfrm>
            <a:off x="1295400" y="6381750"/>
            <a:ext cx="628650" cy="396875"/>
          </a:xfrm>
          <a:prstGeom prst="rect">
            <a:avLst/>
          </a:prstGeom>
          <a:noFill/>
        </p:spPr>
        <p:txBody>
          <a:bodyPr>
            <a:spAutoFit/>
          </a:bodyPr>
          <a:lstStyle/>
          <a:p>
            <a:pPr algn="ctr">
              <a:defRPr/>
            </a:pPr>
            <a:fld id="{6BEB8713-95A4-4DEE-918C-D29D1E8BB665}" type="slidenum">
              <a:rPr lang="en-US" b="1">
                <a:solidFill>
                  <a:prstClr val="white">
                    <a:lumMod val="65000"/>
                  </a:prstClr>
                </a:solidFill>
                <a:latin typeface="Gill Sans MT" pitchFamily="34" charset="0"/>
              </a:rPr>
              <a:pPr algn="ctr">
                <a:defRPr/>
              </a:pPr>
              <a:t>‹#›</a:t>
            </a:fld>
            <a:r>
              <a:rPr lang="en-US" sz="2000" b="1" dirty="0">
                <a:solidFill>
                  <a:prstClr val="white">
                    <a:lumMod val="65000"/>
                  </a:prstClr>
                </a:solidFill>
              </a:rPr>
              <a:t> </a:t>
            </a:r>
          </a:p>
        </p:txBody>
      </p:sp>
      <p:sp>
        <p:nvSpPr>
          <p:cNvPr id="9" name="Title 1"/>
          <p:cNvSpPr txBox="1">
            <a:spLocks/>
          </p:cNvSpPr>
          <p:nvPr userDrawn="1"/>
        </p:nvSpPr>
        <p:spPr>
          <a:xfrm>
            <a:off x="0" y="0"/>
            <a:ext cx="9144000" cy="274637"/>
          </a:xfrm>
          <a:prstGeom prst="rect">
            <a:avLst/>
          </a:prstGeom>
        </p:spPr>
        <p:txBody>
          <a:bodyPr rtlCol="0">
            <a:noAutofit/>
          </a:bodyPr>
          <a:lstStyle/>
          <a:p>
            <a:pPr algn="ctr">
              <a:spcBef>
                <a:spcPct val="0"/>
              </a:spcBef>
              <a:defRPr/>
            </a:pPr>
            <a:r>
              <a:rPr lang="en-US" sz="1600" b="1" dirty="0" smtClean="0">
                <a:solidFill>
                  <a:prstClr val="white"/>
                </a:solidFill>
              </a:rPr>
              <a:t>Corrosion of Roofing Fastener Systems</a:t>
            </a:r>
            <a:endParaRPr lang="en-US" sz="1600" dirty="0">
              <a:solidFill>
                <a:prstClr val="white"/>
              </a:solidFill>
              <a:latin typeface="Gill Sans MT" pitchFamily="34" charset="0"/>
            </a:endParaRP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349500" y="6150123"/>
            <a:ext cx="927100" cy="631677"/>
          </a:xfrm>
          <a:prstGeom prst="rect">
            <a:avLst/>
          </a:prstGeom>
        </p:spPr>
      </p:pic>
    </p:spTree>
    <p:extLst>
      <p:ext uri="{BB962C8B-B14F-4D97-AF65-F5344CB8AC3E}">
        <p14:creationId xmlns:p14="http://schemas.microsoft.com/office/powerpoint/2010/main" val="25072283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bg1"/>
          </a:solidFill>
          <a:latin typeface="Gill Sans MT" pitchFamily="34" charset="0"/>
          <a:ea typeface="+mj-ea"/>
          <a:cs typeface="+mj-cs"/>
        </a:defRPr>
      </a:lvl1pPr>
      <a:lvl2pPr algn="ctr" rtl="0" eaLnBrk="0" fontAlgn="base" hangingPunct="0">
        <a:spcBef>
          <a:spcPct val="0"/>
        </a:spcBef>
        <a:spcAft>
          <a:spcPct val="0"/>
        </a:spcAft>
        <a:defRPr sz="4400">
          <a:solidFill>
            <a:schemeClr val="bg1"/>
          </a:solidFill>
          <a:latin typeface="Gill Sans MT" pitchFamily="34" charset="0"/>
        </a:defRPr>
      </a:lvl2pPr>
      <a:lvl3pPr algn="ctr" rtl="0" eaLnBrk="0" fontAlgn="base" hangingPunct="0">
        <a:spcBef>
          <a:spcPct val="0"/>
        </a:spcBef>
        <a:spcAft>
          <a:spcPct val="0"/>
        </a:spcAft>
        <a:defRPr sz="4400">
          <a:solidFill>
            <a:schemeClr val="bg1"/>
          </a:solidFill>
          <a:latin typeface="Gill Sans MT" pitchFamily="34" charset="0"/>
        </a:defRPr>
      </a:lvl3pPr>
      <a:lvl4pPr algn="ctr" rtl="0" eaLnBrk="0" fontAlgn="base" hangingPunct="0">
        <a:spcBef>
          <a:spcPct val="0"/>
        </a:spcBef>
        <a:spcAft>
          <a:spcPct val="0"/>
        </a:spcAft>
        <a:defRPr sz="4400">
          <a:solidFill>
            <a:schemeClr val="bg1"/>
          </a:solidFill>
          <a:latin typeface="Gill Sans MT" pitchFamily="34" charset="0"/>
        </a:defRPr>
      </a:lvl4pPr>
      <a:lvl5pPr algn="ctr" rtl="0" eaLnBrk="0" fontAlgn="base" hangingPunct="0">
        <a:spcBef>
          <a:spcPct val="0"/>
        </a:spcBef>
        <a:spcAft>
          <a:spcPct val="0"/>
        </a:spcAft>
        <a:defRPr sz="4400">
          <a:solidFill>
            <a:schemeClr val="bg1"/>
          </a:solidFill>
          <a:latin typeface="Gill Sans MT" pitchFamily="34" charset="0"/>
        </a:defRPr>
      </a:lvl5pPr>
      <a:lvl6pPr marL="457200" algn="ctr" rtl="0" fontAlgn="base">
        <a:spcBef>
          <a:spcPct val="0"/>
        </a:spcBef>
        <a:spcAft>
          <a:spcPct val="0"/>
        </a:spcAft>
        <a:defRPr sz="4400">
          <a:solidFill>
            <a:schemeClr val="bg1"/>
          </a:solidFill>
          <a:latin typeface="Gill Sans MT" pitchFamily="34" charset="0"/>
        </a:defRPr>
      </a:lvl6pPr>
      <a:lvl7pPr marL="914400" algn="ctr" rtl="0" fontAlgn="base">
        <a:spcBef>
          <a:spcPct val="0"/>
        </a:spcBef>
        <a:spcAft>
          <a:spcPct val="0"/>
        </a:spcAft>
        <a:defRPr sz="4400">
          <a:solidFill>
            <a:schemeClr val="bg1"/>
          </a:solidFill>
          <a:latin typeface="Gill Sans MT" pitchFamily="34" charset="0"/>
        </a:defRPr>
      </a:lvl7pPr>
      <a:lvl8pPr marL="1371600" algn="ctr" rtl="0" fontAlgn="base">
        <a:spcBef>
          <a:spcPct val="0"/>
        </a:spcBef>
        <a:spcAft>
          <a:spcPct val="0"/>
        </a:spcAft>
        <a:defRPr sz="4400">
          <a:solidFill>
            <a:schemeClr val="bg1"/>
          </a:solidFill>
          <a:latin typeface="Gill Sans MT" pitchFamily="34" charset="0"/>
        </a:defRPr>
      </a:lvl8pPr>
      <a:lvl9pPr marL="1828800" algn="ctr" rtl="0" fontAlgn="base">
        <a:spcBef>
          <a:spcPct val="0"/>
        </a:spcBef>
        <a:spcAft>
          <a:spcPct val="0"/>
        </a:spcAft>
        <a:defRPr sz="4400">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Gill Sans MT"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Gill Sans MT"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Gill Sans MT"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Gill Sans MT"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144000" cy="1470025"/>
          </a:xfrm>
        </p:spPr>
        <p:txBody>
          <a:bodyPr/>
          <a:lstStyle/>
          <a:p>
            <a:r>
              <a:rPr lang="en-US" b="1" dirty="0" smtClean="0"/>
              <a:t>Corrosion of Residential Fasteners</a:t>
            </a:r>
            <a:endParaRPr lang="en-US" dirty="0"/>
          </a:p>
        </p:txBody>
      </p:sp>
      <p:sp>
        <p:nvSpPr>
          <p:cNvPr id="3" name="Subtitle 2"/>
          <p:cNvSpPr>
            <a:spLocks noGrp="1"/>
          </p:cNvSpPr>
          <p:nvPr>
            <p:ph type="subTitle" idx="1"/>
          </p:nvPr>
        </p:nvSpPr>
        <p:spPr>
          <a:xfrm>
            <a:off x="1066800" y="2667000"/>
            <a:ext cx="7010400" cy="2057400"/>
          </a:xfrm>
        </p:spPr>
        <p:txBody>
          <a:bodyPr/>
          <a:lstStyle/>
          <a:p>
            <a:r>
              <a:rPr lang="en-US" b="1" dirty="0" smtClean="0"/>
              <a:t>Interim Report</a:t>
            </a:r>
          </a:p>
          <a:p>
            <a:r>
              <a:rPr lang="en-US" b="1" dirty="0" smtClean="0"/>
              <a:t>March 3, 2017</a:t>
            </a:r>
          </a:p>
          <a:p>
            <a:endParaRPr lang="en-US" sz="2000" b="1" dirty="0" smtClean="0"/>
          </a:p>
          <a:p>
            <a:r>
              <a:rPr lang="en-US" sz="2000" b="1" dirty="0" smtClean="0"/>
              <a:t>Kurtis Gurley, PhD, </a:t>
            </a:r>
          </a:p>
          <a:p>
            <a:r>
              <a:rPr lang="en-US" sz="2000" dirty="0" smtClean="0"/>
              <a:t>Professor </a:t>
            </a:r>
            <a:r>
              <a:rPr lang="en-US" sz="2000" dirty="0"/>
              <a:t>of Civil Engineering</a:t>
            </a:r>
          </a:p>
          <a:p>
            <a:r>
              <a:rPr lang="en-US" sz="2000" dirty="0"/>
              <a:t>Engineering School of Sustainable Infrastructure &amp; Environment</a:t>
            </a:r>
          </a:p>
          <a:p>
            <a:r>
              <a:rPr lang="en-US" sz="2000" dirty="0"/>
              <a:t>University of Florida</a:t>
            </a:r>
          </a:p>
          <a:p>
            <a:endParaRPr lang="en-US" sz="2000" b="1" dirty="0" smtClean="0"/>
          </a:p>
        </p:txBody>
      </p:sp>
    </p:spTree>
    <p:extLst>
      <p:ext uri="{BB962C8B-B14F-4D97-AF65-F5344CB8AC3E}">
        <p14:creationId xmlns:p14="http://schemas.microsoft.com/office/powerpoint/2010/main" val="22790657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371600"/>
            <a:ext cx="5789017" cy="4648200"/>
          </a:xfrm>
        </p:spPr>
        <p:txBody>
          <a:bodyPr/>
          <a:lstStyle/>
          <a:p>
            <a:pPr marL="0" indent="0">
              <a:buNone/>
            </a:pPr>
            <a:r>
              <a:rPr lang="en-US" dirty="0" smtClean="0"/>
              <a:t>3: </a:t>
            </a:r>
            <a:r>
              <a:rPr lang="en-US" dirty="0"/>
              <a:t>Light partial surface </a:t>
            </a:r>
            <a:r>
              <a:rPr lang="en-US" dirty="0" smtClean="0"/>
              <a:t>corrosion</a:t>
            </a:r>
          </a:p>
          <a:p>
            <a:pPr marL="0" indent="0">
              <a:buNone/>
            </a:pPr>
            <a:r>
              <a:rPr lang="en-US" sz="2400" dirty="0" smtClean="0"/>
              <a:t>most scores of 3 would fail TAS criterion of &gt; 5% surface corrosion</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a:t>4: Light full surface </a:t>
            </a:r>
            <a:r>
              <a:rPr lang="en-US" dirty="0" smtClean="0"/>
              <a:t>corrosion</a:t>
            </a:r>
          </a:p>
        </p:txBody>
      </p:sp>
      <p:pic>
        <p:nvPicPr>
          <p:cNvPr id="3" name="Picture 2" descr="C:\Users\kgurley\Dropbox\Mine\Documents\Proposals\FBC\2015 corrosion\bare nails (not withdrawn) photos from 6-4-15\B_Pb_OB\2015-06-04 10.47.5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5867400" y="762000"/>
            <a:ext cx="2162969" cy="2286000"/>
          </a:xfrm>
          <a:prstGeom prst="rect">
            <a:avLst/>
          </a:prstGeom>
          <a:noFill/>
          <a:ln>
            <a:noFill/>
          </a:ln>
          <a:extLst>
            <a:ext uri="{53640926-AAD7-44D8-BBD7-CCE9431645EC}">
              <a14:shadowObscured xmlns:a14="http://schemas.microsoft.com/office/drawing/2010/main"/>
            </a:ext>
          </a:extLst>
        </p:spPr>
      </p:pic>
      <p:pic>
        <p:nvPicPr>
          <p:cNvPr id="5" name="Picture 4" descr="C:\Users\kgurley\Dropbox\Mine\Documents\Proposals\FBC\2015 corrosion\bare nails (not withdrawn) photos from 6-4-15\B_Pb_OB\2015-06-04 10.42.4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789017" y="3505200"/>
            <a:ext cx="2319734" cy="228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54009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5</a:t>
            </a:r>
            <a:r>
              <a:rPr lang="en-US" dirty="0"/>
              <a:t>: Partial heavy surface </a:t>
            </a:r>
            <a:r>
              <a:rPr lang="en-US" dirty="0" smtClean="0"/>
              <a:t>corrosion</a:t>
            </a:r>
          </a:p>
          <a:p>
            <a:pPr marL="0" indent="0">
              <a:buNone/>
            </a:pPr>
            <a:endParaRPr lang="en-US" dirty="0"/>
          </a:p>
          <a:p>
            <a:pPr marL="0" indent="0">
              <a:buNone/>
            </a:pPr>
            <a:endParaRPr lang="en-US" dirty="0" smtClean="0"/>
          </a:p>
          <a:p>
            <a:pPr marL="0" indent="0">
              <a:buNone/>
            </a:pPr>
            <a:r>
              <a:rPr lang="en-US" dirty="0"/>
              <a:t>6: Partial heavy and partial light full surface </a:t>
            </a:r>
            <a:r>
              <a:rPr lang="en-US" dirty="0" smtClean="0"/>
              <a:t>corrosion</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5715000" y="685800"/>
            <a:ext cx="2514203" cy="228600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689600" y="3733800"/>
            <a:ext cx="2295922" cy="228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22195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723900"/>
            <a:ext cx="9144000" cy="4648200"/>
          </a:xfrm>
        </p:spPr>
        <p:txBody>
          <a:bodyPr/>
          <a:lstStyle/>
          <a:p>
            <a:pPr marL="0" indent="0">
              <a:buNone/>
            </a:pPr>
            <a:r>
              <a:rPr lang="en-US" dirty="0" smtClean="0"/>
              <a:t>7</a:t>
            </a:r>
            <a:r>
              <a:rPr lang="en-US" dirty="0"/>
              <a:t>: Heavy full surface corrosion without </a:t>
            </a:r>
            <a:r>
              <a:rPr lang="en-US" dirty="0" smtClean="0"/>
              <a:t>scaling</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a:t>8: Heavy full surface corrosion with scaling</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6248400" y="1295400"/>
            <a:ext cx="2317750" cy="2286000"/>
          </a:xfrm>
          <a:prstGeom prst="rect">
            <a:avLst/>
          </a:prstGeom>
          <a:noFill/>
          <a:ln>
            <a:noFill/>
          </a:ln>
          <a:extLst>
            <a:ext uri="{53640926-AAD7-44D8-BBD7-CCE9431645EC}">
              <a14:shadowObscured xmlns:a14="http://schemas.microsoft.com/office/drawing/2010/main"/>
            </a:ext>
          </a:extLst>
        </p:spPr>
      </p:pic>
      <p:pic>
        <p:nvPicPr>
          <p:cNvPr id="5" name="Picture 4" descr="C:\Users\kgurley\Dropbox\Mine\Documents\Proposals\FBC\2015 corrosion\bare nails (not withdrawn) photos from 6-4-15\B_Pb_OB\2015-06-04 10.45.0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886200" y="4343400"/>
            <a:ext cx="2168924" cy="2286000"/>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48400" y="4343400"/>
            <a:ext cx="2218531" cy="2286000"/>
          </a:xfrm>
          <a:prstGeom prst="rect">
            <a:avLst/>
          </a:prstGeom>
          <a:noFill/>
        </p:spPr>
      </p:pic>
    </p:spTree>
    <p:extLst>
      <p:ext uri="{BB962C8B-B14F-4D97-AF65-F5344CB8AC3E}">
        <p14:creationId xmlns:p14="http://schemas.microsoft.com/office/powerpoint/2010/main" val="41696714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 2016 Work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8623025"/>
              </p:ext>
            </p:extLst>
          </p:nvPr>
        </p:nvGraphicFramePr>
        <p:xfrm>
          <a:off x="1066799" y="2"/>
          <a:ext cx="6858001" cy="6858003"/>
        </p:xfrm>
        <a:graphic>
          <a:graphicData uri="http://schemas.openxmlformats.org/drawingml/2006/table">
            <a:tbl>
              <a:tblPr firstRow="1" firstCol="1" bandRow="1">
                <a:tableStyleId>{5C22544A-7EE6-4342-B048-85BDC9FD1C3A}</a:tableStyleId>
              </a:tblPr>
              <a:tblGrid>
                <a:gridCol w="677534"/>
                <a:gridCol w="3520520"/>
                <a:gridCol w="863524"/>
                <a:gridCol w="996373"/>
                <a:gridCol w="800050"/>
              </a:tblGrid>
              <a:tr h="605117">
                <a:tc gridSpan="5">
                  <a:txBody>
                    <a:bodyPr/>
                    <a:lstStyle/>
                    <a:p>
                      <a:pPr marL="0" marR="0" algn="ctr">
                        <a:spcBef>
                          <a:spcPts val="0"/>
                        </a:spcBef>
                        <a:spcAft>
                          <a:spcPts val="0"/>
                        </a:spcAft>
                      </a:pPr>
                      <a:r>
                        <a:rPr lang="en-US" sz="1200" dirty="0">
                          <a:effectLst/>
                        </a:rPr>
                        <a:t>Table 1: test-1: 15 specimen types, 10 samples each</a:t>
                      </a:r>
                      <a:endParaRPr lang="en-US" sz="1400" dirty="0">
                        <a:effectLst/>
                      </a:endParaRPr>
                    </a:p>
                    <a:p>
                      <a:pPr marL="0" marR="0" algn="ctr">
                        <a:spcBef>
                          <a:spcPts val="0"/>
                        </a:spcBef>
                        <a:spcAft>
                          <a:spcPts val="0"/>
                        </a:spcAft>
                      </a:pPr>
                      <a:r>
                        <a:rPr lang="en-US" sz="1200" dirty="0">
                          <a:effectLst/>
                        </a:rPr>
                        <a:t>5 samples out-of-the-box, 5 samples installed in substrate</a:t>
                      </a:r>
                      <a:endParaRPr lang="en-US" sz="1400" dirty="0">
                        <a:effectLst/>
                      </a:endParaRPr>
                    </a:p>
                    <a:p>
                      <a:pPr marL="0" marR="0" algn="ctr">
                        <a:spcBef>
                          <a:spcPts val="0"/>
                        </a:spcBef>
                        <a:spcAft>
                          <a:spcPts val="0"/>
                        </a:spcAft>
                      </a:pPr>
                      <a:r>
                        <a:rPr lang="en-US" sz="1200" dirty="0">
                          <a:effectLst/>
                        </a:rPr>
                        <a:t>Status: completed 1000 hours (500 cycles)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3412">
                <a:tc>
                  <a:txBody>
                    <a:bodyPr/>
                    <a:lstStyle/>
                    <a:p>
                      <a:pPr marL="0" marR="0">
                        <a:spcBef>
                          <a:spcPts val="0"/>
                        </a:spcBef>
                        <a:spcAft>
                          <a:spcPts val="0"/>
                        </a:spcAft>
                      </a:pPr>
                      <a:r>
                        <a:rPr lang="en-US" sz="1200" dirty="0">
                          <a:effectLst/>
                        </a:rPr>
                        <a:t>Group number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Product type</a:t>
                      </a:r>
                      <a:endParaRPr lang="en-US" sz="1400" dirty="0">
                        <a:effectLst/>
                      </a:endParaRPr>
                    </a:p>
                    <a:p>
                      <a:pPr marL="0" marR="0">
                        <a:spcBef>
                          <a:spcPts val="0"/>
                        </a:spcBef>
                        <a:spcAft>
                          <a:spcPts val="0"/>
                        </a:spcAft>
                      </a:pPr>
                      <a:r>
                        <a:rPr lang="en-US" sz="1200" dirty="0">
                          <a:effectLst/>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Use</a:t>
                      </a:r>
                      <a:endParaRPr lang="en-US" sz="1400" dirty="0">
                        <a:effectLst/>
                      </a:endParaRPr>
                    </a:p>
                    <a:p>
                      <a:pPr marL="0" marR="0">
                        <a:spcBef>
                          <a:spcPts val="0"/>
                        </a:spcBef>
                        <a:spcAft>
                          <a:spcPts val="0"/>
                        </a:spcAft>
                      </a:pPr>
                      <a:r>
                        <a:rPr lang="en-US" sz="1200" dirty="0">
                          <a:effectLst/>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Certification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Coating</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dirty="0">
                          <a:effectLst/>
                        </a:rPr>
                        <a:t>1</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3/8 x 5 304 Stainless white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Masonry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3/8 x 7 304 Stainless white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Masonry</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1/4 x 3 ¼ 304 Stainless silver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Masonry</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1/4 x 2 ¼  304 Stainless  silver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Masonry</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1/4 10 x 2 SMS 316 Stainless bronze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Screen enclosure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1/4 12 x ¾  SDS 316 Stainless white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Screen enclosure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5/16 14 x 1 SDS 316 Stainless bronze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Screen enclosure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3/8 14 x 1 SDS 316 Stainless bronze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Screen enclosure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9</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Hex 5/16 12 x 2 SDS 316 Stainless bronze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Screen enclosure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10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Hex 1/4 10 x 2 SDS Stainless white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Screen enclosure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MDC Approved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11</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#8 2 ½  mechanically galvanized</a:t>
                      </a:r>
                      <a:endParaRPr lang="en-US" sz="1400">
                        <a:effectLst/>
                      </a:endParaRPr>
                    </a:p>
                    <a:p>
                      <a:pPr marL="0" marR="0">
                        <a:spcBef>
                          <a:spcPts val="0"/>
                        </a:spcBef>
                        <a:spcAft>
                          <a:spcPts val="0"/>
                        </a:spcAft>
                      </a:pPr>
                      <a:r>
                        <a:rPr lang="en-US" sz="1200">
                          <a:effectLst/>
                        </a:rPr>
                        <a:t>ASTM B695 Class 55 2006 IRC Compliant</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Tile screw</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IRC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MG</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201706">
                <a:tc>
                  <a:txBody>
                    <a:bodyPr/>
                    <a:lstStyle/>
                    <a:p>
                      <a:pPr marL="0" marR="0">
                        <a:spcBef>
                          <a:spcPts val="0"/>
                        </a:spcBef>
                        <a:spcAft>
                          <a:spcPts val="0"/>
                        </a:spcAft>
                      </a:pPr>
                      <a:r>
                        <a:rPr lang="en-US" sz="1200">
                          <a:effectLst/>
                        </a:rPr>
                        <a:t>12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#8 2 ½  tile screw heavy zinc electroplated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Tile screw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unknown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EP</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13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#8 2 ½  mechanically galvanized</a:t>
                      </a:r>
                      <a:endParaRPr lang="en-US" sz="1400">
                        <a:effectLst/>
                      </a:endParaRPr>
                    </a:p>
                    <a:p>
                      <a:pPr marL="0" marR="0">
                        <a:spcBef>
                          <a:spcPts val="0"/>
                        </a:spcBef>
                        <a:spcAft>
                          <a:spcPts val="0"/>
                        </a:spcAft>
                      </a:pPr>
                      <a:r>
                        <a:rPr lang="en-US" sz="1200">
                          <a:effectLst/>
                        </a:rPr>
                        <a:t>ASTM B695 Class 55 2006 IRC Compliant</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Tile screw</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IRC</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MG</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14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Hex 1/4 x 3 ¼ case hardened carbon steel blue</a:t>
                      </a:r>
                      <a:endParaRPr lang="en-US" sz="1400">
                        <a:effectLst/>
                      </a:endParaRPr>
                    </a:p>
                    <a:p>
                      <a:pPr marL="0" marR="0">
                        <a:spcBef>
                          <a:spcPts val="0"/>
                        </a:spcBef>
                        <a:spcAft>
                          <a:spcPts val="0"/>
                        </a:spcAft>
                      </a:pPr>
                      <a:r>
                        <a:rPr lang="en-US" sz="1200">
                          <a:effectLst/>
                        </a:rPr>
                        <a:t>Nylon cap applied post-install</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Masonry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Unknown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Ceramic</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r h="403412">
                <a:tc>
                  <a:txBody>
                    <a:bodyPr/>
                    <a:lstStyle/>
                    <a:p>
                      <a:pPr marL="0" marR="0">
                        <a:spcBef>
                          <a:spcPts val="0"/>
                        </a:spcBef>
                        <a:spcAft>
                          <a:spcPts val="0"/>
                        </a:spcAft>
                      </a:pPr>
                      <a:r>
                        <a:rPr lang="en-US" sz="1200">
                          <a:effectLst/>
                        </a:rPr>
                        <a:t>15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Hex 5/16 12 x 1 SDS case hardened carbon steel red, Nylon head</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Screen enclosure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a:effectLst/>
                        </a:rPr>
                        <a:t>Unknown</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c>
                  <a:txBody>
                    <a:bodyPr/>
                    <a:lstStyle/>
                    <a:p>
                      <a:pPr marL="0" marR="0">
                        <a:spcBef>
                          <a:spcPts val="0"/>
                        </a:spcBef>
                        <a:spcAft>
                          <a:spcPts val="0"/>
                        </a:spcAft>
                      </a:pPr>
                      <a:r>
                        <a:rPr lang="en-US" sz="1200" dirty="0">
                          <a:effectLst/>
                        </a:rPr>
                        <a:t>Ceramic</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520" marR="61520" marT="0" marB="0"/>
                </a:tc>
              </a:tr>
            </a:tbl>
          </a:graphicData>
        </a:graphic>
      </p:graphicFrame>
    </p:spTree>
    <p:extLst>
      <p:ext uri="{BB962C8B-B14F-4D97-AF65-F5344CB8AC3E}">
        <p14:creationId xmlns:p14="http://schemas.microsoft.com/office/powerpoint/2010/main" val="19155520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Configurations</a:t>
            </a:r>
            <a:endParaRPr lang="en-US" dirty="0"/>
          </a:p>
        </p:txBody>
      </p:sp>
      <p:sp>
        <p:nvSpPr>
          <p:cNvPr id="3" name="Content Placeholder 2"/>
          <p:cNvSpPr>
            <a:spLocks noGrp="1"/>
          </p:cNvSpPr>
          <p:nvPr>
            <p:ph idx="1"/>
          </p:nvPr>
        </p:nvSpPr>
        <p:spPr>
          <a:xfrm>
            <a:off x="0" y="1371600"/>
            <a:ext cx="9144000" cy="4495800"/>
          </a:xfrm>
        </p:spPr>
        <p:txBody>
          <a:bodyPr/>
          <a:lstStyle/>
          <a:p>
            <a:r>
              <a:rPr lang="en-US" sz="2400" dirty="0" smtClean="0"/>
              <a:t>15 groups, 10 samples each = 150 specimens tested @ 500 cycles</a:t>
            </a:r>
            <a:endParaRPr lang="en-US" sz="2000" dirty="0" smtClean="0"/>
          </a:p>
          <a:p>
            <a:r>
              <a:rPr lang="en-US" sz="2400" dirty="0" smtClean="0"/>
              <a:t>5 samples tested out-of-the-box</a:t>
            </a:r>
          </a:p>
          <a:p>
            <a:r>
              <a:rPr lang="en-US" sz="2400" dirty="0" smtClean="0"/>
              <a:t>5 samples installed prior to testing</a:t>
            </a:r>
          </a:p>
          <a:p>
            <a:pPr lvl="1"/>
            <a:r>
              <a:rPr lang="en-US" sz="2000" dirty="0" smtClean="0"/>
              <a:t>SMS, SDS, masonry screws through aluminum sample and tested</a:t>
            </a:r>
          </a:p>
          <a:p>
            <a:pPr lvl="1"/>
            <a:r>
              <a:rPr lang="en-US" sz="2000" dirty="0" smtClean="0"/>
              <a:t>Tile screws driven through tile sample and removed prior to testing</a:t>
            </a:r>
          </a:p>
          <a:p>
            <a:pPr marL="0" indent="0">
              <a:buNone/>
            </a:pPr>
            <a:endParaRPr lang="en-US" sz="2400" dirty="0"/>
          </a:p>
          <a:p>
            <a:pPr marL="0" indent="0">
              <a:buNone/>
            </a:pPr>
            <a:endParaRPr lang="en-US" sz="2400" dirty="0"/>
          </a:p>
        </p:txBody>
      </p:sp>
      <p:pic>
        <p:nvPicPr>
          <p:cNvPr id="4" name="Picture 3" descr="C:\Users\kgurley\Dropbox\FBC Corrosion\2016-2017 Tests\Test 1\Group 10\Pretest Pics\Installed Grou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3456897"/>
            <a:ext cx="3840480" cy="2560320"/>
          </a:xfrm>
          <a:prstGeom prst="rect">
            <a:avLst/>
          </a:prstGeom>
          <a:noFill/>
          <a:ln>
            <a:noFill/>
          </a:ln>
        </p:spPr>
      </p:pic>
      <p:pic>
        <p:nvPicPr>
          <p:cNvPr id="5" name="Picture 4" descr="C:\Users\kgurley\Dropbox\FBC Corrosion\2016-2017 Tests\Test 1\Group 10\Pretest Pics\Out of Box Grou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4920" y="3465135"/>
            <a:ext cx="3840480" cy="2560320"/>
          </a:xfrm>
          <a:prstGeom prst="rect">
            <a:avLst/>
          </a:prstGeom>
          <a:noFill/>
          <a:ln>
            <a:noFill/>
          </a:ln>
        </p:spPr>
      </p:pic>
    </p:spTree>
    <p:extLst>
      <p:ext uri="{BB962C8B-B14F-4D97-AF65-F5344CB8AC3E}">
        <p14:creationId xmlns:p14="http://schemas.microsoft.com/office/powerpoint/2010/main" val="37683673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 Results</a:t>
            </a:r>
            <a:endParaRPr lang="en-US" dirty="0"/>
          </a:p>
        </p:txBody>
      </p:sp>
      <p:sp>
        <p:nvSpPr>
          <p:cNvPr id="3" name="Content Placeholder 2"/>
          <p:cNvSpPr>
            <a:spLocks noGrp="1"/>
          </p:cNvSpPr>
          <p:nvPr>
            <p:ph idx="1"/>
          </p:nvPr>
        </p:nvSpPr>
        <p:spPr>
          <a:xfrm>
            <a:off x="0" y="1143000"/>
            <a:ext cx="9144000" cy="4495800"/>
          </a:xfrm>
        </p:spPr>
        <p:txBody>
          <a:bodyPr/>
          <a:lstStyle/>
          <a:p>
            <a:pPr marL="0" indent="0" algn="ctr">
              <a:buNone/>
            </a:pPr>
            <a:r>
              <a:rPr lang="en-US" sz="2400" dirty="0" smtClean="0"/>
              <a:t>Ceramic coated SS masonry screws</a:t>
            </a:r>
          </a:p>
          <a:p>
            <a:pPr marL="0" indent="0">
              <a:buNone/>
            </a:pPr>
            <a:endParaRPr lang="en-US" sz="24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743200" y="1971421"/>
            <a:ext cx="6400800" cy="4894729"/>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5181600" y="5069100"/>
            <a:ext cx="1981200" cy="369332"/>
          </a:xfrm>
          <a:prstGeom prst="rect">
            <a:avLst/>
          </a:prstGeom>
          <a:noFill/>
        </p:spPr>
        <p:txBody>
          <a:bodyPr wrap="square" rtlCol="0">
            <a:spAutoFit/>
          </a:bodyPr>
          <a:lstStyle/>
          <a:p>
            <a:r>
              <a:rPr lang="en-US" dirty="0" smtClean="0"/>
              <a:t>Out of the box</a:t>
            </a:r>
            <a:endParaRPr lang="en-US" dirty="0"/>
          </a:p>
        </p:txBody>
      </p:sp>
      <p:sp>
        <p:nvSpPr>
          <p:cNvPr id="8" name="TextBox 7"/>
          <p:cNvSpPr txBox="1"/>
          <p:nvPr/>
        </p:nvSpPr>
        <p:spPr>
          <a:xfrm>
            <a:off x="3733800" y="4868733"/>
            <a:ext cx="1981200" cy="369332"/>
          </a:xfrm>
          <a:prstGeom prst="rect">
            <a:avLst/>
          </a:prstGeom>
          <a:noFill/>
        </p:spPr>
        <p:txBody>
          <a:bodyPr wrap="square" rtlCol="0">
            <a:spAutoFit/>
          </a:bodyPr>
          <a:lstStyle/>
          <a:p>
            <a:r>
              <a:rPr lang="en-US" dirty="0" smtClean="0"/>
              <a:t>Installed</a:t>
            </a:r>
            <a:endParaRPr lang="en-US" dirty="0"/>
          </a:p>
        </p:txBody>
      </p:sp>
      <p:sp>
        <p:nvSpPr>
          <p:cNvPr id="9" name="Left Brace 8"/>
          <p:cNvSpPr/>
          <p:nvPr/>
        </p:nvSpPr>
        <p:spPr>
          <a:xfrm rot="5400000">
            <a:off x="3810000" y="5562600"/>
            <a:ext cx="152400"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5400000">
            <a:off x="4343400" y="5562600"/>
            <a:ext cx="152400"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flipH="1">
            <a:off x="3920937" y="5280672"/>
            <a:ext cx="1905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482654" y="5268045"/>
            <a:ext cx="752733" cy="406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C:\Users\kgurley\Dropbox\FBC Corrosion\2016-2017 Tests\Test 1\Group 1\Post Test Pics\G1_S1_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2615201" y="3054078"/>
            <a:ext cx="6419123" cy="1188720"/>
          </a:xfrm>
          <a:prstGeom prst="rect">
            <a:avLst/>
          </a:prstGeom>
          <a:noFill/>
          <a:ln>
            <a:noFill/>
          </a:ln>
          <a:extLst>
            <a:ext uri="{53640926-AAD7-44D8-BBD7-CCE9431645EC}">
              <a14:shadowObscured xmlns:a14="http://schemas.microsoft.com/office/drawing/2010/main"/>
            </a:ext>
          </a:extLst>
        </p:spPr>
      </p:pic>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544080" y="3192584"/>
            <a:ext cx="6400800" cy="930031"/>
          </a:xfrm>
          <a:prstGeom prst="rect">
            <a:avLst/>
          </a:prstGeom>
        </p:spPr>
      </p:pic>
    </p:spTree>
    <p:extLst>
      <p:ext uri="{BB962C8B-B14F-4D97-AF65-F5344CB8AC3E}">
        <p14:creationId xmlns:p14="http://schemas.microsoft.com/office/powerpoint/2010/main" val="32223621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 Results</a:t>
            </a:r>
            <a:endParaRPr lang="en-US" dirty="0"/>
          </a:p>
        </p:txBody>
      </p:sp>
      <p:sp>
        <p:nvSpPr>
          <p:cNvPr id="3" name="Content Placeholder 2"/>
          <p:cNvSpPr>
            <a:spLocks noGrp="1"/>
          </p:cNvSpPr>
          <p:nvPr>
            <p:ph idx="1"/>
          </p:nvPr>
        </p:nvSpPr>
        <p:spPr>
          <a:xfrm>
            <a:off x="0" y="1143000"/>
            <a:ext cx="9144000" cy="4495800"/>
          </a:xfrm>
        </p:spPr>
        <p:txBody>
          <a:bodyPr/>
          <a:lstStyle/>
          <a:p>
            <a:pPr marL="0" indent="0" algn="ctr">
              <a:buNone/>
            </a:pPr>
            <a:r>
              <a:rPr lang="en-US" sz="2400" dirty="0" smtClean="0"/>
              <a:t>Ceramic coated SS SMS/SDS screws</a:t>
            </a:r>
          </a:p>
          <a:p>
            <a:pPr marL="0" indent="0">
              <a:buNone/>
            </a:pPr>
            <a:endParaRPr lang="en-US" sz="24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
        <p:nvSpPr>
          <p:cNvPr id="7" name="TextBox 6"/>
          <p:cNvSpPr txBox="1"/>
          <p:nvPr/>
        </p:nvSpPr>
        <p:spPr>
          <a:xfrm>
            <a:off x="5667633" y="5151559"/>
            <a:ext cx="1981200" cy="369332"/>
          </a:xfrm>
          <a:prstGeom prst="rect">
            <a:avLst/>
          </a:prstGeom>
          <a:noFill/>
        </p:spPr>
        <p:txBody>
          <a:bodyPr wrap="square" rtlCol="0">
            <a:spAutoFit/>
          </a:bodyPr>
          <a:lstStyle/>
          <a:p>
            <a:r>
              <a:rPr lang="en-US" dirty="0" smtClean="0"/>
              <a:t>Out of the box</a:t>
            </a:r>
            <a:endParaRPr lang="en-US" dirty="0"/>
          </a:p>
        </p:txBody>
      </p:sp>
      <p:sp>
        <p:nvSpPr>
          <p:cNvPr id="8" name="TextBox 7"/>
          <p:cNvSpPr txBox="1"/>
          <p:nvPr/>
        </p:nvSpPr>
        <p:spPr>
          <a:xfrm>
            <a:off x="4600833" y="5151727"/>
            <a:ext cx="1981200" cy="369332"/>
          </a:xfrm>
          <a:prstGeom prst="rect">
            <a:avLst/>
          </a:prstGeom>
          <a:noFill/>
        </p:spPr>
        <p:txBody>
          <a:bodyPr wrap="square" rtlCol="0">
            <a:spAutoFit/>
          </a:bodyPr>
          <a:lstStyle/>
          <a:p>
            <a:r>
              <a:rPr lang="en-US" dirty="0" smtClean="0"/>
              <a:t>Installed</a:t>
            </a: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755557" y="1967943"/>
            <a:ext cx="6400800" cy="4894862"/>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362200" y="3352800"/>
            <a:ext cx="5867400" cy="114300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180138" y="3337674"/>
            <a:ext cx="5852160" cy="1181170"/>
          </a:xfrm>
          <a:prstGeom prst="rect">
            <a:avLst/>
          </a:prstGeom>
        </p:spPr>
      </p:pic>
    </p:spTree>
    <p:extLst>
      <p:ext uri="{BB962C8B-B14F-4D97-AF65-F5344CB8AC3E}">
        <p14:creationId xmlns:p14="http://schemas.microsoft.com/office/powerpoint/2010/main" val="22044182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 Results</a:t>
            </a:r>
            <a:endParaRPr lang="en-US" dirty="0"/>
          </a:p>
        </p:txBody>
      </p:sp>
      <p:sp>
        <p:nvSpPr>
          <p:cNvPr id="3" name="Content Placeholder 2"/>
          <p:cNvSpPr>
            <a:spLocks noGrp="1"/>
          </p:cNvSpPr>
          <p:nvPr>
            <p:ph idx="1"/>
          </p:nvPr>
        </p:nvSpPr>
        <p:spPr>
          <a:xfrm>
            <a:off x="0" y="1143000"/>
            <a:ext cx="9144000" cy="4495800"/>
          </a:xfrm>
        </p:spPr>
        <p:txBody>
          <a:bodyPr/>
          <a:lstStyle/>
          <a:p>
            <a:pPr marL="0" indent="0" algn="ctr">
              <a:buNone/>
            </a:pPr>
            <a:r>
              <a:rPr lang="en-US" sz="2400" dirty="0" smtClean="0"/>
              <a:t>Tile screws MG and EP</a:t>
            </a:r>
          </a:p>
          <a:p>
            <a:pPr marL="0" indent="0">
              <a:buNone/>
            </a:pPr>
            <a:endParaRPr lang="en-US" sz="24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
        <p:nvSpPr>
          <p:cNvPr id="7" name="TextBox 6"/>
          <p:cNvSpPr txBox="1"/>
          <p:nvPr/>
        </p:nvSpPr>
        <p:spPr>
          <a:xfrm>
            <a:off x="5667633" y="5151559"/>
            <a:ext cx="1981200" cy="369332"/>
          </a:xfrm>
          <a:prstGeom prst="rect">
            <a:avLst/>
          </a:prstGeom>
          <a:noFill/>
        </p:spPr>
        <p:txBody>
          <a:bodyPr wrap="square" rtlCol="0">
            <a:spAutoFit/>
          </a:bodyPr>
          <a:lstStyle/>
          <a:p>
            <a:r>
              <a:rPr lang="en-US" dirty="0" smtClean="0"/>
              <a:t>Out of the box</a:t>
            </a:r>
            <a:endParaRPr lang="en-US" dirty="0"/>
          </a:p>
        </p:txBody>
      </p:sp>
      <p:sp>
        <p:nvSpPr>
          <p:cNvPr id="8" name="TextBox 7"/>
          <p:cNvSpPr txBox="1"/>
          <p:nvPr/>
        </p:nvSpPr>
        <p:spPr>
          <a:xfrm>
            <a:off x="4600833" y="5151727"/>
            <a:ext cx="1981200" cy="369332"/>
          </a:xfrm>
          <a:prstGeom prst="rect">
            <a:avLst/>
          </a:prstGeom>
          <a:noFill/>
        </p:spPr>
        <p:txBody>
          <a:bodyPr wrap="square" rtlCol="0">
            <a:spAutoFit/>
          </a:bodyPr>
          <a:lstStyle/>
          <a:p>
            <a:r>
              <a:rPr lang="en-US" dirty="0" smtClean="0"/>
              <a:t>Installed</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743200" y="2057400"/>
            <a:ext cx="6400800" cy="480060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033624" y="4106338"/>
            <a:ext cx="4572000" cy="931324"/>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61750" y="4167398"/>
            <a:ext cx="4572000" cy="809204"/>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884947" y="4170947"/>
            <a:ext cx="4572000" cy="802105"/>
          </a:xfrm>
          <a:prstGeom prst="rect">
            <a:avLst/>
          </a:prstGeom>
        </p:spPr>
      </p:pic>
    </p:spTree>
    <p:extLst>
      <p:ext uri="{BB962C8B-B14F-4D97-AF65-F5344CB8AC3E}">
        <p14:creationId xmlns:p14="http://schemas.microsoft.com/office/powerpoint/2010/main" val="33853628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 Results</a:t>
            </a:r>
            <a:endParaRPr lang="en-US" dirty="0"/>
          </a:p>
        </p:txBody>
      </p:sp>
      <p:sp>
        <p:nvSpPr>
          <p:cNvPr id="3" name="Content Placeholder 2"/>
          <p:cNvSpPr>
            <a:spLocks noGrp="1"/>
          </p:cNvSpPr>
          <p:nvPr>
            <p:ph idx="1"/>
          </p:nvPr>
        </p:nvSpPr>
        <p:spPr>
          <a:xfrm>
            <a:off x="0" y="1143000"/>
            <a:ext cx="9144000" cy="4495800"/>
          </a:xfrm>
        </p:spPr>
        <p:txBody>
          <a:bodyPr/>
          <a:lstStyle/>
          <a:p>
            <a:pPr marL="0" indent="0" algn="ctr">
              <a:buNone/>
            </a:pPr>
            <a:r>
              <a:rPr lang="en-US" sz="2400" dirty="0" smtClean="0"/>
              <a:t>Ceramic coated Case hardened carbon steel screws</a:t>
            </a:r>
          </a:p>
          <a:p>
            <a:pPr marL="0" indent="0">
              <a:buNone/>
            </a:pPr>
            <a:endParaRPr lang="en-US" sz="24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
        <p:nvSpPr>
          <p:cNvPr id="7" name="TextBox 6"/>
          <p:cNvSpPr txBox="1"/>
          <p:nvPr/>
        </p:nvSpPr>
        <p:spPr>
          <a:xfrm>
            <a:off x="5667633" y="5151559"/>
            <a:ext cx="1981200" cy="369332"/>
          </a:xfrm>
          <a:prstGeom prst="rect">
            <a:avLst/>
          </a:prstGeom>
          <a:noFill/>
        </p:spPr>
        <p:txBody>
          <a:bodyPr wrap="square" rtlCol="0">
            <a:spAutoFit/>
          </a:bodyPr>
          <a:lstStyle/>
          <a:p>
            <a:r>
              <a:rPr lang="en-US" dirty="0" smtClean="0"/>
              <a:t>Out of the box</a:t>
            </a:r>
            <a:endParaRPr lang="en-US" dirty="0"/>
          </a:p>
        </p:txBody>
      </p:sp>
      <p:sp>
        <p:nvSpPr>
          <p:cNvPr id="8" name="TextBox 7"/>
          <p:cNvSpPr txBox="1"/>
          <p:nvPr/>
        </p:nvSpPr>
        <p:spPr>
          <a:xfrm>
            <a:off x="4600833" y="5151727"/>
            <a:ext cx="1981200" cy="369332"/>
          </a:xfrm>
          <a:prstGeom prst="rect">
            <a:avLst/>
          </a:prstGeom>
          <a:noFill/>
        </p:spPr>
        <p:txBody>
          <a:bodyPr wrap="square" rtlCol="0">
            <a:spAutoFit/>
          </a:bodyPr>
          <a:lstStyle/>
          <a:p>
            <a:r>
              <a:rPr lang="en-US" dirty="0" smtClean="0"/>
              <a:t>Installed</a:t>
            </a:r>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751667" y="2057400"/>
            <a:ext cx="6400800" cy="4800600"/>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146081" y="3974881"/>
            <a:ext cx="5029200" cy="737038"/>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62811" y="2728210"/>
            <a:ext cx="3657600" cy="1858780"/>
          </a:xfrm>
          <a:prstGeom prst="rect">
            <a:avLst/>
          </a:prstGeom>
        </p:spPr>
      </p:pic>
    </p:spTree>
    <p:extLst>
      <p:ext uri="{BB962C8B-B14F-4D97-AF65-F5344CB8AC3E}">
        <p14:creationId xmlns:p14="http://schemas.microsoft.com/office/powerpoint/2010/main" val="21747753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 Observations</a:t>
            </a:r>
            <a:endParaRPr lang="en-US" dirty="0"/>
          </a:p>
        </p:txBody>
      </p:sp>
      <p:sp>
        <p:nvSpPr>
          <p:cNvPr id="3" name="Content Placeholder 2"/>
          <p:cNvSpPr>
            <a:spLocks noGrp="1"/>
          </p:cNvSpPr>
          <p:nvPr>
            <p:ph idx="1"/>
          </p:nvPr>
        </p:nvSpPr>
        <p:spPr>
          <a:xfrm>
            <a:off x="0" y="1371600"/>
            <a:ext cx="9144000" cy="4495800"/>
          </a:xfrm>
        </p:spPr>
        <p:txBody>
          <a:bodyPr/>
          <a:lstStyle/>
          <a:p>
            <a:r>
              <a:rPr lang="en-US" sz="2400" dirty="0" smtClean="0"/>
              <a:t>Ceramic coated stainless steel screws</a:t>
            </a:r>
          </a:p>
          <a:p>
            <a:pPr lvl="1"/>
            <a:r>
              <a:rPr lang="en-US" sz="2000" dirty="0" smtClean="0"/>
              <a:t>Loss of ceramic coating was common</a:t>
            </a:r>
          </a:p>
          <a:p>
            <a:pPr lvl="1"/>
            <a:r>
              <a:rPr lang="en-US" sz="2000" dirty="0" smtClean="0"/>
              <a:t>No observed corrosion</a:t>
            </a:r>
          </a:p>
          <a:p>
            <a:pPr lvl="1"/>
            <a:r>
              <a:rPr lang="en-US" sz="2000" dirty="0" smtClean="0"/>
              <a:t>Installation into aluminum did not influence results (non-like metal reaction not observed)</a:t>
            </a:r>
          </a:p>
          <a:p>
            <a:pPr marL="457200" lvl="1" indent="0">
              <a:buNone/>
            </a:pPr>
            <a:endParaRPr lang="en-US" sz="2400" dirty="0" smtClean="0"/>
          </a:p>
          <a:p>
            <a:r>
              <a:rPr lang="en-US" sz="2400" dirty="0"/>
              <a:t>Ceramic coated </a:t>
            </a:r>
            <a:r>
              <a:rPr lang="en-US" sz="2400" dirty="0" smtClean="0"/>
              <a:t>non-stainless screws</a:t>
            </a:r>
          </a:p>
          <a:p>
            <a:pPr lvl="1"/>
            <a:r>
              <a:rPr lang="en-US" sz="2000" dirty="0" smtClean="0"/>
              <a:t>Corrosion was present on most specimens. Install did not influence results</a:t>
            </a:r>
          </a:p>
          <a:p>
            <a:pPr marL="457200" lvl="1" indent="0">
              <a:buNone/>
            </a:pPr>
            <a:endParaRPr lang="en-US" sz="2000" dirty="0"/>
          </a:p>
          <a:p>
            <a:r>
              <a:rPr lang="en-US" sz="2400" dirty="0" smtClean="0"/>
              <a:t>Roof tile screws</a:t>
            </a:r>
          </a:p>
          <a:p>
            <a:pPr lvl="1"/>
            <a:r>
              <a:rPr lang="en-US" sz="2000" dirty="0" smtClean="0"/>
              <a:t>Mechanically galvanized (MG) screws performed better than EP screws, as advertised by the manufacturer. Install </a:t>
            </a:r>
            <a:r>
              <a:rPr lang="en-US" sz="2000" smtClean="0"/>
              <a:t>into tile did </a:t>
            </a:r>
            <a:r>
              <a:rPr lang="en-US" sz="2000" dirty="0" smtClean="0"/>
              <a:t>not influence results</a:t>
            </a:r>
          </a:p>
          <a:p>
            <a:pPr lvl="1"/>
            <a:endParaRPr lang="en-US" sz="2000" dirty="0"/>
          </a:p>
          <a:p>
            <a:pPr marL="0" indent="0">
              <a:buNone/>
            </a:pPr>
            <a:endParaRPr lang="en-US" sz="2400" dirty="0" smtClean="0"/>
          </a:p>
        </p:txBody>
      </p:sp>
    </p:spTree>
    <p:extLst>
      <p:ext uri="{BB962C8B-B14F-4D97-AF65-F5344CB8AC3E}">
        <p14:creationId xmlns:p14="http://schemas.microsoft.com/office/powerpoint/2010/main" val="35767656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 2016 Work</a:t>
            </a:r>
            <a:endParaRPr lang="en-US" dirty="0"/>
          </a:p>
        </p:txBody>
      </p:sp>
      <p:sp>
        <p:nvSpPr>
          <p:cNvPr id="3" name="Content Placeholder 2"/>
          <p:cNvSpPr>
            <a:spLocks noGrp="1"/>
          </p:cNvSpPr>
          <p:nvPr>
            <p:ph idx="1"/>
          </p:nvPr>
        </p:nvSpPr>
        <p:spPr/>
        <p:txBody>
          <a:bodyPr/>
          <a:lstStyle/>
          <a:p>
            <a:pPr marL="0" lvl="0" indent="0">
              <a:buNone/>
            </a:pPr>
            <a:r>
              <a:rPr lang="en-US" sz="2800" b="1" u="sng" dirty="0" smtClean="0"/>
              <a:t>Goals:</a:t>
            </a:r>
            <a:r>
              <a:rPr lang="en-US" sz="2800" dirty="0" smtClean="0"/>
              <a:t> </a:t>
            </a:r>
          </a:p>
          <a:p>
            <a:r>
              <a:rPr lang="en-US" sz="2400" dirty="0" smtClean="0"/>
              <a:t>Test-1: Determine whether ASTM A641 and TAS 114 Appendix E certified fastener performance exceeds the baseline electrogalvanized results from the 2014 – 2015 study</a:t>
            </a:r>
          </a:p>
          <a:p>
            <a:r>
              <a:rPr lang="en-US" sz="2400" dirty="0" smtClean="0"/>
              <a:t>Test-2: Investigate the influence of installation on hot dipped nails</a:t>
            </a:r>
          </a:p>
          <a:p>
            <a:r>
              <a:rPr lang="en-US" sz="2400" dirty="0" smtClean="0"/>
              <a:t>Test-3: Investigate the corrosion performance of screen enclosure fasteners (concrete, SMS and SDS: stainless, ceramic coated)</a:t>
            </a:r>
          </a:p>
          <a:p>
            <a:pPr lvl="0"/>
            <a:endParaRPr lang="en-US" sz="2800" dirty="0" smtClean="0"/>
          </a:p>
          <a:p>
            <a:pPr marL="0" lvl="0" indent="0">
              <a:buNone/>
            </a:pPr>
            <a:r>
              <a:rPr lang="en-US" sz="2800" b="1" u="sng" dirty="0" smtClean="0"/>
              <a:t>Approach:</a:t>
            </a:r>
            <a:r>
              <a:rPr lang="en-US" sz="2800" b="1" dirty="0" smtClean="0"/>
              <a:t> </a:t>
            </a:r>
            <a:r>
              <a:rPr lang="en-US" sz="2400" dirty="0" smtClean="0"/>
              <a:t>Apply </a:t>
            </a:r>
            <a:r>
              <a:rPr lang="en-US" sz="2400" dirty="0"/>
              <a:t>TAS 114 Appendix E testing (Section 2.6.1) to evaluate the degree of corrosion resistance of </a:t>
            </a:r>
            <a:r>
              <a:rPr lang="en-US" sz="2400" dirty="0" smtClean="0"/>
              <a:t>fasteners</a:t>
            </a:r>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341057181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 Upcoming Work</a:t>
            </a:r>
            <a:endParaRPr lang="en-US" dirty="0"/>
          </a:p>
        </p:txBody>
      </p:sp>
      <p:sp>
        <p:nvSpPr>
          <p:cNvPr id="3" name="Content Placeholder 2"/>
          <p:cNvSpPr>
            <a:spLocks noGrp="1"/>
          </p:cNvSpPr>
          <p:nvPr>
            <p:ph idx="1"/>
          </p:nvPr>
        </p:nvSpPr>
        <p:spPr>
          <a:xfrm>
            <a:off x="0" y="1371600"/>
            <a:ext cx="9144000" cy="4495800"/>
          </a:xfrm>
        </p:spPr>
        <p:txBody>
          <a:bodyPr/>
          <a:lstStyle/>
          <a:p>
            <a:endParaRPr lang="en-US" sz="2400" dirty="0" smtClean="0"/>
          </a:p>
          <a:p>
            <a:r>
              <a:rPr lang="en-US" dirty="0"/>
              <a:t>Hot dipped fasteners conforming to the ASTM A153 hot dipped standard and the ASTM A641 minimum coating standard will be tested for relative </a:t>
            </a:r>
            <a:r>
              <a:rPr lang="en-US" dirty="0" smtClean="0"/>
              <a:t>performance</a:t>
            </a:r>
          </a:p>
          <a:p>
            <a:endParaRPr lang="en-US" dirty="0"/>
          </a:p>
          <a:p>
            <a:r>
              <a:rPr lang="en-US" dirty="0"/>
              <a:t>HVAC and metal panel clips and </a:t>
            </a:r>
            <a:r>
              <a:rPr lang="en-US" dirty="0" smtClean="0"/>
              <a:t>fasteners</a:t>
            </a:r>
            <a:endParaRPr lang="en-US" dirty="0"/>
          </a:p>
          <a:p>
            <a:pPr marL="0" indent="0">
              <a:buNone/>
            </a:pPr>
            <a:endParaRPr lang="en-US" sz="2400" dirty="0" smtClean="0"/>
          </a:p>
        </p:txBody>
      </p:sp>
    </p:spTree>
    <p:extLst>
      <p:ext uri="{BB962C8B-B14F-4D97-AF65-F5344CB8AC3E}">
        <p14:creationId xmlns:p14="http://schemas.microsoft.com/office/powerpoint/2010/main" val="16050694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 2016 Work</a:t>
            </a:r>
            <a:endParaRPr lang="en-US" dirty="0"/>
          </a:p>
        </p:txBody>
      </p:sp>
      <p:sp>
        <p:nvSpPr>
          <p:cNvPr id="3" name="Content Placeholder 2"/>
          <p:cNvSpPr>
            <a:spLocks noGrp="1"/>
          </p:cNvSpPr>
          <p:nvPr>
            <p:ph idx="1"/>
          </p:nvPr>
        </p:nvSpPr>
        <p:spPr/>
        <p:txBody>
          <a:bodyPr/>
          <a:lstStyle/>
          <a:p>
            <a:pPr marL="0" lvl="0" indent="0">
              <a:buNone/>
            </a:pPr>
            <a:r>
              <a:rPr lang="en-US" sz="2800" b="1" u="sng" dirty="0" smtClean="0"/>
              <a:t>Findings:</a:t>
            </a:r>
            <a:r>
              <a:rPr lang="en-US" sz="2800" dirty="0" smtClean="0"/>
              <a:t> </a:t>
            </a:r>
          </a:p>
          <a:p>
            <a:pPr lvl="0"/>
            <a:r>
              <a:rPr lang="en-US" sz="2400" dirty="0" smtClean="0"/>
              <a:t>All EG fastener samples tested exhibited at </a:t>
            </a:r>
            <a:r>
              <a:rPr lang="en-US" sz="2400" dirty="0"/>
              <a:t>least </a:t>
            </a:r>
            <a:r>
              <a:rPr lang="en-US" sz="2400" dirty="0" smtClean="0"/>
              <a:t>partial </a:t>
            </a:r>
            <a:r>
              <a:rPr lang="en-US" sz="2400" dirty="0"/>
              <a:t>light surface </a:t>
            </a:r>
            <a:r>
              <a:rPr lang="en-US" sz="2400" dirty="0" smtClean="0"/>
              <a:t>corrosion </a:t>
            </a:r>
            <a:r>
              <a:rPr lang="en-US" sz="2400" dirty="0"/>
              <a:t>on both the head and shaft, and most samples displayed significant heavy corrosion</a:t>
            </a:r>
            <a:r>
              <a:rPr lang="en-US" sz="2400" dirty="0" smtClean="0"/>
              <a:t>. This was true for ASTM A641 and Miami </a:t>
            </a:r>
            <a:r>
              <a:rPr lang="en-US" sz="2400" dirty="0"/>
              <a:t>D</a:t>
            </a:r>
            <a:r>
              <a:rPr lang="en-US" sz="2400" dirty="0" smtClean="0"/>
              <a:t>ade approved samples</a:t>
            </a:r>
            <a:endParaRPr lang="en-US" sz="2800" dirty="0" smtClean="0"/>
          </a:p>
        </p:txBody>
      </p:sp>
    </p:spTree>
    <p:extLst>
      <p:ext uri="{BB962C8B-B14F-4D97-AF65-F5344CB8AC3E}">
        <p14:creationId xmlns:p14="http://schemas.microsoft.com/office/powerpoint/2010/main" val="18593093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 2016 Work</a:t>
            </a:r>
            <a:endParaRPr lang="en-US" dirty="0"/>
          </a:p>
        </p:txBody>
      </p:sp>
      <p:sp>
        <p:nvSpPr>
          <p:cNvPr id="3" name="Content Placeholder 2"/>
          <p:cNvSpPr>
            <a:spLocks noGrp="1"/>
          </p:cNvSpPr>
          <p:nvPr>
            <p:ph idx="1"/>
          </p:nvPr>
        </p:nvSpPr>
        <p:spPr/>
        <p:txBody>
          <a:bodyPr/>
          <a:lstStyle/>
          <a:p>
            <a:pPr marL="0" lvl="0" indent="0">
              <a:buNone/>
            </a:pPr>
            <a:r>
              <a:rPr lang="en-US" sz="2800" b="1" u="sng" dirty="0" smtClean="0"/>
              <a:t>Findings:</a:t>
            </a:r>
            <a:r>
              <a:rPr lang="en-US" sz="2800" dirty="0" smtClean="0"/>
              <a:t> </a:t>
            </a:r>
          </a:p>
          <a:p>
            <a:pPr lvl="0"/>
            <a:r>
              <a:rPr lang="en-US" sz="2400" dirty="0"/>
              <a:t>The hot dipped, mechanically galvanized and stainless steel ceramic coated specimens demonstrated little or no </a:t>
            </a:r>
            <a:r>
              <a:rPr lang="en-US" sz="2400" dirty="0" smtClean="0"/>
              <a:t>corrosion</a:t>
            </a:r>
            <a:endParaRPr lang="en-US" sz="2400" dirty="0"/>
          </a:p>
          <a:p>
            <a:pPr lvl="0"/>
            <a:r>
              <a:rPr lang="en-US" sz="2400" dirty="0"/>
              <a:t>The corrosion resistance of hot dipped specimens does not appear to be influenced (damaged) by installation. However, due to a relatively small sample size and the inclusion of only two specimen types, this conclusion is indicative rather than </a:t>
            </a:r>
            <a:r>
              <a:rPr lang="en-US" sz="2400" dirty="0" smtClean="0"/>
              <a:t>definitive</a:t>
            </a:r>
          </a:p>
          <a:p>
            <a:pPr lvl="0"/>
            <a:endParaRPr lang="en-US" sz="2400" dirty="0"/>
          </a:p>
        </p:txBody>
      </p:sp>
    </p:spTree>
    <p:extLst>
      <p:ext uri="{BB962C8B-B14F-4D97-AF65-F5344CB8AC3E}">
        <p14:creationId xmlns:p14="http://schemas.microsoft.com/office/powerpoint/2010/main" val="6158496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 2016 Work</a:t>
            </a:r>
            <a:endParaRPr lang="en-US" dirty="0"/>
          </a:p>
        </p:txBody>
      </p:sp>
      <p:sp>
        <p:nvSpPr>
          <p:cNvPr id="3" name="Content Placeholder 2"/>
          <p:cNvSpPr>
            <a:spLocks noGrp="1"/>
          </p:cNvSpPr>
          <p:nvPr>
            <p:ph idx="1"/>
          </p:nvPr>
        </p:nvSpPr>
        <p:spPr/>
        <p:txBody>
          <a:bodyPr/>
          <a:lstStyle/>
          <a:p>
            <a:pPr marL="0" lvl="0" indent="0">
              <a:buNone/>
            </a:pPr>
            <a:r>
              <a:rPr lang="en-US" sz="2800" b="1" u="sng" dirty="0" smtClean="0"/>
              <a:t>Findings:</a:t>
            </a:r>
            <a:r>
              <a:rPr lang="en-US" sz="2800" dirty="0" smtClean="0"/>
              <a:t> </a:t>
            </a:r>
          </a:p>
          <a:p>
            <a:r>
              <a:rPr lang="en-US" sz="2400" dirty="0" smtClean="0"/>
              <a:t>Ceramic coated SS screen enclosure fasteners:  The test </a:t>
            </a:r>
            <a:r>
              <a:rPr lang="en-US" sz="2400" dirty="0"/>
              <a:t>results revealed some degradation to the ceramic coating on the stainless steel specimens. The exposed stainless steel did not exhibit significant corrosion. However, unlike metal reactions due to loss of the coating barrier were not evaluated since these specimens were tested out of the box and not in an installed configuration.</a:t>
            </a:r>
          </a:p>
          <a:p>
            <a:pPr lvl="0"/>
            <a:endParaRPr lang="en-US" sz="2400" dirty="0"/>
          </a:p>
        </p:txBody>
      </p:sp>
    </p:spTree>
    <p:extLst>
      <p:ext uri="{BB962C8B-B14F-4D97-AF65-F5344CB8AC3E}">
        <p14:creationId xmlns:p14="http://schemas.microsoft.com/office/powerpoint/2010/main" val="644064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 Work</a:t>
            </a:r>
            <a:endParaRPr lang="en-US" dirty="0"/>
          </a:p>
        </p:txBody>
      </p:sp>
      <p:sp>
        <p:nvSpPr>
          <p:cNvPr id="3" name="Content Placeholder 2"/>
          <p:cNvSpPr>
            <a:spLocks noGrp="1"/>
          </p:cNvSpPr>
          <p:nvPr>
            <p:ph idx="1"/>
          </p:nvPr>
        </p:nvSpPr>
        <p:spPr>
          <a:xfrm>
            <a:off x="0" y="1143000"/>
            <a:ext cx="9144000" cy="4648200"/>
          </a:xfrm>
        </p:spPr>
        <p:txBody>
          <a:bodyPr/>
          <a:lstStyle/>
          <a:p>
            <a:pPr lvl="0"/>
            <a:r>
              <a:rPr lang="en-US" sz="2800" dirty="0" smtClean="0"/>
              <a:t>Ceramic coated </a:t>
            </a:r>
            <a:r>
              <a:rPr lang="en-US" sz="2800" dirty="0"/>
              <a:t>SS screws </a:t>
            </a:r>
            <a:r>
              <a:rPr lang="en-US" sz="2800" dirty="0" smtClean="0"/>
              <a:t>installed in </a:t>
            </a:r>
            <a:r>
              <a:rPr lang="en-US" sz="2800" dirty="0"/>
              <a:t>aluminum prior to corrosion testing in order to investigate the implications of loss of coating </a:t>
            </a:r>
            <a:endParaRPr lang="en-US" sz="2800" dirty="0" smtClean="0"/>
          </a:p>
          <a:p>
            <a:pPr lvl="0"/>
            <a:r>
              <a:rPr lang="en-US" sz="2800" dirty="0" smtClean="0"/>
              <a:t>Additional </a:t>
            </a:r>
            <a:r>
              <a:rPr lang="en-US" sz="2800" dirty="0"/>
              <a:t>tile fastener </a:t>
            </a:r>
            <a:r>
              <a:rPr lang="en-US" sz="2800" dirty="0" smtClean="0"/>
              <a:t>testing</a:t>
            </a:r>
            <a:endParaRPr lang="en-US" sz="2800" dirty="0"/>
          </a:p>
          <a:p>
            <a:pPr lvl="0"/>
            <a:r>
              <a:rPr lang="en-US" sz="2800" dirty="0"/>
              <a:t>Hot dipped f</a:t>
            </a:r>
            <a:r>
              <a:rPr lang="en-US" sz="2800" dirty="0" smtClean="0"/>
              <a:t>asteners </a:t>
            </a:r>
            <a:r>
              <a:rPr lang="en-US" sz="2800" dirty="0"/>
              <a:t>conforming to the ASTM A153 hot dipped standard and the ASTM A641 minimum coating standard will be tested for relative performance.</a:t>
            </a:r>
          </a:p>
          <a:p>
            <a:pPr lvl="0"/>
            <a:r>
              <a:rPr lang="en-US" sz="2800" dirty="0"/>
              <a:t>HVAC and metal panel clips and fasteners will be </a:t>
            </a:r>
            <a:r>
              <a:rPr lang="en-US" sz="2800" dirty="0" smtClean="0"/>
              <a:t>tested</a:t>
            </a:r>
            <a:endParaRPr lang="en-US" sz="2800" dirty="0"/>
          </a:p>
        </p:txBody>
      </p:sp>
    </p:spTree>
    <p:extLst>
      <p:ext uri="{BB962C8B-B14F-4D97-AF65-F5344CB8AC3E}">
        <p14:creationId xmlns:p14="http://schemas.microsoft.com/office/powerpoint/2010/main" val="29629390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 2017 Work</a:t>
            </a:r>
            <a:endParaRPr lang="en-US" dirty="0"/>
          </a:p>
        </p:txBody>
      </p:sp>
      <p:sp>
        <p:nvSpPr>
          <p:cNvPr id="3" name="Content Placeholder 2"/>
          <p:cNvSpPr>
            <a:spLocks noGrp="1"/>
          </p:cNvSpPr>
          <p:nvPr>
            <p:ph idx="1"/>
          </p:nvPr>
        </p:nvSpPr>
        <p:spPr>
          <a:xfrm>
            <a:off x="0" y="1143000"/>
            <a:ext cx="9144000" cy="4648200"/>
          </a:xfrm>
        </p:spPr>
        <p:txBody>
          <a:bodyPr/>
          <a:lstStyle/>
          <a:p>
            <a:pPr lvl="0"/>
            <a:r>
              <a:rPr lang="en-US" sz="2800" dirty="0" smtClean="0">
                <a:solidFill>
                  <a:srgbClr val="FFFF00"/>
                </a:solidFill>
              </a:rPr>
              <a:t>Ceramic coated </a:t>
            </a:r>
            <a:r>
              <a:rPr lang="en-US" sz="2800" dirty="0">
                <a:solidFill>
                  <a:srgbClr val="FFFF00"/>
                </a:solidFill>
              </a:rPr>
              <a:t>SS screws </a:t>
            </a:r>
            <a:r>
              <a:rPr lang="en-US" sz="2800" dirty="0" smtClean="0">
                <a:solidFill>
                  <a:srgbClr val="FFFF00"/>
                </a:solidFill>
              </a:rPr>
              <a:t>installed in </a:t>
            </a:r>
            <a:r>
              <a:rPr lang="en-US" sz="2800" dirty="0">
                <a:solidFill>
                  <a:srgbClr val="FFFF00"/>
                </a:solidFill>
              </a:rPr>
              <a:t>aluminum prior to corrosion testing in order to investigate the implications of loss of coating </a:t>
            </a:r>
            <a:endParaRPr lang="en-US" sz="2800" dirty="0" smtClean="0">
              <a:solidFill>
                <a:srgbClr val="FFFF00"/>
              </a:solidFill>
            </a:endParaRPr>
          </a:p>
          <a:p>
            <a:pPr lvl="0"/>
            <a:r>
              <a:rPr lang="en-US" sz="2800" dirty="0" smtClean="0">
                <a:solidFill>
                  <a:srgbClr val="FFFF00"/>
                </a:solidFill>
              </a:rPr>
              <a:t>Additional </a:t>
            </a:r>
            <a:r>
              <a:rPr lang="en-US" sz="2800" dirty="0">
                <a:solidFill>
                  <a:srgbClr val="FFFF00"/>
                </a:solidFill>
              </a:rPr>
              <a:t>tile fastener </a:t>
            </a:r>
            <a:r>
              <a:rPr lang="en-US" sz="2800" dirty="0" smtClean="0">
                <a:solidFill>
                  <a:srgbClr val="FFFF00"/>
                </a:solidFill>
              </a:rPr>
              <a:t>testing</a:t>
            </a:r>
            <a:endParaRPr lang="en-US" sz="2800" dirty="0">
              <a:solidFill>
                <a:srgbClr val="FFFF00"/>
              </a:solidFill>
            </a:endParaRPr>
          </a:p>
          <a:p>
            <a:pPr lvl="0"/>
            <a:r>
              <a:rPr lang="en-US" sz="2800" dirty="0"/>
              <a:t>Hot dipped f</a:t>
            </a:r>
            <a:r>
              <a:rPr lang="en-US" sz="2800" dirty="0" smtClean="0"/>
              <a:t>asteners </a:t>
            </a:r>
            <a:r>
              <a:rPr lang="en-US" sz="2800" dirty="0"/>
              <a:t>conforming to the ASTM A153 hot dipped standard and the ASTM A641 minimum coating standard will be tested for relative performance.</a:t>
            </a:r>
          </a:p>
          <a:p>
            <a:pPr lvl="0"/>
            <a:r>
              <a:rPr lang="en-US" sz="2800" dirty="0"/>
              <a:t>HVAC and metal panel clips and fasteners will be </a:t>
            </a:r>
            <a:r>
              <a:rPr lang="en-US" sz="2800" dirty="0" smtClean="0"/>
              <a:t>tested</a:t>
            </a:r>
            <a:endParaRPr lang="en-US" sz="2800" dirty="0"/>
          </a:p>
        </p:txBody>
      </p:sp>
    </p:spTree>
    <p:extLst>
      <p:ext uri="{BB962C8B-B14F-4D97-AF65-F5344CB8AC3E}">
        <p14:creationId xmlns:p14="http://schemas.microsoft.com/office/powerpoint/2010/main" val="37906241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2016 - 2017</a:t>
            </a:r>
            <a:endParaRPr lang="en-US" dirty="0"/>
          </a:p>
        </p:txBody>
      </p:sp>
      <p:sp>
        <p:nvSpPr>
          <p:cNvPr id="3" name="Content Placeholder 2"/>
          <p:cNvSpPr>
            <a:spLocks noGrp="1"/>
          </p:cNvSpPr>
          <p:nvPr>
            <p:ph idx="1"/>
          </p:nvPr>
        </p:nvSpPr>
        <p:spPr>
          <a:xfrm>
            <a:off x="0" y="1143000"/>
            <a:ext cx="9144000" cy="4724400"/>
          </a:xfrm>
        </p:spPr>
        <p:txBody>
          <a:bodyPr/>
          <a:lstStyle/>
          <a:p>
            <a:r>
              <a:rPr lang="en-US" sz="2800" dirty="0" smtClean="0"/>
              <a:t>The </a:t>
            </a:r>
            <a:r>
              <a:rPr lang="en-US" sz="2800" dirty="0"/>
              <a:t>test protocol followed TAS 114 Appendix </a:t>
            </a:r>
            <a:r>
              <a:rPr lang="en-US" sz="2800" dirty="0" smtClean="0"/>
              <a:t>E</a:t>
            </a:r>
          </a:p>
          <a:p>
            <a:r>
              <a:rPr lang="en-US" sz="2800" dirty="0" smtClean="0"/>
              <a:t>An </a:t>
            </a:r>
            <a:r>
              <a:rPr lang="en-US" sz="2800" dirty="0"/>
              <a:t>integer scale of 1 – 8 was created to classify the degree of corrosion observed on the fasteners </a:t>
            </a:r>
          </a:p>
          <a:p>
            <a:endParaRPr lang="en-US" sz="2800" dirty="0"/>
          </a:p>
          <a:p>
            <a:endParaRPr lang="en-US" sz="2800" dirty="0" smtClean="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0463" y="2743200"/>
            <a:ext cx="6343074" cy="3124200"/>
          </a:xfrm>
          <a:prstGeom prst="rect">
            <a:avLst/>
          </a:prstGeom>
        </p:spPr>
      </p:pic>
    </p:spTree>
    <p:extLst>
      <p:ext uri="{BB962C8B-B14F-4D97-AF65-F5344CB8AC3E}">
        <p14:creationId xmlns:p14="http://schemas.microsoft.com/office/powerpoint/2010/main" val="19727825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1: no corrosion observed</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Edge corrosion only</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838200"/>
            <a:ext cx="2254250" cy="2286000"/>
          </a:xfrm>
          <a:prstGeom prst="rect">
            <a:avLst/>
          </a:prstGeom>
          <a:noFill/>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515967" y="3644900"/>
            <a:ext cx="2315766" cy="228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846167"/>
      </p:ext>
    </p:extLst>
  </p:cSld>
  <p:clrMapOvr>
    <a:masterClrMapping/>
  </p:clrMapOvr>
  <p:transition/>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6626</TotalTime>
  <Words>1007</Words>
  <Application>Microsoft Office PowerPoint</Application>
  <PresentationFormat>On-screen Show (4:3)</PresentationFormat>
  <Paragraphs>203</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Cambria</vt:lpstr>
      <vt:lpstr>Gill Sans MT</vt:lpstr>
      <vt:lpstr>Times New Roman</vt:lpstr>
      <vt:lpstr>1_Office Theme</vt:lpstr>
      <vt:lpstr>2_Office Theme</vt:lpstr>
      <vt:lpstr>Corrosion of Residential Fasteners</vt:lpstr>
      <vt:lpstr>2015 – 2016 Work</vt:lpstr>
      <vt:lpstr>2015 – 2016 Work</vt:lpstr>
      <vt:lpstr>2015 – 2016 Work</vt:lpstr>
      <vt:lpstr>2015 – 2016 Work</vt:lpstr>
      <vt:lpstr>2016 – 2017 Work</vt:lpstr>
      <vt:lpstr>2016 – 2017 Work</vt:lpstr>
      <vt:lpstr>Testing: 2016 - 2017</vt:lpstr>
      <vt:lpstr>PowerPoint Presentation</vt:lpstr>
      <vt:lpstr>PowerPoint Presentation</vt:lpstr>
      <vt:lpstr>PowerPoint Presentation</vt:lpstr>
      <vt:lpstr>PowerPoint Presentation</vt:lpstr>
      <vt:lpstr>2015 – 2016 Work</vt:lpstr>
      <vt:lpstr>Test Configurations</vt:lpstr>
      <vt:lpstr>2016 – 2017 Results</vt:lpstr>
      <vt:lpstr>2016 – 2017 Results</vt:lpstr>
      <vt:lpstr>2016 – 2017 Results</vt:lpstr>
      <vt:lpstr>2016 – 2017 Results</vt:lpstr>
      <vt:lpstr>2016 – 2017 Observations</vt:lpstr>
      <vt:lpstr>2016 – 2017 Upcoming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Dixon</dc:creator>
  <cp:lastModifiedBy>Gurley,Kurtis R</cp:lastModifiedBy>
  <cp:revision>371</cp:revision>
  <cp:lastPrinted>2016-03-02T13:47:41Z</cp:lastPrinted>
  <dcterms:created xsi:type="dcterms:W3CDTF">2012-10-23T12:26:38Z</dcterms:created>
  <dcterms:modified xsi:type="dcterms:W3CDTF">2017-03-01T15:49:38Z</dcterms:modified>
</cp:coreProperties>
</file>