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349" r:id="rId2"/>
    <p:sldId id="441" r:id="rId3"/>
    <p:sldId id="459" r:id="rId4"/>
    <p:sldId id="467" r:id="rId5"/>
    <p:sldId id="466" r:id="rId6"/>
    <p:sldId id="480" r:id="rId7"/>
    <p:sldId id="471" r:id="rId8"/>
    <p:sldId id="481" r:id="rId9"/>
    <p:sldId id="482" r:id="rId10"/>
    <p:sldId id="484" r:id="rId11"/>
    <p:sldId id="472" r:id="rId12"/>
    <p:sldId id="483" r:id="rId13"/>
    <p:sldId id="475" r:id="rId14"/>
    <p:sldId id="478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2"/>
    <a:srgbClr val="00007E"/>
    <a:srgbClr val="000099"/>
    <a:srgbClr val="003399"/>
    <a:srgbClr val="FCD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86399" autoAdjust="0"/>
  </p:normalViewPr>
  <p:slideViewPr>
    <p:cSldViewPr>
      <p:cViewPr varScale="1">
        <p:scale>
          <a:sx n="68" d="100"/>
          <a:sy n="68" d="100"/>
        </p:scale>
        <p:origin x="6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8D9985E-6320-42F9-8856-C04CF7E273B4}" type="datetimeFigureOut">
              <a:rPr lang="en-US" smtClean="0"/>
              <a:pPr/>
              <a:t>2/23/2017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B14620B-04AE-4B56-A95F-AF572FD4D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7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5C9E-FD86-490B-8F7A-56ABF90AE25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69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620B-04AE-4B56-A95F-AF572FD4D8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40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620B-04AE-4B56-A95F-AF572FD4D8B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20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4038600" y="6300960"/>
            <a:ext cx="419100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Research Institute of the University of Central Florida</a:t>
            </a:r>
          </a:p>
        </p:txBody>
      </p:sp>
      <p:pic>
        <p:nvPicPr>
          <p:cNvPr id="10" name="Picture 9" descr="UCF-Ye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29600" y="6172200"/>
            <a:ext cx="388798" cy="4143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7056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3048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3" y="533400"/>
            <a:ext cx="8265493" cy="1231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5" descr="FSEClogo_2010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5943600"/>
            <a:ext cx="1158875" cy="695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31BDC-FA16-417B-836D-1FFC5CB85E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CF-Yel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57200" y="5943600"/>
            <a:ext cx="388798" cy="4143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048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553200"/>
            <a:ext cx="9144000" cy="0"/>
          </a:xfrm>
          <a:prstGeom prst="line">
            <a:avLst/>
          </a:prstGeom>
          <a:ln>
            <a:solidFill>
              <a:srgbClr val="FCDE04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658100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FLORIDA SOLAR</a:t>
            </a:r>
            <a:r>
              <a:rPr lang="en-US" sz="1200" i="0" baseline="0" dirty="0" smtClean="0">
                <a:solidFill>
                  <a:schemeClr val="bg1">
                    <a:lumMod val="50000"/>
                  </a:schemeClr>
                </a:solidFill>
                <a:effectLst/>
              </a:rPr>
              <a:t> ENERGY CENTER — A Research Institute of the University of Central Florida</a:t>
            </a:r>
            <a:endParaRPr lang="en-US" sz="1200" i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CDE0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CDE04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0700" y="4724400"/>
            <a:ext cx="5562600" cy="15240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solidFill>
                  <a:srgbClr val="000066"/>
                </a:solidFill>
              </a:rPr>
              <a:t>FBC Energy Technical Advisory Committee Teleconference Meeting</a:t>
            </a:r>
          </a:p>
          <a:p>
            <a:pPr>
              <a:spcBef>
                <a:spcPts val="300"/>
              </a:spcBef>
            </a:pPr>
            <a:r>
              <a:rPr lang="en-US" sz="2800" b="1" dirty="0" smtClean="0">
                <a:solidFill>
                  <a:srgbClr val="000066"/>
                </a:solidFill>
              </a:rPr>
              <a:t>March 3, 2017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2180197"/>
            <a:ext cx="8077200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r>
              <a:rPr lang="en-US" sz="3200" b="1" dirty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Improved Hot Water Code Calculation</a:t>
            </a:r>
            <a:endParaRPr lang="en-US" sz="1000" b="1" dirty="0" smtClean="0">
              <a:solidFill>
                <a:srgbClr val="00007E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18745" algn="ctr">
              <a:lnSpc>
                <a:spcPct val="107000"/>
              </a:lnSpc>
              <a:spcAft>
                <a:spcPts val="800"/>
              </a:spcAft>
              <a:tabLst>
                <a:tab pos="5462270" algn="l"/>
              </a:tabLst>
            </a:pPr>
            <a:r>
              <a:rPr lang="en-US" sz="3200" b="1" i="1" dirty="0" smtClean="0">
                <a:solidFill>
                  <a:srgbClr val="00007E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Interim Progress Report</a:t>
            </a:r>
            <a:endParaRPr lang="en-US" sz="3200" b="1" i="1" dirty="0">
              <a:solidFill>
                <a:srgbClr val="00007E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Calculation Procedure Development: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Starting point was ANSI/RESNET 301-2014 Addendum A-2015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Florida-specific adaptations include: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Calculation by month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Florida climate adjustment (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T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mains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F</a:t>
            </a:r>
            <a:r>
              <a:rPr lang="en-US" baseline="-25000" dirty="0" err="1" smtClean="0">
                <a:solidFill>
                  <a:schemeClr val="bg1">
                    <a:lumMod val="75000"/>
                  </a:schemeClr>
                </a:solidFill>
              </a:rPr>
              <a:t>mix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FL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climate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examples: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Tallahassee, Jacksonville,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Daytona Beach, Orlando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, Tampa and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Miami</a:t>
            </a:r>
          </a:p>
          <a:p>
            <a:r>
              <a:rPr lang="en-US" dirty="0"/>
              <a:t>S</a:t>
            </a:r>
            <a:r>
              <a:rPr lang="en-US" dirty="0" smtClean="0"/>
              <a:t>olar and HRUs addressed “upstream”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10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646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Interactive Hot Water System Calculator (Draft)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11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030" y="2214734"/>
            <a:ext cx="6321970" cy="397254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740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Proposed Code Change Language (Draft)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12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151937"/>
            <a:ext cx="5334000" cy="426491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81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Task 3: Compare hot water energy use for 2, 3, and 4-bedroom homes in Miami, Orlando and Jacksonville calculated with new procedures </a:t>
            </a:r>
            <a:r>
              <a:rPr lang="en-US" i="1" dirty="0"/>
              <a:t>vs.</a:t>
            </a:r>
            <a:r>
              <a:rPr lang="en-US" dirty="0"/>
              <a:t> use determined by current code </a:t>
            </a:r>
            <a:r>
              <a:rPr lang="en-US" dirty="0" smtClean="0"/>
              <a:t>calculation</a:t>
            </a:r>
          </a:p>
          <a:p>
            <a:r>
              <a:rPr lang="en-US" dirty="0" smtClean="0"/>
              <a:t>Task </a:t>
            </a:r>
            <a:r>
              <a:rPr lang="en-US" dirty="0"/>
              <a:t>4: Using EnergyGauge simulations, determine and document the difference in overall energy code performance scores for two sample homes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13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Next Steps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54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Literature review summary</a:t>
            </a:r>
          </a:p>
          <a:p>
            <a:r>
              <a:rPr lang="en-US" dirty="0" smtClean="0"/>
              <a:t>Document Task 3 and 4 results</a:t>
            </a:r>
          </a:p>
          <a:p>
            <a:r>
              <a:rPr lang="en-US" dirty="0" smtClean="0"/>
              <a:t>Final report delivered by June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14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Project Completion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127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5303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 Purpose and Goal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581900" cy="3733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Characterize hot </a:t>
            </a:r>
            <a:r>
              <a:rPr lang="en-US" dirty="0"/>
              <a:t>water waste </a:t>
            </a:r>
            <a:r>
              <a:rPr lang="en-US" dirty="0" smtClean="0"/>
              <a:t>sources</a:t>
            </a:r>
          </a:p>
          <a:p>
            <a:r>
              <a:rPr lang="en-US" dirty="0" smtClean="0"/>
              <a:t>Characterize implications </a:t>
            </a:r>
            <a:r>
              <a:rPr lang="en-US" dirty="0"/>
              <a:t>of </a:t>
            </a:r>
            <a:r>
              <a:rPr lang="en-US" dirty="0" smtClean="0"/>
              <a:t>climatic </a:t>
            </a:r>
            <a:r>
              <a:rPr lang="en-US" dirty="0"/>
              <a:t>differences on hot water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Characterize energy </a:t>
            </a:r>
            <a:r>
              <a:rPr lang="en-US" dirty="0"/>
              <a:t>impacts of hot water recirculation systems and controls with respect to energy consumption in Florida homes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ecommend Florida-specific methods to employ in the Florida Energy Code for residential hot water </a:t>
            </a:r>
            <a:r>
              <a:rPr lang="en-US" dirty="0"/>
              <a:t>use and energy </a:t>
            </a:r>
            <a:r>
              <a:rPr lang="en-US" dirty="0" smtClean="0"/>
              <a:t>consumption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4275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898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2011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Hot Water Systems Research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67E31BDC-FA16-417B-836D-1FFC5CB85E3B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1500" y="1981200"/>
            <a:ext cx="81153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CDE04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Principal </a:t>
            </a:r>
            <a:r>
              <a:rPr lang="en-US" dirty="0"/>
              <a:t>factors not adequately considered by standard building energy code hot water calculations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Variation in service water temperatures by climate location</a:t>
            </a:r>
          </a:p>
          <a:p>
            <a:pPr lvl="1"/>
            <a:r>
              <a:rPr lang="en-US" dirty="0" smtClean="0"/>
              <a:t>Hot water system design significantly impacts both the quantity of hot water used and energy consumption</a:t>
            </a:r>
          </a:p>
          <a:p>
            <a:pPr lvl="1"/>
            <a:r>
              <a:rPr lang="en-US" dirty="0" smtClean="0"/>
              <a:t>Hot water circulation pumps can reduce hot water use but also dramatically increase energy use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51037"/>
            <a:ext cx="76200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r>
              <a:rPr lang="en-US" dirty="0" smtClean="0"/>
              <a:t>Project report will include recommendations suitable for consideration by the FBC in determining the most appropriate Florida-specific methods, procedure and calculation for determining the energy use effectiveness of domestic hot water systems for the residential FEC.</a:t>
            </a:r>
          </a:p>
          <a:p>
            <a:pPr lvl="1"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4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Expected Outcome and Impact </a:t>
            </a:r>
          </a:p>
          <a:p>
            <a:r>
              <a:rPr lang="en-US" sz="4000" dirty="0" smtClean="0"/>
              <a:t>on the Code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422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72" y="1908526"/>
            <a:ext cx="83802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our project tasks:</a:t>
            </a:r>
          </a:p>
          <a:p>
            <a:pPr lvl="1"/>
            <a:r>
              <a:rPr lang="en-US" dirty="0" smtClean="0"/>
              <a:t>Task 1:  A “hot water” and “energy” search terms literature review </a:t>
            </a:r>
          </a:p>
          <a:p>
            <a:pPr lvl="1"/>
            <a:r>
              <a:rPr lang="en-US" dirty="0" smtClean="0"/>
              <a:t>Task 2: Development of hot water energy use calculation procedures by month, climate, circulation design and hot water system type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5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Research Approach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595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72" y="1908526"/>
            <a:ext cx="82278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our project tasks (cont.):</a:t>
            </a:r>
          </a:p>
          <a:p>
            <a:pPr lvl="1"/>
            <a:r>
              <a:rPr lang="en-US" dirty="0" smtClean="0"/>
              <a:t>Task 3: </a:t>
            </a:r>
            <a:r>
              <a:rPr lang="en-US" dirty="0"/>
              <a:t>C</a:t>
            </a:r>
            <a:r>
              <a:rPr lang="en-US" dirty="0" smtClean="0"/>
              <a:t>ompare hot water energy use for 2, 3, and 4-bedroom homes in Miami, Orlando and Jacksonville calculated with new procedures </a:t>
            </a:r>
            <a:r>
              <a:rPr lang="en-US" i="1" dirty="0" smtClean="0"/>
              <a:t>vs.</a:t>
            </a:r>
            <a:r>
              <a:rPr lang="en-US" dirty="0" smtClean="0"/>
              <a:t> use determined by current code calculation</a:t>
            </a:r>
          </a:p>
          <a:p>
            <a:pPr lvl="1"/>
            <a:r>
              <a:rPr lang="en-US" dirty="0" smtClean="0"/>
              <a:t>Task 4: Using EnergyGauge simulations, determine and document the difference in overall energy code performance scores for two sample homes (hot water e-Ratios and total e-Ratios)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6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Research Approach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2140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Task 1 literature review listing provided with interim report</a:t>
            </a:r>
          </a:p>
          <a:p>
            <a:r>
              <a:rPr lang="en-US" dirty="0" smtClean="0"/>
              <a:t>Task 2 calculation procedures developed (draft interactive Excel sheet and draft code modification language provided with interim report)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7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283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iterature Review:</a:t>
            </a:r>
          </a:p>
          <a:p>
            <a:r>
              <a:rPr lang="en-US" dirty="0"/>
              <a:t>Searched on "hot water distribution" and "energy" </a:t>
            </a:r>
            <a:r>
              <a:rPr lang="en-US" dirty="0" smtClean="0"/>
              <a:t>terms in NREL</a:t>
            </a:r>
            <a:r>
              <a:rPr lang="en-US" dirty="0"/>
              <a:t>, LBNL, ASHRAE and DOE BA databases + general </a:t>
            </a:r>
            <a:r>
              <a:rPr lang="en-US" dirty="0" smtClean="0"/>
              <a:t>search + other</a:t>
            </a:r>
          </a:p>
          <a:p>
            <a:r>
              <a:rPr lang="en-US" dirty="0" smtClean="0"/>
              <a:t>40+ pertinent documents identified</a:t>
            </a:r>
          </a:p>
          <a:p>
            <a:r>
              <a:rPr lang="en-US" dirty="0" smtClean="0"/>
              <a:t>Review to date shows:</a:t>
            </a:r>
          </a:p>
          <a:p>
            <a:pPr lvl="1"/>
            <a:r>
              <a:rPr lang="en-US" dirty="0" smtClean="0"/>
              <a:t>Anticipated levels of waste</a:t>
            </a:r>
          </a:p>
          <a:p>
            <a:pPr lvl="1"/>
            <a:r>
              <a:rPr lang="en-US" dirty="0" smtClean="0"/>
              <a:t>Anticipated use factors– including plumbing design, insulation, climate (time of year and location) and occupant demographics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8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225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Calculation Procedure Development:</a:t>
            </a:r>
          </a:p>
          <a:p>
            <a:r>
              <a:rPr lang="en-US" dirty="0" smtClean="0"/>
              <a:t>Starting point was ANSI/RESNET 301-2014 Addendum A-2015</a:t>
            </a:r>
          </a:p>
          <a:p>
            <a:r>
              <a:rPr lang="en-US" dirty="0" smtClean="0"/>
              <a:t>Florida-specific adaptations include:</a:t>
            </a:r>
          </a:p>
          <a:p>
            <a:pPr lvl="1"/>
            <a:r>
              <a:rPr lang="en-US" dirty="0" smtClean="0"/>
              <a:t>Calculation by month</a:t>
            </a:r>
          </a:p>
          <a:p>
            <a:pPr lvl="1"/>
            <a:r>
              <a:rPr lang="en-US" dirty="0" smtClean="0"/>
              <a:t>Florida climate adjustment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mains</a:t>
            </a:r>
            <a:r>
              <a:rPr lang="en-US" dirty="0" smtClean="0"/>
              <a:t>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mix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FL </a:t>
            </a:r>
            <a:r>
              <a:rPr lang="en-US" dirty="0"/>
              <a:t>climate </a:t>
            </a:r>
            <a:r>
              <a:rPr lang="en-US" dirty="0" smtClean="0"/>
              <a:t>examples: </a:t>
            </a:r>
            <a:r>
              <a:rPr lang="en-US" dirty="0"/>
              <a:t>Tallahassee, Jacksonville, </a:t>
            </a:r>
            <a:r>
              <a:rPr lang="en-US" dirty="0" smtClean="0"/>
              <a:t>Daytona Beach, Orlando</a:t>
            </a:r>
            <a:r>
              <a:rPr lang="en-US" dirty="0"/>
              <a:t>, Tampa and </a:t>
            </a:r>
            <a:r>
              <a:rPr lang="en-US" dirty="0" smtClean="0"/>
              <a:t>Miami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31BDC-FA16-417B-836D-1FFC5CB85E3B}" type="slidenum">
              <a:rPr lang="en-US" sz="1400" smtClean="0"/>
              <a:pPr/>
              <a:t>9</a:t>
            </a:fld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8580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Progress to Date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9925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18990</TotalTime>
  <Words>603</Words>
  <Application>Microsoft Office PowerPoint</Application>
  <PresentationFormat>On-screen Show (4:3)</PresentationFormat>
  <Paragraphs>79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Research Purpose and Goal  </vt:lpstr>
      <vt:lpstr>Hot Water Systems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Sherri Shields</dc:creator>
  <cp:lastModifiedBy>Jeff Sonne</cp:lastModifiedBy>
  <cp:revision>556</cp:revision>
  <cp:lastPrinted>2014-06-25T15:53:47Z</cp:lastPrinted>
  <dcterms:created xsi:type="dcterms:W3CDTF">2010-10-21T17:38:20Z</dcterms:created>
  <dcterms:modified xsi:type="dcterms:W3CDTF">2017-02-23T19:51:52Z</dcterms:modified>
</cp:coreProperties>
</file>