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75"/>
  </p:notesMasterIdLst>
  <p:sldIdLst>
    <p:sldId id="260" r:id="rId2"/>
    <p:sldId id="328" r:id="rId3"/>
    <p:sldId id="329" r:id="rId4"/>
    <p:sldId id="330" r:id="rId5"/>
    <p:sldId id="333" r:id="rId6"/>
    <p:sldId id="309" r:id="rId7"/>
    <p:sldId id="308" r:id="rId8"/>
    <p:sldId id="256" r:id="rId9"/>
    <p:sldId id="257" r:id="rId10"/>
    <p:sldId id="258" r:id="rId11"/>
    <p:sldId id="334" r:id="rId12"/>
    <p:sldId id="277" r:id="rId13"/>
    <p:sldId id="283" r:id="rId14"/>
    <p:sldId id="284" r:id="rId15"/>
    <p:sldId id="285" r:id="rId16"/>
    <p:sldId id="335" r:id="rId17"/>
    <p:sldId id="278" r:id="rId18"/>
    <p:sldId id="282" r:id="rId19"/>
    <p:sldId id="290" r:id="rId20"/>
    <p:sldId id="291" r:id="rId21"/>
    <p:sldId id="292" r:id="rId22"/>
    <p:sldId id="279" r:id="rId23"/>
    <p:sldId id="280" r:id="rId24"/>
    <p:sldId id="281" r:id="rId25"/>
    <p:sldId id="289" r:id="rId26"/>
    <p:sldId id="304" r:id="rId27"/>
    <p:sldId id="337" r:id="rId28"/>
    <p:sldId id="266" r:id="rId29"/>
    <p:sldId id="296" r:id="rId30"/>
    <p:sldId id="298" r:id="rId31"/>
    <p:sldId id="288" r:id="rId32"/>
    <p:sldId id="287" r:id="rId33"/>
    <p:sldId id="340" r:id="rId34"/>
    <p:sldId id="267" r:id="rId35"/>
    <p:sldId id="300" r:id="rId36"/>
    <p:sldId id="299" r:id="rId37"/>
    <p:sldId id="341" r:id="rId38"/>
    <p:sldId id="263" r:id="rId39"/>
    <p:sldId id="344" r:id="rId40"/>
    <p:sldId id="342" r:id="rId41"/>
    <p:sldId id="343" r:id="rId42"/>
    <p:sldId id="302" r:id="rId43"/>
    <p:sldId id="264" r:id="rId44"/>
    <p:sldId id="265" r:id="rId45"/>
    <p:sldId id="305" r:id="rId46"/>
    <p:sldId id="270" r:id="rId47"/>
    <p:sldId id="271" r:id="rId48"/>
    <p:sldId id="272" r:id="rId49"/>
    <p:sldId id="273" r:id="rId50"/>
    <p:sldId id="274" r:id="rId51"/>
    <p:sldId id="275" r:id="rId52"/>
    <p:sldId id="276" r:id="rId53"/>
    <p:sldId id="293" r:id="rId54"/>
    <p:sldId id="311" r:id="rId55"/>
    <p:sldId id="346" r:id="rId56"/>
    <p:sldId id="852" r:id="rId57"/>
    <p:sldId id="312" r:id="rId58"/>
    <p:sldId id="313" r:id="rId59"/>
    <p:sldId id="314" r:id="rId60"/>
    <p:sldId id="315" r:id="rId61"/>
    <p:sldId id="316" r:id="rId62"/>
    <p:sldId id="317" r:id="rId63"/>
    <p:sldId id="318" r:id="rId64"/>
    <p:sldId id="319" r:id="rId65"/>
    <p:sldId id="320" r:id="rId66"/>
    <p:sldId id="321" r:id="rId67"/>
    <p:sldId id="853" r:id="rId68"/>
    <p:sldId id="322" r:id="rId69"/>
    <p:sldId id="323" r:id="rId70"/>
    <p:sldId id="324" r:id="rId71"/>
    <p:sldId id="325" r:id="rId72"/>
    <p:sldId id="857" r:id="rId73"/>
    <p:sldId id="858" r:id="rId74"/>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63300"/>
    <a:srgbClr val="009999"/>
    <a:srgbClr val="FF3300"/>
    <a:srgbClr val="F2F2F2"/>
    <a:srgbClr val="006699"/>
    <a:srgbClr val="FF33CC"/>
    <a:srgbClr val="990000"/>
    <a:srgbClr val="FF00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72" autoAdjust="0"/>
    <p:restoredTop sz="75687" autoAdjust="0"/>
  </p:normalViewPr>
  <p:slideViewPr>
    <p:cSldViewPr snapToGrid="0">
      <p:cViewPr>
        <p:scale>
          <a:sx n="60" d="100"/>
          <a:sy n="60" d="100"/>
        </p:scale>
        <p:origin x="-1722" y="-7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3" y="0"/>
            <a:ext cx="2982119" cy="466434"/>
          </a:xfrm>
          <a:prstGeom prst="rect">
            <a:avLst/>
          </a:prstGeom>
        </p:spPr>
        <p:txBody>
          <a:bodyPr vert="horz" lIns="92446" tIns="46223" rIns="92446" bIns="46223" rtlCol="0"/>
          <a:lstStyle>
            <a:lvl1pPr algn="r">
              <a:defRPr sz="1200"/>
            </a:lvl1pPr>
          </a:lstStyle>
          <a:p>
            <a:fld id="{863A61E2-1F81-4BC7-8A01-32532065A72F}" type="datetimeFigureOut">
              <a:rPr lang="en-US" smtClean="0"/>
              <a:t>2/18/2019</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9"/>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3" y="8829969"/>
            <a:ext cx="2982119" cy="466433"/>
          </a:xfrm>
          <a:prstGeom prst="rect">
            <a:avLst/>
          </a:prstGeom>
        </p:spPr>
        <p:txBody>
          <a:bodyPr vert="horz" lIns="92446" tIns="46223" rIns="92446" bIns="46223" rtlCol="0" anchor="b"/>
          <a:lstStyle>
            <a:lvl1pPr algn="r">
              <a:defRPr sz="1200"/>
            </a:lvl1pPr>
          </a:lstStyle>
          <a:p>
            <a:fld id="{DA878BFF-BE75-413F-8EAD-DFFCEA9979D7}" type="slidenum">
              <a:rPr lang="en-US" smtClean="0"/>
              <a:t>‹#›</a:t>
            </a:fld>
            <a:endParaRPr lang="en-US"/>
          </a:p>
        </p:txBody>
      </p:sp>
    </p:spTree>
    <p:extLst>
      <p:ext uri="{BB962C8B-B14F-4D97-AF65-F5344CB8AC3E}">
        <p14:creationId xmlns:p14="http://schemas.microsoft.com/office/powerpoint/2010/main" val="2557884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878BFF-BE75-413F-8EAD-DFFCEA9979D7}" type="slidenum">
              <a:rPr lang="en-US" smtClean="0"/>
              <a:t>6</a:t>
            </a:fld>
            <a:endParaRPr lang="en-US"/>
          </a:p>
        </p:txBody>
      </p:sp>
    </p:spTree>
    <p:extLst>
      <p:ext uri="{BB962C8B-B14F-4D97-AF65-F5344CB8AC3E}">
        <p14:creationId xmlns:p14="http://schemas.microsoft.com/office/powerpoint/2010/main" val="661385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8BFF-BE75-413F-8EAD-DFFCEA9979D7}" type="slidenum">
              <a:rPr lang="en-US" smtClean="0"/>
              <a:t>69</a:t>
            </a:fld>
            <a:endParaRPr lang="en-US"/>
          </a:p>
        </p:txBody>
      </p:sp>
    </p:spTree>
    <p:extLst>
      <p:ext uri="{BB962C8B-B14F-4D97-AF65-F5344CB8AC3E}">
        <p14:creationId xmlns:p14="http://schemas.microsoft.com/office/powerpoint/2010/main" val="1977724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8BFF-BE75-413F-8EAD-DFFCEA9979D7}" type="slidenum">
              <a:rPr lang="en-US" smtClean="0"/>
              <a:t>70</a:t>
            </a:fld>
            <a:endParaRPr lang="en-US"/>
          </a:p>
        </p:txBody>
      </p:sp>
    </p:spTree>
    <p:extLst>
      <p:ext uri="{BB962C8B-B14F-4D97-AF65-F5344CB8AC3E}">
        <p14:creationId xmlns:p14="http://schemas.microsoft.com/office/powerpoint/2010/main" val="3576592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8BFF-BE75-413F-8EAD-DFFCEA9979D7}" type="slidenum">
              <a:rPr lang="en-US" smtClean="0"/>
              <a:t>71</a:t>
            </a:fld>
            <a:endParaRPr lang="en-US"/>
          </a:p>
        </p:txBody>
      </p:sp>
    </p:spTree>
    <p:extLst>
      <p:ext uri="{BB962C8B-B14F-4D97-AF65-F5344CB8AC3E}">
        <p14:creationId xmlns:p14="http://schemas.microsoft.com/office/powerpoint/2010/main" val="3276627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878BFF-BE75-413F-8EAD-DFFCEA9979D7}" type="slidenum">
              <a:rPr lang="en-US" smtClean="0"/>
              <a:t>30</a:t>
            </a:fld>
            <a:endParaRPr lang="en-US"/>
          </a:p>
        </p:txBody>
      </p:sp>
    </p:spTree>
    <p:extLst>
      <p:ext uri="{BB962C8B-B14F-4D97-AF65-F5344CB8AC3E}">
        <p14:creationId xmlns:p14="http://schemas.microsoft.com/office/powerpoint/2010/main" val="3227003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8BFF-BE75-413F-8EAD-DFFCEA9979D7}" type="slidenum">
              <a:rPr lang="en-US" smtClean="0"/>
              <a:t>32</a:t>
            </a:fld>
            <a:endParaRPr lang="en-US"/>
          </a:p>
        </p:txBody>
      </p:sp>
    </p:spTree>
    <p:extLst>
      <p:ext uri="{BB962C8B-B14F-4D97-AF65-F5344CB8AC3E}">
        <p14:creationId xmlns:p14="http://schemas.microsoft.com/office/powerpoint/2010/main" val="3281015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878BFF-BE75-413F-8EAD-DFFCEA9979D7}" type="slidenum">
              <a:rPr lang="en-US" smtClean="0"/>
              <a:t>38</a:t>
            </a:fld>
            <a:endParaRPr lang="en-US"/>
          </a:p>
        </p:txBody>
      </p:sp>
    </p:spTree>
    <p:extLst>
      <p:ext uri="{BB962C8B-B14F-4D97-AF65-F5344CB8AC3E}">
        <p14:creationId xmlns:p14="http://schemas.microsoft.com/office/powerpoint/2010/main" val="1170436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1C35C2D-E083-4E7A-B9A5-1D77A75D6D1B}" type="slidenum">
              <a:rPr lang="en-US" smtClean="0">
                <a:solidFill>
                  <a:prstClr val="black"/>
                </a:solidFill>
              </a:rPr>
              <a:pPr>
                <a:defRPr/>
              </a:pPr>
              <a:t>56</a:t>
            </a:fld>
            <a:endParaRPr lang="en-US">
              <a:solidFill>
                <a:prstClr val="black"/>
              </a:solidFill>
            </a:endParaRPr>
          </a:p>
        </p:txBody>
      </p:sp>
    </p:spTree>
    <p:extLst>
      <p:ext uri="{BB962C8B-B14F-4D97-AF65-F5344CB8AC3E}">
        <p14:creationId xmlns:p14="http://schemas.microsoft.com/office/powerpoint/2010/main" val="3584015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8BFF-BE75-413F-8EAD-DFFCEA9979D7}" type="slidenum">
              <a:rPr lang="en-US" smtClean="0"/>
              <a:t>65</a:t>
            </a:fld>
            <a:endParaRPr lang="en-US"/>
          </a:p>
        </p:txBody>
      </p:sp>
    </p:spTree>
    <p:extLst>
      <p:ext uri="{BB962C8B-B14F-4D97-AF65-F5344CB8AC3E}">
        <p14:creationId xmlns:p14="http://schemas.microsoft.com/office/powerpoint/2010/main" val="2310822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8BFF-BE75-413F-8EAD-DFFCEA9979D7}" type="slidenum">
              <a:rPr lang="en-US" smtClean="0"/>
              <a:t>66</a:t>
            </a:fld>
            <a:endParaRPr lang="en-US"/>
          </a:p>
        </p:txBody>
      </p:sp>
    </p:spTree>
    <p:extLst>
      <p:ext uri="{BB962C8B-B14F-4D97-AF65-F5344CB8AC3E}">
        <p14:creationId xmlns:p14="http://schemas.microsoft.com/office/powerpoint/2010/main" val="2734289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8BFF-BE75-413F-8EAD-DFFCEA9979D7}" type="slidenum">
              <a:rPr lang="en-US" smtClean="0"/>
              <a:t>67</a:t>
            </a:fld>
            <a:endParaRPr lang="en-US"/>
          </a:p>
        </p:txBody>
      </p:sp>
    </p:spTree>
    <p:extLst>
      <p:ext uri="{BB962C8B-B14F-4D97-AF65-F5344CB8AC3E}">
        <p14:creationId xmlns:p14="http://schemas.microsoft.com/office/powerpoint/2010/main" val="139056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8BFF-BE75-413F-8EAD-DFFCEA9979D7}" type="slidenum">
              <a:rPr lang="en-US" smtClean="0"/>
              <a:t>68</a:t>
            </a:fld>
            <a:endParaRPr lang="en-US"/>
          </a:p>
        </p:txBody>
      </p:sp>
    </p:spTree>
    <p:extLst>
      <p:ext uri="{BB962C8B-B14F-4D97-AF65-F5344CB8AC3E}">
        <p14:creationId xmlns:p14="http://schemas.microsoft.com/office/powerpoint/2010/main" val="2271630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FAD467-8B59-47DE-BF41-12C9FB5C9E30}" type="datetimeFigureOut">
              <a:rPr lang="en-US" smtClean="0"/>
              <a:t>2/18/2019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CBA8F7-DBE4-4B8B-89C6-3A1C3DA9F634}" type="slidenum">
              <a:rPr lang="en-US" smtClean="0"/>
              <a:t>‹#›</a:t>
            </a:fld>
            <a:endParaRPr lang="en-US"/>
          </a:p>
        </p:txBody>
      </p:sp>
    </p:spTree>
    <p:extLst>
      <p:ext uri="{BB962C8B-B14F-4D97-AF65-F5344CB8AC3E}">
        <p14:creationId xmlns:p14="http://schemas.microsoft.com/office/powerpoint/2010/main" val="4245947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FAD467-8B59-47DE-BF41-12C9FB5C9E30}" type="datetimeFigureOut">
              <a:rPr lang="en-US" smtClean="0"/>
              <a:t>2/18/2019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CBA8F7-DBE4-4B8B-89C6-3A1C3DA9F634}" type="slidenum">
              <a:rPr lang="en-US" smtClean="0"/>
              <a:t>‹#›</a:t>
            </a:fld>
            <a:endParaRPr lang="en-US"/>
          </a:p>
        </p:txBody>
      </p:sp>
    </p:spTree>
    <p:extLst>
      <p:ext uri="{BB962C8B-B14F-4D97-AF65-F5344CB8AC3E}">
        <p14:creationId xmlns:p14="http://schemas.microsoft.com/office/powerpoint/2010/main" val="1981464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FAD467-8B59-47DE-BF41-12C9FB5C9E30}" type="datetimeFigureOut">
              <a:rPr lang="en-US" smtClean="0"/>
              <a:t>2/18/2019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CBA8F7-DBE4-4B8B-89C6-3A1C3DA9F634}" type="slidenum">
              <a:rPr lang="en-US" smtClean="0"/>
              <a:t>‹#›</a:t>
            </a:fld>
            <a:endParaRPr lang="en-US"/>
          </a:p>
        </p:txBody>
      </p:sp>
    </p:spTree>
    <p:extLst>
      <p:ext uri="{BB962C8B-B14F-4D97-AF65-F5344CB8AC3E}">
        <p14:creationId xmlns:p14="http://schemas.microsoft.com/office/powerpoint/2010/main" val="2202834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FAD467-8B59-47DE-BF41-12C9FB5C9E30}" type="datetimeFigureOut">
              <a:rPr lang="en-US" smtClean="0"/>
              <a:t>2/18/2019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CBA8F7-DBE4-4B8B-89C6-3A1C3DA9F634}" type="slidenum">
              <a:rPr lang="en-US" smtClean="0"/>
              <a:t>‹#›</a:t>
            </a:fld>
            <a:endParaRPr lang="en-US"/>
          </a:p>
        </p:txBody>
      </p:sp>
    </p:spTree>
    <p:extLst>
      <p:ext uri="{BB962C8B-B14F-4D97-AF65-F5344CB8AC3E}">
        <p14:creationId xmlns:p14="http://schemas.microsoft.com/office/powerpoint/2010/main" val="4012550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AD467-8B59-47DE-BF41-12C9FB5C9E30}" type="datetimeFigureOut">
              <a:rPr lang="en-US" smtClean="0"/>
              <a:t>2/18/2019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CBA8F7-DBE4-4B8B-89C6-3A1C3DA9F634}" type="slidenum">
              <a:rPr lang="en-US" smtClean="0"/>
              <a:t>‹#›</a:t>
            </a:fld>
            <a:endParaRPr lang="en-US"/>
          </a:p>
        </p:txBody>
      </p:sp>
    </p:spTree>
    <p:extLst>
      <p:ext uri="{BB962C8B-B14F-4D97-AF65-F5344CB8AC3E}">
        <p14:creationId xmlns:p14="http://schemas.microsoft.com/office/powerpoint/2010/main" val="1601189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FAD467-8B59-47DE-BF41-12C9FB5C9E30}" type="datetimeFigureOut">
              <a:rPr lang="en-US" smtClean="0"/>
              <a:t>2/18/2019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CBA8F7-DBE4-4B8B-89C6-3A1C3DA9F634}" type="slidenum">
              <a:rPr lang="en-US" smtClean="0"/>
              <a:t>‹#›</a:t>
            </a:fld>
            <a:endParaRPr lang="en-US"/>
          </a:p>
        </p:txBody>
      </p:sp>
    </p:spTree>
    <p:extLst>
      <p:ext uri="{BB962C8B-B14F-4D97-AF65-F5344CB8AC3E}">
        <p14:creationId xmlns:p14="http://schemas.microsoft.com/office/powerpoint/2010/main" val="3731495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AFAD467-8B59-47DE-BF41-12C9FB5C9E30}" type="datetimeFigureOut">
              <a:rPr lang="en-US" smtClean="0"/>
              <a:t>2/18/2019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CBA8F7-DBE4-4B8B-89C6-3A1C3DA9F634}" type="slidenum">
              <a:rPr lang="en-US" smtClean="0"/>
              <a:t>‹#›</a:t>
            </a:fld>
            <a:endParaRPr lang="en-US"/>
          </a:p>
        </p:txBody>
      </p:sp>
    </p:spTree>
    <p:extLst>
      <p:ext uri="{BB962C8B-B14F-4D97-AF65-F5344CB8AC3E}">
        <p14:creationId xmlns:p14="http://schemas.microsoft.com/office/powerpoint/2010/main" val="4122351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AFAD467-8B59-47DE-BF41-12C9FB5C9E30}" type="datetimeFigureOut">
              <a:rPr lang="en-US" smtClean="0"/>
              <a:t>2/18/2019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CBA8F7-DBE4-4B8B-89C6-3A1C3DA9F634}" type="slidenum">
              <a:rPr lang="en-US" smtClean="0"/>
              <a:t>‹#›</a:t>
            </a:fld>
            <a:endParaRPr lang="en-US"/>
          </a:p>
        </p:txBody>
      </p:sp>
    </p:spTree>
    <p:extLst>
      <p:ext uri="{BB962C8B-B14F-4D97-AF65-F5344CB8AC3E}">
        <p14:creationId xmlns:p14="http://schemas.microsoft.com/office/powerpoint/2010/main" val="1631226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AD467-8B59-47DE-BF41-12C9FB5C9E30}" type="datetimeFigureOut">
              <a:rPr lang="en-US" smtClean="0"/>
              <a:t>2/18/2019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CBA8F7-DBE4-4B8B-89C6-3A1C3DA9F634}" type="slidenum">
              <a:rPr lang="en-US" smtClean="0"/>
              <a:t>‹#›</a:t>
            </a:fld>
            <a:endParaRPr lang="en-US"/>
          </a:p>
        </p:txBody>
      </p:sp>
    </p:spTree>
    <p:extLst>
      <p:ext uri="{BB962C8B-B14F-4D97-AF65-F5344CB8AC3E}">
        <p14:creationId xmlns:p14="http://schemas.microsoft.com/office/powerpoint/2010/main" val="221116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FAD467-8B59-47DE-BF41-12C9FB5C9E30}" type="datetimeFigureOut">
              <a:rPr lang="en-US" smtClean="0"/>
              <a:t>2/18/2019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CBA8F7-DBE4-4B8B-89C6-3A1C3DA9F634}" type="slidenum">
              <a:rPr lang="en-US" smtClean="0"/>
              <a:t>‹#›</a:t>
            </a:fld>
            <a:endParaRPr lang="en-US"/>
          </a:p>
        </p:txBody>
      </p:sp>
    </p:spTree>
    <p:extLst>
      <p:ext uri="{BB962C8B-B14F-4D97-AF65-F5344CB8AC3E}">
        <p14:creationId xmlns:p14="http://schemas.microsoft.com/office/powerpoint/2010/main" val="2657147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FAD467-8B59-47DE-BF41-12C9FB5C9E30}" type="datetimeFigureOut">
              <a:rPr lang="en-US" smtClean="0"/>
              <a:t>2/18/2019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CBA8F7-DBE4-4B8B-89C6-3A1C3DA9F634}" type="slidenum">
              <a:rPr lang="en-US" smtClean="0"/>
              <a:t>‹#›</a:t>
            </a:fld>
            <a:endParaRPr lang="en-US"/>
          </a:p>
        </p:txBody>
      </p:sp>
    </p:spTree>
    <p:extLst>
      <p:ext uri="{BB962C8B-B14F-4D97-AF65-F5344CB8AC3E}">
        <p14:creationId xmlns:p14="http://schemas.microsoft.com/office/powerpoint/2010/main" val="1773324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AD467-8B59-47DE-BF41-12C9FB5C9E30}" type="datetimeFigureOut">
              <a:rPr lang="en-US" smtClean="0"/>
              <a:t>2/18/2019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CBA8F7-DBE4-4B8B-89C6-3A1C3DA9F634}" type="slidenum">
              <a:rPr lang="en-US" smtClean="0"/>
              <a:t>‹#›</a:t>
            </a:fld>
            <a:endParaRPr lang="en-US"/>
          </a:p>
        </p:txBody>
      </p:sp>
    </p:spTree>
    <p:extLst>
      <p:ext uri="{BB962C8B-B14F-4D97-AF65-F5344CB8AC3E}">
        <p14:creationId xmlns:p14="http://schemas.microsoft.com/office/powerpoint/2010/main" val="766297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30.jpeg"/><Relationship Id="rId3" Type="http://schemas.openxmlformats.org/officeDocument/2006/relationships/image" Target="../media/image28.gif"/><Relationship Id="rId7" Type="http://schemas.openxmlformats.org/officeDocument/2006/relationships/image" Target="../media/image18.jpeg"/><Relationship Id="rId12" Type="http://schemas.openxmlformats.org/officeDocument/2006/relationships/image" Target="../media/image29.jpeg"/><Relationship Id="rId2" Type="http://schemas.openxmlformats.org/officeDocument/2006/relationships/image" Target="../media/image27.tmp"/><Relationship Id="rId1" Type="http://schemas.openxmlformats.org/officeDocument/2006/relationships/slideLayout" Target="../slideLayouts/slideLayout1.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slide" Target="slide7.xml"/><Relationship Id="rId9" Type="http://schemas.openxmlformats.org/officeDocument/2006/relationships/image" Target="../media/image20.jpeg"/><Relationship Id="rId14" Type="http://schemas.openxmlformats.org/officeDocument/2006/relationships/image" Target="../media/image31.jpeg"/></Relationships>
</file>

<file path=ppt/slides/_rels/slide11.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slide" Target="slide7.xm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slide" Target="slide7.xm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slide" Target="slide7.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slide" Target="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slide" Target="slide7.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slide" Target="slide7.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slide" Target="slide7.xml"/></Relationships>
</file>

<file path=ppt/slides/_rels/slide25.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65.jpeg"/><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2.xml"/><Relationship Id="rId5" Type="http://schemas.openxmlformats.org/officeDocument/2006/relationships/slide" Target="slide7.xml"/><Relationship Id="rId4" Type="http://schemas.openxmlformats.org/officeDocument/2006/relationships/image" Target="../media/image68.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9.tmp"/><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slide" Target="slide7.xml"/><Relationship Id="rId4" Type="http://schemas.openxmlformats.org/officeDocument/2006/relationships/image" Target="../media/image70.tmp"/></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slide" Target="slide7.xml"/><Relationship Id="rId4" Type="http://schemas.openxmlformats.org/officeDocument/2006/relationships/image" Target="../media/image82.jpe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slide" Target="slide7.xml"/></Relationships>
</file>

<file path=ppt/slides/_rels/slide3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tmp"/><Relationship Id="rId7" Type="http://schemas.openxmlformats.org/officeDocument/2006/relationships/image" Target="../media/image89.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8.emf"/><Relationship Id="rId5" Type="http://schemas.openxmlformats.org/officeDocument/2006/relationships/image" Target="../media/image87.emf"/><Relationship Id="rId4" Type="http://schemas.openxmlformats.org/officeDocument/2006/relationships/image" Target="../media/image86.emf"/></Relationships>
</file>

<file path=ppt/slides/_rels/slide3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94.png"/><Relationship Id="rId4" Type="http://schemas.openxmlformats.org/officeDocument/2006/relationships/image" Target="../media/image9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slide" Target="slide7.xml"/><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slide" Target="slide7.xml"/><Relationship Id="rId4" Type="http://schemas.openxmlformats.org/officeDocument/2006/relationships/image" Target="../media/image100.png"/></Relationships>
</file>

<file path=ppt/slides/_rels/slide4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slide" Target="slide7.xml"/></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slide" Target="slide7.xml"/></Relationships>
</file>

<file path=ppt/slides/_rels/slide4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5" Type="http://schemas.openxmlformats.org/officeDocument/2006/relationships/slide" Target="slide7.xml"/><Relationship Id="rId4" Type="http://schemas.openxmlformats.org/officeDocument/2006/relationships/image" Target="../media/image104.jpeg"/></Relationships>
</file>

<file path=ppt/slides/_rels/slide46.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image" Target="../media/image106.tmp"/><Relationship Id="rId1" Type="http://schemas.openxmlformats.org/officeDocument/2006/relationships/slideLayout" Target="../slideLayouts/slideLayout2.xml"/><Relationship Id="rId4" Type="http://schemas.openxmlformats.org/officeDocument/2006/relationships/slide" Target="slide7.xml"/></Relationships>
</file>

<file path=ppt/slides/_rels/slide4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114.png"/><Relationship Id="rId4" Type="http://schemas.openxmlformats.org/officeDocument/2006/relationships/image" Target="../media/image113.png"/></Relationships>
</file>

<file path=ppt/slides/_rels/slide5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slide" Target="slide7.xml"/><Relationship Id="rId4" Type="http://schemas.openxmlformats.org/officeDocument/2006/relationships/image" Target="../media/image112.png"/></Relationships>
</file>

<file path=ppt/slides/_rels/slide5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7.tmp"/><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9.tmp"/><Relationship Id="rId5" Type="http://schemas.openxmlformats.org/officeDocument/2006/relationships/image" Target="../media/image118.tmp"/><Relationship Id="rId4" Type="http://schemas.openxmlformats.org/officeDocument/2006/relationships/slide" Target="slide7.xml"/></Relationships>
</file>

<file path=ppt/slides/_rels/slide5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 Id="rId5" Type="http://schemas.openxmlformats.org/officeDocument/2006/relationships/slide" Target="slide7.xml"/><Relationship Id="rId4" Type="http://schemas.openxmlformats.org/officeDocument/2006/relationships/image" Target="../media/image122.png"/></Relationships>
</file>

<file path=ppt/slides/_rels/slide5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0.jpeg"/><Relationship Id="rId1"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image" Target="../media/image124.jpeg"/></Relationships>
</file>

<file path=ppt/slides/_rels/slide6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0.jpeg"/><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6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image" Target="../media/image120.jpeg"/><Relationship Id="rId1" Type="http://schemas.openxmlformats.org/officeDocument/2006/relationships/slideLayout" Target="../slideLayouts/slideLayout2.xml"/><Relationship Id="rId4" Type="http://schemas.openxmlformats.org/officeDocument/2006/relationships/slide" Target="slide7.xml"/></Relationships>
</file>

<file path=ppt/slides/_rels/slide6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1.jpeg"/><Relationship Id="rId4" Type="http://schemas.openxmlformats.org/officeDocument/2006/relationships/image" Target="../media/image130.jpeg"/></Relationships>
</file>

<file path=ppt/slides/_rels/slide6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6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6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slide" Target="slide28.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slide" Target="slide58.xml"/><Relationship Id="rId5" Type="http://schemas.openxmlformats.org/officeDocument/2006/relationships/slide" Target="slide46.xml"/><Relationship Id="rId10" Type="http://schemas.openxmlformats.org/officeDocument/2006/relationships/image" Target="../media/image11.jpeg"/><Relationship Id="rId4" Type="http://schemas.openxmlformats.org/officeDocument/2006/relationships/image" Target="../media/image8.jpeg"/><Relationship Id="rId9" Type="http://schemas.openxmlformats.org/officeDocument/2006/relationships/slide" Target="slide53.xml"/><Relationship Id="rId1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slide" Target="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tmp"/><Relationship Id="rId7" Type="http://schemas.openxmlformats.org/officeDocument/2006/relationships/image" Target="../media/image19.jpeg"/><Relationship Id="rId2" Type="http://schemas.openxmlformats.org/officeDocument/2006/relationships/image" Target="../media/image14.tmp"/><Relationship Id="rId1" Type="http://schemas.openxmlformats.org/officeDocument/2006/relationships/slideLayout" Target="../slideLayouts/slideLayout1.xml"/><Relationship Id="rId6" Type="http://schemas.openxmlformats.org/officeDocument/2006/relationships/image" Target="../media/image18.jpeg"/><Relationship Id="rId11" Type="http://schemas.openxmlformats.org/officeDocument/2006/relationships/slide" Target="slide7.xml"/><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6.png"/><Relationship Id="rId3" Type="http://schemas.microsoft.com/office/2007/relationships/hdphoto" Target="../media/hdphoto1.wdp"/><Relationship Id="rId7" Type="http://schemas.openxmlformats.org/officeDocument/2006/relationships/image" Target="../media/image19.jpeg"/><Relationship Id="rId12"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18.jpeg"/><Relationship Id="rId11" Type="http://schemas.openxmlformats.org/officeDocument/2006/relationships/image" Target="../media/image24.tmp"/><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42082" y="5334231"/>
            <a:ext cx="1204779" cy="1195743"/>
          </a:xfrm>
          <a:prstGeom prst="rect">
            <a:avLst/>
          </a:prstGeom>
        </p:spPr>
      </p:pic>
      <p:sp>
        <p:nvSpPr>
          <p:cNvPr id="4" name="Rectangle 3">
            <a:extLst>
              <a:ext uri="{FF2B5EF4-FFF2-40B4-BE49-F238E27FC236}">
                <a16:creationId xmlns:a16="http://schemas.microsoft.com/office/drawing/2014/main" xmlns="" id="{8A8B0D74-3E5A-7347-8C55-164AC7253240}"/>
              </a:ext>
            </a:extLst>
          </p:cNvPr>
          <p:cNvSpPr/>
          <p:nvPr/>
        </p:nvSpPr>
        <p:spPr>
          <a:xfrm>
            <a:off x="0" y="515235"/>
            <a:ext cx="9144000" cy="5416868"/>
          </a:xfrm>
          <a:prstGeom prst="rect">
            <a:avLst/>
          </a:prstGeom>
          <a:noFill/>
        </p:spPr>
        <p:txBody>
          <a:bodyPr wrap="square" lIns="91440" tIns="45720" rIns="91440" bIns="45720">
            <a:spAutoFit/>
          </a:bodyPr>
          <a:lstStyle/>
          <a:p>
            <a:pPr algn="ctr"/>
            <a:r>
              <a:rPr lang="en-US" sz="3000" b="1" dirty="0">
                <a:solidFill>
                  <a:srgbClr val="000099"/>
                </a:solidFill>
                <a:latin typeface="Times" panose="02020603060405020304" pitchFamily="18" charset="0"/>
              </a:rPr>
              <a:t>Study of Water Resistance Performance of Exterior Envelope Relating to Fenestration During Minimal High Winds </a:t>
            </a:r>
          </a:p>
          <a:p>
            <a:pPr algn="ctr"/>
            <a:endParaRPr lang="en-US" sz="2800" b="1" dirty="0">
              <a:solidFill>
                <a:srgbClr val="000099"/>
              </a:solidFill>
              <a:latin typeface="Times" panose="02020603060405020304" pitchFamily="18" charset="0"/>
            </a:endParaRPr>
          </a:p>
          <a:p>
            <a:pPr algn="ctr"/>
            <a:r>
              <a:rPr lang="en-US" sz="2800" dirty="0">
                <a:solidFill>
                  <a:srgbClr val="000099"/>
                </a:solidFill>
                <a:latin typeface="Times" panose="02020603060405020304" pitchFamily="18" charset="0"/>
              </a:rPr>
              <a:t>David O. </a:t>
            </a:r>
            <a:r>
              <a:rPr lang="en-US" sz="2800" dirty="0" err="1">
                <a:solidFill>
                  <a:srgbClr val="000099"/>
                </a:solidFill>
                <a:latin typeface="Times" panose="02020603060405020304" pitchFamily="18" charset="0"/>
              </a:rPr>
              <a:t>Prevatt</a:t>
            </a:r>
            <a:r>
              <a:rPr lang="en-US" sz="2800" dirty="0">
                <a:solidFill>
                  <a:srgbClr val="000099"/>
                </a:solidFill>
                <a:latin typeface="Times" panose="02020603060405020304" pitchFamily="18" charset="0"/>
              </a:rPr>
              <a:t>, Ph.D., PE (MA)</a:t>
            </a:r>
          </a:p>
          <a:p>
            <a:pPr algn="ctr"/>
            <a:r>
              <a:rPr lang="en-US" sz="2400" dirty="0">
                <a:solidFill>
                  <a:srgbClr val="000099"/>
                </a:solidFill>
                <a:latin typeface="Times" panose="02020603060405020304" pitchFamily="18" charset="0"/>
              </a:rPr>
              <a:t>Associate Professor</a:t>
            </a:r>
          </a:p>
          <a:p>
            <a:pPr algn="ctr"/>
            <a:endParaRPr lang="en-US" sz="2400" dirty="0">
              <a:solidFill>
                <a:srgbClr val="000099"/>
              </a:solidFill>
              <a:latin typeface="Times" panose="02020603060405020304" pitchFamily="18" charset="0"/>
            </a:endParaRPr>
          </a:p>
          <a:p>
            <a:pPr algn="ctr"/>
            <a:r>
              <a:rPr lang="en-US" sz="2400" dirty="0">
                <a:solidFill>
                  <a:srgbClr val="000099"/>
                </a:solidFill>
                <a:latin typeface="Times" panose="02020603060405020304" pitchFamily="18" charset="0"/>
              </a:rPr>
              <a:t>Fenestration Water Resistance Workgroup</a:t>
            </a:r>
          </a:p>
          <a:p>
            <a:pPr algn="ctr"/>
            <a:r>
              <a:rPr lang="en-US" sz="2400" dirty="0">
                <a:solidFill>
                  <a:srgbClr val="000099"/>
                </a:solidFill>
                <a:latin typeface="Times" panose="02020603060405020304" pitchFamily="18" charset="0"/>
              </a:rPr>
              <a:t>Florida Building Commission</a:t>
            </a:r>
          </a:p>
          <a:p>
            <a:pPr algn="ctr"/>
            <a:r>
              <a:rPr lang="en-US" sz="2400" dirty="0">
                <a:solidFill>
                  <a:srgbClr val="000099"/>
                </a:solidFill>
                <a:latin typeface="Times" panose="02020603060405020304" pitchFamily="18" charset="0"/>
              </a:rPr>
              <a:t>	</a:t>
            </a:r>
          </a:p>
          <a:p>
            <a:pPr algn="ctr"/>
            <a:r>
              <a:rPr lang="en-US" dirty="0">
                <a:solidFill>
                  <a:srgbClr val="000099"/>
                </a:solidFill>
                <a:latin typeface="Times" panose="02020603060405020304" pitchFamily="18" charset="0"/>
              </a:rPr>
              <a:t>18 February 2019</a:t>
            </a:r>
          </a:p>
          <a:p>
            <a:pPr algn="ctr"/>
            <a:r>
              <a:rPr lang="en-US" dirty="0">
                <a:solidFill>
                  <a:srgbClr val="000099"/>
                </a:solidFill>
                <a:latin typeface="Times" panose="02020603060405020304" pitchFamily="18" charset="0"/>
              </a:rPr>
              <a:t>Hyatt Regency Jacksonville Riverfront, Jacksonville, FL</a:t>
            </a:r>
          </a:p>
          <a:p>
            <a:pPr algn="ctr"/>
            <a:endParaRPr lang="en-US" sz="2000" dirty="0">
              <a:solidFill>
                <a:srgbClr val="000099"/>
              </a:solidFill>
              <a:latin typeface="Times" panose="02020603060405020304" pitchFamily="18" charset="0"/>
            </a:endParaRPr>
          </a:p>
          <a:p>
            <a:pPr algn="ctr"/>
            <a:endParaRPr lang="en-US" sz="2000" dirty="0">
              <a:solidFill>
                <a:srgbClr val="000099"/>
              </a:solidFill>
              <a:latin typeface="Times" panose="02020603060405020304" pitchFamily="18" charset="0"/>
            </a:endParaRPr>
          </a:p>
        </p:txBody>
      </p:sp>
    </p:spTree>
    <p:extLst>
      <p:ext uri="{BB962C8B-B14F-4D97-AF65-F5344CB8AC3E}">
        <p14:creationId xmlns:p14="http://schemas.microsoft.com/office/powerpoint/2010/main" val="2621519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726" y="1442140"/>
            <a:ext cx="8926287" cy="3739896"/>
          </a:xfrm>
          <a:prstGeom prst="rect">
            <a:avLst/>
          </a:prstGeom>
        </p:spPr>
      </p:pic>
      <p:pic>
        <p:nvPicPr>
          <p:cNvPr id="2052" name="Picture 4" descr="Image result for COUNTER FLASHI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6671" t="7304" r="5672" b="13285"/>
          <a:stretch/>
        </p:blipFill>
        <p:spPr bwMode="auto">
          <a:xfrm>
            <a:off x="10453198" y="13492021"/>
            <a:ext cx="2221992" cy="1132280"/>
          </a:xfrm>
          <a:prstGeom prst="rect">
            <a:avLst/>
          </a:prstGeom>
          <a:noFill/>
          <a:extLst>
            <a:ext uri="{909E8E84-426E-40DD-AFC4-6F175D3DCCD1}">
              <a14:hiddenFill xmlns:a14="http://schemas.microsoft.com/office/drawing/2010/main">
                <a:solidFill>
                  <a:srgbClr val="FFFFFF"/>
                </a:solidFill>
              </a14:hiddenFill>
            </a:ext>
          </a:extLst>
        </p:spPr>
      </p:pic>
      <p:sp>
        <p:nvSpPr>
          <p:cNvPr id="2" name="Action Button: Home 1">
            <a:hlinkClick r:id="rId4" action="ppaction://hlinksldjump" highlightClick="1"/>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9" name="Group 38"/>
          <p:cNvGrpSpPr/>
          <p:nvPr/>
        </p:nvGrpSpPr>
        <p:grpSpPr>
          <a:xfrm>
            <a:off x="-36575" y="-26450"/>
            <a:ext cx="9180576" cy="1385677"/>
            <a:chOff x="-36576" y="-26450"/>
            <a:chExt cx="9470799" cy="1385677"/>
          </a:xfrm>
        </p:grpSpPr>
        <p:pic>
          <p:nvPicPr>
            <p:cNvPr id="40" name="Picture 4" descr="https://cdn-codes.iccsafe.org/uploads/bookcover/712.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576" y="-12192"/>
              <a:ext cx="1192697" cy="137141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https://cdn-codes.iccsafe.org/uploads/bookcover/703.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56121" y="-26450"/>
              <a:ext cx="1192696" cy="138567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https://cdn-codes.iccsafe.org/uploads/bookcover/680.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48818" y="-6407"/>
              <a:ext cx="1192696" cy="136563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https://cdn-codes.iccsafe.org/bundles/document/document_images/document_covers/2010_8700AFL10_image.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529916" y="-12373"/>
              <a:ext cx="1181099"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4" descr="https://cdn-codes.iccsafe.org/bundles/document/document_images/document_covers/2014_8710AFL14_image.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710421" y="-12373"/>
              <a:ext cx="1181099"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6" descr="https://cdn-codes.iccsafe.org/uploads/bookcover/1026.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879922" y="-12373"/>
              <a:ext cx="119269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https://cdn-codes.iccsafe.org/uploads/bookcover/680.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072025" y="-12373"/>
              <a:ext cx="119269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4" descr="https://cdn-codes.iccsafe.org/bundles/document/document_images/document_covers/2014_8710AFL14_image.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253124" y="-12373"/>
              <a:ext cx="1181099" cy="13716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Image result for counter flashi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528635" y="5303520"/>
            <a:ext cx="2072640" cy="1554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ROOF VALLEYS"/>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071298" y="5348328"/>
            <a:ext cx="2221992" cy="14442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14" cstate="screen">
            <a:clrChange>
              <a:clrFrom>
                <a:srgbClr val="DAE7F0"/>
              </a:clrFrom>
              <a:clrTo>
                <a:srgbClr val="DAE7F0">
                  <a:alpha val="0"/>
                </a:srgbClr>
              </a:clrTo>
            </a:clrChange>
            <a:extLst>
              <a:ext uri="{28A0092B-C50C-407E-A947-70E740481C1C}">
                <a14:useLocalDpi xmlns:a14="http://schemas.microsoft.com/office/drawing/2010/main"/>
              </a:ext>
            </a:extLst>
          </a:blip>
          <a:srcRect/>
          <a:stretch>
            <a:fillRect/>
          </a:stretch>
        </p:blipFill>
        <p:spPr bwMode="auto">
          <a:xfrm>
            <a:off x="836095" y="4961684"/>
            <a:ext cx="2221992" cy="193609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0" y="6631650"/>
            <a:ext cx="400050"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1.3</a:t>
            </a:r>
          </a:p>
        </p:txBody>
      </p:sp>
    </p:spTree>
    <p:extLst>
      <p:ext uri="{BB962C8B-B14F-4D97-AF65-F5344CB8AC3E}">
        <p14:creationId xmlns:p14="http://schemas.microsoft.com/office/powerpoint/2010/main" val="3596098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949102-2DFE-C546-90DE-4F3C286607EC}"/>
              </a:ext>
            </a:extLst>
          </p:cNvPr>
          <p:cNvSpPr>
            <a:spLocks noGrp="1"/>
          </p:cNvSpPr>
          <p:nvPr>
            <p:ph type="title"/>
          </p:nvPr>
        </p:nvSpPr>
        <p:spPr>
          <a:xfrm>
            <a:off x="2523743" y="862661"/>
            <a:ext cx="6661829" cy="1325563"/>
          </a:xfrm>
        </p:spPr>
        <p:txBody>
          <a:bodyPr>
            <a:noAutofit/>
          </a:bodyPr>
          <a:lstStyle/>
          <a:p>
            <a:r>
              <a:rPr lang="en-US" sz="3200" dirty="0"/>
              <a:t>ASTM E2112-xx: Title</a:t>
            </a:r>
            <a:br>
              <a:rPr lang="en-US" sz="3200" dirty="0"/>
            </a:br>
            <a:endParaRPr lang="en-US" sz="3200" dirty="0"/>
          </a:p>
        </p:txBody>
      </p:sp>
      <p:sp>
        <p:nvSpPr>
          <p:cNvPr id="4" name="Rectangle 3">
            <a:extLst>
              <a:ext uri="{FF2B5EF4-FFF2-40B4-BE49-F238E27FC236}">
                <a16:creationId xmlns:a16="http://schemas.microsoft.com/office/drawing/2014/main" xmlns="" id="{A18252EC-01B8-0E4B-BCD9-47C1F0F161D0}"/>
              </a:ext>
            </a:extLst>
          </p:cNvPr>
          <p:cNvSpPr/>
          <p:nvPr/>
        </p:nvSpPr>
        <p:spPr>
          <a:xfrm>
            <a:off x="494166" y="0"/>
            <a:ext cx="2029578" cy="6858000"/>
          </a:xfrm>
          <a:prstGeom prst="rect">
            <a:avLst/>
          </a:prstGeom>
          <a:solidFill>
            <a:schemeClr val="bg2">
              <a:lumMod val="75000"/>
              <a:alpha val="2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9999"/>
                </a:solidFill>
                <a:latin typeface="Times New Roman" panose="02020603050405020304" pitchFamily="18" charset="0"/>
                <a:cs typeface="Times New Roman" panose="02020603050405020304" pitchFamily="18" charset="0"/>
              </a:rPr>
              <a:t>ASTM E2112</a:t>
            </a:r>
          </a:p>
        </p:txBody>
      </p:sp>
      <p:sp>
        <p:nvSpPr>
          <p:cNvPr id="5" name="Freeform 4">
            <a:extLst>
              <a:ext uri="{FF2B5EF4-FFF2-40B4-BE49-F238E27FC236}">
                <a16:creationId xmlns:a16="http://schemas.microsoft.com/office/drawing/2014/main" xmlns="" id="{E2F12785-D212-C14A-B4E3-B88B8D086FD6}"/>
              </a:ext>
            </a:extLst>
          </p:cNvPr>
          <p:cNvSpPr/>
          <p:nvPr/>
        </p:nvSpPr>
        <p:spPr>
          <a:xfrm>
            <a:off x="134110" y="536448"/>
            <a:ext cx="2389633" cy="1977990"/>
          </a:xfrm>
          <a:custGeom>
            <a:avLst/>
            <a:gdLst>
              <a:gd name="connsiteX0" fmla="*/ 222039 w 2389633"/>
              <a:gd name="connsiteY0" fmla="*/ 0 h 1752600"/>
              <a:gd name="connsiteX1" fmla="*/ 360055 w 2389633"/>
              <a:gd name="connsiteY1" fmla="*/ 0 h 1752600"/>
              <a:gd name="connsiteX2" fmla="*/ 360055 w 2389633"/>
              <a:gd name="connsiteY2" fmla="*/ 165786 h 1752600"/>
              <a:gd name="connsiteX3" fmla="*/ 321053 w 2389633"/>
              <a:gd name="connsiteY3" fmla="*/ 165786 h 1752600"/>
              <a:gd name="connsiteX4" fmla="*/ 193752 w 2389633"/>
              <a:gd name="connsiteY4" fmla="*/ 235156 h 1752600"/>
              <a:gd name="connsiteX5" fmla="*/ 168213 w 2389633"/>
              <a:gd name="connsiteY5" fmla="*/ 284988 h 1752600"/>
              <a:gd name="connsiteX6" fmla="*/ 2115313 w 2389633"/>
              <a:gd name="connsiteY6" fmla="*/ 284988 h 1752600"/>
              <a:gd name="connsiteX7" fmla="*/ 2389633 w 2389633"/>
              <a:gd name="connsiteY7" fmla="*/ 876300 h 1752600"/>
              <a:gd name="connsiteX8" fmla="*/ 2115313 w 2389633"/>
              <a:gd name="connsiteY8" fmla="*/ 1467612 h 1752600"/>
              <a:gd name="connsiteX9" fmla="*/ 168213 w 2389633"/>
              <a:gd name="connsiteY9" fmla="*/ 1467612 h 1752600"/>
              <a:gd name="connsiteX10" fmla="*/ 193752 w 2389633"/>
              <a:gd name="connsiteY10" fmla="*/ 1517444 h 1752600"/>
              <a:gd name="connsiteX11" fmla="*/ 321053 w 2389633"/>
              <a:gd name="connsiteY11" fmla="*/ 1586814 h 1752600"/>
              <a:gd name="connsiteX12" fmla="*/ 360055 w 2389633"/>
              <a:gd name="connsiteY12" fmla="*/ 1586814 h 1752600"/>
              <a:gd name="connsiteX13" fmla="*/ 360055 w 2389633"/>
              <a:gd name="connsiteY13" fmla="*/ 1752600 h 1752600"/>
              <a:gd name="connsiteX14" fmla="*/ 222039 w 2389633"/>
              <a:gd name="connsiteY14" fmla="*/ 1752600 h 1752600"/>
              <a:gd name="connsiteX15" fmla="*/ 17449 w 2389633"/>
              <a:gd name="connsiteY15" fmla="*/ 1574195 h 1752600"/>
              <a:gd name="connsiteX16" fmla="*/ 1093 w 2389633"/>
              <a:gd name="connsiteY16" fmla="*/ 1467612 h 1752600"/>
              <a:gd name="connsiteX17" fmla="*/ 1 w 2389633"/>
              <a:gd name="connsiteY17" fmla="*/ 1467612 h 1752600"/>
              <a:gd name="connsiteX18" fmla="*/ 1 w 2389633"/>
              <a:gd name="connsiteY18" fmla="*/ 1460500 h 1752600"/>
              <a:gd name="connsiteX19" fmla="*/ 0 w 2389633"/>
              <a:gd name="connsiteY19" fmla="*/ 1460494 h 1752600"/>
              <a:gd name="connsiteX20" fmla="*/ 0 w 2389633"/>
              <a:gd name="connsiteY20" fmla="*/ 292107 h 1752600"/>
              <a:gd name="connsiteX21" fmla="*/ 1 w 2389633"/>
              <a:gd name="connsiteY21" fmla="*/ 292100 h 1752600"/>
              <a:gd name="connsiteX22" fmla="*/ 1 w 2389633"/>
              <a:gd name="connsiteY22" fmla="*/ 284988 h 1752600"/>
              <a:gd name="connsiteX23" fmla="*/ 1093 w 2389633"/>
              <a:gd name="connsiteY23" fmla="*/ 284988 h 1752600"/>
              <a:gd name="connsiteX24" fmla="*/ 17449 w 2389633"/>
              <a:gd name="connsiteY24" fmla="*/ 178405 h 1752600"/>
              <a:gd name="connsiteX25" fmla="*/ 222039 w 2389633"/>
              <a:gd name="connsiteY25"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9633" h="1752600">
                <a:moveTo>
                  <a:pt x="222039" y="0"/>
                </a:moveTo>
                <a:lnTo>
                  <a:pt x="360055" y="0"/>
                </a:lnTo>
                <a:lnTo>
                  <a:pt x="360055" y="165786"/>
                </a:lnTo>
                <a:lnTo>
                  <a:pt x="321053" y="165786"/>
                </a:lnTo>
                <a:cubicBezTo>
                  <a:pt x="271339" y="165786"/>
                  <a:pt x="226331" y="192296"/>
                  <a:pt x="193752" y="235156"/>
                </a:cubicBezTo>
                <a:lnTo>
                  <a:pt x="168213" y="284988"/>
                </a:lnTo>
                <a:lnTo>
                  <a:pt x="2115313" y="284988"/>
                </a:lnTo>
                <a:lnTo>
                  <a:pt x="2389633" y="876300"/>
                </a:lnTo>
                <a:lnTo>
                  <a:pt x="2115313" y="1467612"/>
                </a:lnTo>
                <a:lnTo>
                  <a:pt x="168213" y="1467612"/>
                </a:lnTo>
                <a:lnTo>
                  <a:pt x="193752" y="1517444"/>
                </a:lnTo>
                <a:cubicBezTo>
                  <a:pt x="226331" y="1560304"/>
                  <a:pt x="271339" y="1586814"/>
                  <a:pt x="321053" y="1586814"/>
                </a:cubicBezTo>
                <a:lnTo>
                  <a:pt x="360055" y="1586814"/>
                </a:lnTo>
                <a:lnTo>
                  <a:pt x="360055" y="1752600"/>
                </a:lnTo>
                <a:lnTo>
                  <a:pt x="222039" y="1752600"/>
                </a:lnTo>
                <a:cubicBezTo>
                  <a:pt x="130067" y="1752600"/>
                  <a:pt x="51156" y="1679036"/>
                  <a:pt x="17449" y="1574195"/>
                </a:cubicBezTo>
                <a:lnTo>
                  <a:pt x="1093" y="1467612"/>
                </a:lnTo>
                <a:lnTo>
                  <a:pt x="1" y="1467612"/>
                </a:lnTo>
                <a:lnTo>
                  <a:pt x="1" y="1460500"/>
                </a:lnTo>
                <a:lnTo>
                  <a:pt x="0" y="1460494"/>
                </a:lnTo>
                <a:lnTo>
                  <a:pt x="0" y="292107"/>
                </a:lnTo>
                <a:lnTo>
                  <a:pt x="1" y="292100"/>
                </a:lnTo>
                <a:lnTo>
                  <a:pt x="1" y="284988"/>
                </a:lnTo>
                <a:lnTo>
                  <a:pt x="1093" y="284988"/>
                </a:lnTo>
                <a:lnTo>
                  <a:pt x="17449" y="178405"/>
                </a:lnTo>
                <a:cubicBezTo>
                  <a:pt x="51156" y="73564"/>
                  <a:pt x="130067" y="0"/>
                  <a:pt x="222039" y="0"/>
                </a:cubicBezTo>
                <a:close/>
              </a:path>
            </a:pathLst>
          </a:custGeom>
          <a:solidFill>
            <a:srgbClr val="009999"/>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ASTM</a:t>
            </a:r>
          </a:p>
        </p:txBody>
      </p:sp>
      <p:sp>
        <p:nvSpPr>
          <p:cNvPr id="6" name="Rectangle 5">
            <a:extLst>
              <a:ext uri="{FF2B5EF4-FFF2-40B4-BE49-F238E27FC236}">
                <a16:creationId xmlns:a16="http://schemas.microsoft.com/office/drawing/2014/main" xmlns="" id="{559651E2-8A65-594E-BB81-86714470E948}"/>
              </a:ext>
            </a:extLst>
          </p:cNvPr>
          <p:cNvSpPr/>
          <p:nvPr/>
        </p:nvSpPr>
        <p:spPr>
          <a:xfrm>
            <a:off x="0" y="6631650"/>
            <a:ext cx="400050"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2.5</a:t>
            </a:r>
          </a:p>
        </p:txBody>
      </p:sp>
      <p:sp>
        <p:nvSpPr>
          <p:cNvPr id="7" name="Rectangle 6">
            <a:extLst>
              <a:ext uri="{FF2B5EF4-FFF2-40B4-BE49-F238E27FC236}">
                <a16:creationId xmlns:a16="http://schemas.microsoft.com/office/drawing/2014/main" xmlns="" id="{9C89007F-4C28-C744-8503-9B76EE651D51}"/>
              </a:ext>
            </a:extLst>
          </p:cNvPr>
          <p:cNvSpPr/>
          <p:nvPr/>
        </p:nvSpPr>
        <p:spPr>
          <a:xfrm>
            <a:off x="2523743" y="2531336"/>
            <a:ext cx="6661829" cy="3170099"/>
          </a:xfrm>
          <a:prstGeom prst="rect">
            <a:avLst/>
          </a:prstGeom>
        </p:spPr>
        <p:txBody>
          <a:bodyPr wrap="square">
            <a:spAutoFit/>
          </a:bodyPr>
          <a:lstStyle/>
          <a:p>
            <a:pPr marL="285750" indent="-285750">
              <a:buFont typeface="Arial" panose="020B0604020202020204" pitchFamily="34" charset="0"/>
              <a:buChar char="•"/>
            </a:pPr>
            <a:r>
              <a:rPr lang="en-US" sz="2000" dirty="0">
                <a:solidFill>
                  <a:srgbClr val="231F20"/>
                </a:solidFill>
                <a:ea typeface="Calibri" panose="020F0502020204030204" pitchFamily="34" charset="0"/>
                <a:cs typeface="Times New Roman" panose="02020603050405020304" pitchFamily="18" charset="0"/>
              </a:rPr>
              <a:t>A: Flashing Applied Over the Face of the Mounting Flange (after window installed)</a:t>
            </a:r>
          </a:p>
          <a:p>
            <a:pPr marL="285750" indent="-285750">
              <a:buFont typeface="Arial" panose="020B0604020202020204" pitchFamily="34" charset="0"/>
              <a:buChar char="•"/>
            </a:pPr>
            <a:r>
              <a:rPr lang="en-US" sz="2000" dirty="0">
                <a:solidFill>
                  <a:srgbClr val="231F20"/>
                </a:solidFill>
                <a:ea typeface="Calibri" panose="020F0502020204030204" pitchFamily="34" charset="0"/>
                <a:cs typeface="Times New Roman" panose="02020603050405020304" pitchFamily="18" charset="0"/>
              </a:rPr>
              <a:t>A1: Flashing Applied Over the Face of the Mounting Flange (before window installed)</a:t>
            </a:r>
          </a:p>
          <a:p>
            <a:pPr marL="285750" indent="-285750">
              <a:buFont typeface="Arial" panose="020B0604020202020204" pitchFamily="34" charset="0"/>
              <a:buChar char="•"/>
            </a:pPr>
            <a:r>
              <a:rPr lang="en-US" sz="2000" dirty="0">
                <a:solidFill>
                  <a:srgbClr val="231F20"/>
                </a:solidFill>
                <a:ea typeface="Calibri" panose="020F0502020204030204" pitchFamily="34" charset="0"/>
                <a:cs typeface="Times New Roman" panose="02020603050405020304" pitchFamily="18" charset="0"/>
              </a:rPr>
              <a:t>B: Flashing Applied Behind the Face of the Mounting Flange (after window installed)</a:t>
            </a:r>
          </a:p>
          <a:p>
            <a:pPr marL="285750" indent="-285750">
              <a:buFont typeface="Arial" panose="020B0604020202020204" pitchFamily="34" charset="0"/>
              <a:buChar char="•"/>
            </a:pPr>
            <a:r>
              <a:rPr lang="en-US" sz="2000" dirty="0">
                <a:solidFill>
                  <a:srgbClr val="231F20"/>
                </a:solidFill>
                <a:ea typeface="Calibri" panose="020F0502020204030204" pitchFamily="34" charset="0"/>
                <a:cs typeface="Times New Roman" panose="02020603050405020304" pitchFamily="18" charset="0"/>
              </a:rPr>
              <a:t>B1: Flashing is Applied Behind the Mounting Flange   (before window installed)</a:t>
            </a:r>
          </a:p>
          <a:p>
            <a:endParaRPr lang="en-US" sz="2000" dirty="0">
              <a:solidFill>
                <a:srgbClr val="231F20"/>
              </a:solidFill>
              <a:ea typeface="Calibri" panose="020F0502020204030204" pitchFamily="34" charset="0"/>
              <a:cs typeface="Times New Roman" panose="02020603050405020304" pitchFamily="18" charset="0"/>
            </a:endParaRPr>
          </a:p>
          <a:p>
            <a:endParaRPr lang="en-US" sz="2000" dirty="0"/>
          </a:p>
        </p:txBody>
      </p:sp>
      <p:sp>
        <p:nvSpPr>
          <p:cNvPr id="8" name="Action Button: Home 7">
            <a:hlinkClick r:id="rId2" action="ppaction://hlinksldjump" highlightClick="1"/>
            <a:extLst>
              <a:ext uri="{FF2B5EF4-FFF2-40B4-BE49-F238E27FC236}">
                <a16:creationId xmlns:a16="http://schemas.microsoft.com/office/drawing/2014/main" xmlns="" id="{72B0CF8B-74D9-D147-A7AC-D196F482DF99}"/>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43059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4166" y="0"/>
            <a:ext cx="2029578" cy="6858000"/>
          </a:xfrm>
          <a:prstGeom prst="rect">
            <a:avLst/>
          </a:prstGeom>
          <a:solidFill>
            <a:schemeClr val="bg2">
              <a:lumMod val="75000"/>
              <a:alpha val="2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009999"/>
              </a:solidFill>
              <a:latin typeface="Times New Roman" panose="02020603050405020304" pitchFamily="18" charset="0"/>
              <a:cs typeface="Times New Roman" panose="02020603050405020304" pitchFamily="18" charset="0"/>
            </a:endParaRPr>
          </a:p>
          <a:p>
            <a:pPr algn="ctr"/>
            <a:r>
              <a:rPr lang="en-US" sz="2000" dirty="0">
                <a:solidFill>
                  <a:srgbClr val="009999"/>
                </a:solidFill>
                <a:latin typeface="Times New Roman" panose="02020603050405020304" pitchFamily="18" charset="0"/>
                <a:cs typeface="Times New Roman" panose="02020603050405020304" pitchFamily="18" charset="0"/>
              </a:rPr>
              <a:t>ASTM E2112</a:t>
            </a:r>
          </a:p>
          <a:p>
            <a:pPr algn="ctr"/>
            <a:r>
              <a:rPr lang="en-US" sz="2000" dirty="0">
                <a:solidFill>
                  <a:srgbClr val="009999"/>
                </a:solidFill>
                <a:latin typeface="Times New Roman" panose="02020603050405020304" pitchFamily="18" charset="0"/>
                <a:cs typeface="Times New Roman" panose="02020603050405020304" pitchFamily="18" charset="0"/>
              </a:rPr>
              <a:t>Method A</a:t>
            </a:r>
          </a:p>
          <a:p>
            <a:pPr algn="ctr"/>
            <a:r>
              <a:rPr lang="en-US" dirty="0">
                <a:solidFill>
                  <a:srgbClr val="009999"/>
                </a:solidFill>
              </a:rPr>
              <a:t> </a:t>
            </a:r>
          </a:p>
        </p:txBody>
      </p:sp>
      <p:sp>
        <p:nvSpPr>
          <p:cNvPr id="13" name="Freeform 12"/>
          <p:cNvSpPr/>
          <p:nvPr/>
        </p:nvSpPr>
        <p:spPr>
          <a:xfrm>
            <a:off x="134110" y="536448"/>
            <a:ext cx="2389633" cy="1977990"/>
          </a:xfrm>
          <a:custGeom>
            <a:avLst/>
            <a:gdLst>
              <a:gd name="connsiteX0" fmla="*/ 222039 w 2389633"/>
              <a:gd name="connsiteY0" fmla="*/ 0 h 1752600"/>
              <a:gd name="connsiteX1" fmla="*/ 360055 w 2389633"/>
              <a:gd name="connsiteY1" fmla="*/ 0 h 1752600"/>
              <a:gd name="connsiteX2" fmla="*/ 360055 w 2389633"/>
              <a:gd name="connsiteY2" fmla="*/ 165786 h 1752600"/>
              <a:gd name="connsiteX3" fmla="*/ 321053 w 2389633"/>
              <a:gd name="connsiteY3" fmla="*/ 165786 h 1752600"/>
              <a:gd name="connsiteX4" fmla="*/ 193752 w 2389633"/>
              <a:gd name="connsiteY4" fmla="*/ 235156 h 1752600"/>
              <a:gd name="connsiteX5" fmla="*/ 168213 w 2389633"/>
              <a:gd name="connsiteY5" fmla="*/ 284988 h 1752600"/>
              <a:gd name="connsiteX6" fmla="*/ 2115313 w 2389633"/>
              <a:gd name="connsiteY6" fmla="*/ 284988 h 1752600"/>
              <a:gd name="connsiteX7" fmla="*/ 2389633 w 2389633"/>
              <a:gd name="connsiteY7" fmla="*/ 876300 h 1752600"/>
              <a:gd name="connsiteX8" fmla="*/ 2115313 w 2389633"/>
              <a:gd name="connsiteY8" fmla="*/ 1467612 h 1752600"/>
              <a:gd name="connsiteX9" fmla="*/ 168213 w 2389633"/>
              <a:gd name="connsiteY9" fmla="*/ 1467612 h 1752600"/>
              <a:gd name="connsiteX10" fmla="*/ 193752 w 2389633"/>
              <a:gd name="connsiteY10" fmla="*/ 1517444 h 1752600"/>
              <a:gd name="connsiteX11" fmla="*/ 321053 w 2389633"/>
              <a:gd name="connsiteY11" fmla="*/ 1586814 h 1752600"/>
              <a:gd name="connsiteX12" fmla="*/ 360055 w 2389633"/>
              <a:gd name="connsiteY12" fmla="*/ 1586814 h 1752600"/>
              <a:gd name="connsiteX13" fmla="*/ 360055 w 2389633"/>
              <a:gd name="connsiteY13" fmla="*/ 1752600 h 1752600"/>
              <a:gd name="connsiteX14" fmla="*/ 222039 w 2389633"/>
              <a:gd name="connsiteY14" fmla="*/ 1752600 h 1752600"/>
              <a:gd name="connsiteX15" fmla="*/ 17449 w 2389633"/>
              <a:gd name="connsiteY15" fmla="*/ 1574195 h 1752600"/>
              <a:gd name="connsiteX16" fmla="*/ 1093 w 2389633"/>
              <a:gd name="connsiteY16" fmla="*/ 1467612 h 1752600"/>
              <a:gd name="connsiteX17" fmla="*/ 1 w 2389633"/>
              <a:gd name="connsiteY17" fmla="*/ 1467612 h 1752600"/>
              <a:gd name="connsiteX18" fmla="*/ 1 w 2389633"/>
              <a:gd name="connsiteY18" fmla="*/ 1460500 h 1752600"/>
              <a:gd name="connsiteX19" fmla="*/ 0 w 2389633"/>
              <a:gd name="connsiteY19" fmla="*/ 1460494 h 1752600"/>
              <a:gd name="connsiteX20" fmla="*/ 0 w 2389633"/>
              <a:gd name="connsiteY20" fmla="*/ 292107 h 1752600"/>
              <a:gd name="connsiteX21" fmla="*/ 1 w 2389633"/>
              <a:gd name="connsiteY21" fmla="*/ 292100 h 1752600"/>
              <a:gd name="connsiteX22" fmla="*/ 1 w 2389633"/>
              <a:gd name="connsiteY22" fmla="*/ 284988 h 1752600"/>
              <a:gd name="connsiteX23" fmla="*/ 1093 w 2389633"/>
              <a:gd name="connsiteY23" fmla="*/ 284988 h 1752600"/>
              <a:gd name="connsiteX24" fmla="*/ 17449 w 2389633"/>
              <a:gd name="connsiteY24" fmla="*/ 178405 h 1752600"/>
              <a:gd name="connsiteX25" fmla="*/ 222039 w 2389633"/>
              <a:gd name="connsiteY25"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9633" h="1752600">
                <a:moveTo>
                  <a:pt x="222039" y="0"/>
                </a:moveTo>
                <a:lnTo>
                  <a:pt x="360055" y="0"/>
                </a:lnTo>
                <a:lnTo>
                  <a:pt x="360055" y="165786"/>
                </a:lnTo>
                <a:lnTo>
                  <a:pt x="321053" y="165786"/>
                </a:lnTo>
                <a:cubicBezTo>
                  <a:pt x="271339" y="165786"/>
                  <a:pt x="226331" y="192296"/>
                  <a:pt x="193752" y="235156"/>
                </a:cubicBezTo>
                <a:lnTo>
                  <a:pt x="168213" y="284988"/>
                </a:lnTo>
                <a:lnTo>
                  <a:pt x="2115313" y="284988"/>
                </a:lnTo>
                <a:lnTo>
                  <a:pt x="2389633" y="876300"/>
                </a:lnTo>
                <a:lnTo>
                  <a:pt x="2115313" y="1467612"/>
                </a:lnTo>
                <a:lnTo>
                  <a:pt x="168213" y="1467612"/>
                </a:lnTo>
                <a:lnTo>
                  <a:pt x="193752" y="1517444"/>
                </a:lnTo>
                <a:cubicBezTo>
                  <a:pt x="226331" y="1560304"/>
                  <a:pt x="271339" y="1586814"/>
                  <a:pt x="321053" y="1586814"/>
                </a:cubicBezTo>
                <a:lnTo>
                  <a:pt x="360055" y="1586814"/>
                </a:lnTo>
                <a:lnTo>
                  <a:pt x="360055" y="1752600"/>
                </a:lnTo>
                <a:lnTo>
                  <a:pt x="222039" y="1752600"/>
                </a:lnTo>
                <a:cubicBezTo>
                  <a:pt x="130067" y="1752600"/>
                  <a:pt x="51156" y="1679036"/>
                  <a:pt x="17449" y="1574195"/>
                </a:cubicBezTo>
                <a:lnTo>
                  <a:pt x="1093" y="1467612"/>
                </a:lnTo>
                <a:lnTo>
                  <a:pt x="1" y="1467612"/>
                </a:lnTo>
                <a:lnTo>
                  <a:pt x="1" y="1460500"/>
                </a:lnTo>
                <a:lnTo>
                  <a:pt x="0" y="1460494"/>
                </a:lnTo>
                <a:lnTo>
                  <a:pt x="0" y="292107"/>
                </a:lnTo>
                <a:lnTo>
                  <a:pt x="1" y="292100"/>
                </a:lnTo>
                <a:lnTo>
                  <a:pt x="1" y="284988"/>
                </a:lnTo>
                <a:lnTo>
                  <a:pt x="1093" y="284988"/>
                </a:lnTo>
                <a:lnTo>
                  <a:pt x="17449" y="178405"/>
                </a:lnTo>
                <a:cubicBezTo>
                  <a:pt x="51156" y="73564"/>
                  <a:pt x="130067" y="0"/>
                  <a:pt x="222039" y="0"/>
                </a:cubicBezTo>
                <a:close/>
              </a:path>
            </a:pathLst>
          </a:custGeom>
          <a:solidFill>
            <a:srgbClr val="009999"/>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ASTM</a:t>
            </a:r>
          </a:p>
        </p:txBody>
      </p:sp>
      <p:sp>
        <p:nvSpPr>
          <p:cNvPr id="15" name="Pentagon 14"/>
          <p:cNvSpPr/>
          <p:nvPr/>
        </p:nvSpPr>
        <p:spPr>
          <a:xfrm>
            <a:off x="494166" y="5181600"/>
            <a:ext cx="1480938" cy="316992"/>
          </a:xfrm>
          <a:prstGeom prst="homePlate">
            <a:avLst/>
          </a:prstGeom>
          <a:solidFill>
            <a:srgbClr val="009999"/>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16" name="Pentagon 15"/>
          <p:cNvSpPr/>
          <p:nvPr/>
        </p:nvSpPr>
        <p:spPr>
          <a:xfrm>
            <a:off x="494166" y="5702808"/>
            <a:ext cx="1480938" cy="316992"/>
          </a:xfrm>
          <a:prstGeom prst="homePlate">
            <a:avLst/>
          </a:prstGeom>
          <a:solidFill>
            <a:srgbClr val="009999"/>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2" name="Rectangle 1"/>
          <p:cNvSpPr/>
          <p:nvPr/>
        </p:nvSpPr>
        <p:spPr>
          <a:xfrm>
            <a:off x="2523743" y="418345"/>
            <a:ext cx="6611485" cy="685059"/>
          </a:xfrm>
          <a:prstGeom prst="rect">
            <a:avLst/>
          </a:prstGeom>
        </p:spPr>
        <p:txBody>
          <a:bodyPr wrap="square">
            <a:spAutoFit/>
          </a:bodyPr>
          <a:lstStyle/>
          <a:p>
            <a:pPr algn="ctr">
              <a:lnSpc>
                <a:spcPct val="107000"/>
              </a:lnSpc>
            </a:pPr>
            <a:r>
              <a:rPr lang="en-US" dirty="0">
                <a:solidFill>
                  <a:srgbClr val="231F20"/>
                </a:solidFill>
                <a:latin typeface="Times New Roman" panose="02020603050405020304" pitchFamily="18" charset="0"/>
                <a:ea typeface="Calibri" panose="020F0502020204030204" pitchFamily="34" charset="0"/>
                <a:cs typeface="Times New Roman" panose="02020603050405020304" pitchFamily="18" charset="0"/>
              </a:rPr>
              <a:t>Weather-Resistive Barrier (WRB) Applied after the Window Installation—Flashing Applied Over the Face of the Mounting Flange</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0" y="6631650"/>
            <a:ext cx="400050"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2.1</a:t>
            </a:r>
          </a:p>
        </p:txBody>
      </p:sp>
      <p:pic>
        <p:nvPicPr>
          <p:cNvPr id="21" name="Picture 20"/>
          <p:cNvPicPr>
            <a:picLocks/>
          </p:cNvPicPr>
          <p:nvPr/>
        </p:nvPicPr>
        <p:blipFill>
          <a:blip r:embed="rId2"/>
          <a:stretch>
            <a:fillRect/>
          </a:stretch>
        </p:blipFill>
        <p:spPr>
          <a:xfrm>
            <a:off x="3086285" y="1682714"/>
            <a:ext cx="5486400" cy="4572000"/>
          </a:xfrm>
          <a:prstGeom prst="rect">
            <a:avLst/>
          </a:prstGeom>
        </p:spPr>
      </p:pic>
      <p:pic>
        <p:nvPicPr>
          <p:cNvPr id="22" name="Picture 21"/>
          <p:cNvPicPr>
            <a:picLocks/>
          </p:cNvPicPr>
          <p:nvPr/>
        </p:nvPicPr>
        <p:blipFill>
          <a:blip r:embed="rId3"/>
          <a:stretch>
            <a:fillRect/>
          </a:stretch>
        </p:blipFill>
        <p:spPr>
          <a:xfrm>
            <a:off x="3086285" y="1682714"/>
            <a:ext cx="5486400" cy="4572000"/>
          </a:xfrm>
          <a:prstGeom prst="rect">
            <a:avLst/>
          </a:prstGeom>
        </p:spPr>
      </p:pic>
      <p:pic>
        <p:nvPicPr>
          <p:cNvPr id="23" name="Picture 22"/>
          <p:cNvPicPr>
            <a:picLocks/>
          </p:cNvPicPr>
          <p:nvPr/>
        </p:nvPicPr>
        <p:blipFill>
          <a:blip r:embed="rId4"/>
          <a:stretch>
            <a:fillRect/>
          </a:stretch>
        </p:blipFill>
        <p:spPr>
          <a:xfrm>
            <a:off x="3086285" y="1596989"/>
            <a:ext cx="5486400" cy="4572000"/>
          </a:xfrm>
          <a:prstGeom prst="rect">
            <a:avLst/>
          </a:prstGeom>
        </p:spPr>
      </p:pic>
      <p:pic>
        <p:nvPicPr>
          <p:cNvPr id="24" name="Picture 23"/>
          <p:cNvPicPr>
            <a:picLocks/>
          </p:cNvPicPr>
          <p:nvPr/>
        </p:nvPicPr>
        <p:blipFill>
          <a:blip r:embed="rId5"/>
          <a:stretch>
            <a:fillRect/>
          </a:stretch>
        </p:blipFill>
        <p:spPr>
          <a:xfrm>
            <a:off x="3086285" y="1596989"/>
            <a:ext cx="5486400" cy="4572000"/>
          </a:xfrm>
          <a:prstGeom prst="rect">
            <a:avLst/>
          </a:prstGeom>
        </p:spPr>
      </p:pic>
      <p:pic>
        <p:nvPicPr>
          <p:cNvPr id="25" name="Picture 24"/>
          <p:cNvPicPr>
            <a:picLocks/>
          </p:cNvPicPr>
          <p:nvPr/>
        </p:nvPicPr>
        <p:blipFill>
          <a:blip r:embed="rId6"/>
          <a:stretch>
            <a:fillRect/>
          </a:stretch>
        </p:blipFill>
        <p:spPr>
          <a:xfrm>
            <a:off x="3086284" y="1596989"/>
            <a:ext cx="5486400" cy="4572000"/>
          </a:xfrm>
          <a:prstGeom prst="rect">
            <a:avLst/>
          </a:prstGeom>
        </p:spPr>
      </p:pic>
      <p:sp>
        <p:nvSpPr>
          <p:cNvPr id="14" name="Action Button: Home 13">
            <a:hlinkClick r:id="rId7" action="ppaction://hlinksldjump" highlightClick="1"/>
            <a:extLst>
              <a:ext uri="{FF2B5EF4-FFF2-40B4-BE49-F238E27FC236}">
                <a16:creationId xmlns:a16="http://schemas.microsoft.com/office/drawing/2014/main" xmlns="" id="{15AD66B6-BDC3-1346-8CEF-B10D39C2A78F}"/>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9978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4166" y="0"/>
            <a:ext cx="2029578" cy="6858000"/>
          </a:xfrm>
          <a:prstGeom prst="rect">
            <a:avLst/>
          </a:prstGeom>
          <a:solidFill>
            <a:schemeClr val="bg2">
              <a:lumMod val="75000"/>
              <a:alpha val="2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9999"/>
                </a:solidFill>
                <a:latin typeface="Times New Roman" panose="02020603050405020304" pitchFamily="18" charset="0"/>
                <a:cs typeface="Times New Roman" panose="02020603050405020304" pitchFamily="18" charset="0"/>
              </a:rPr>
              <a:t>ASTM E2112</a:t>
            </a:r>
          </a:p>
          <a:p>
            <a:pPr algn="ctr"/>
            <a:r>
              <a:rPr lang="en-US" sz="2000" dirty="0">
                <a:solidFill>
                  <a:srgbClr val="009999"/>
                </a:solidFill>
                <a:latin typeface="Times New Roman" panose="02020603050405020304" pitchFamily="18" charset="0"/>
                <a:cs typeface="Times New Roman" panose="02020603050405020304" pitchFamily="18" charset="0"/>
              </a:rPr>
              <a:t>Method A1</a:t>
            </a:r>
            <a:r>
              <a:rPr lang="en-US" dirty="0">
                <a:solidFill>
                  <a:srgbClr val="009999"/>
                </a:solidFill>
              </a:rPr>
              <a:t> </a:t>
            </a:r>
          </a:p>
        </p:txBody>
      </p:sp>
      <p:sp>
        <p:nvSpPr>
          <p:cNvPr id="13" name="Freeform 12"/>
          <p:cNvSpPr/>
          <p:nvPr/>
        </p:nvSpPr>
        <p:spPr>
          <a:xfrm>
            <a:off x="134110" y="536448"/>
            <a:ext cx="2389633" cy="1977990"/>
          </a:xfrm>
          <a:custGeom>
            <a:avLst/>
            <a:gdLst>
              <a:gd name="connsiteX0" fmla="*/ 222039 w 2389633"/>
              <a:gd name="connsiteY0" fmla="*/ 0 h 1752600"/>
              <a:gd name="connsiteX1" fmla="*/ 360055 w 2389633"/>
              <a:gd name="connsiteY1" fmla="*/ 0 h 1752600"/>
              <a:gd name="connsiteX2" fmla="*/ 360055 w 2389633"/>
              <a:gd name="connsiteY2" fmla="*/ 165786 h 1752600"/>
              <a:gd name="connsiteX3" fmla="*/ 321053 w 2389633"/>
              <a:gd name="connsiteY3" fmla="*/ 165786 h 1752600"/>
              <a:gd name="connsiteX4" fmla="*/ 193752 w 2389633"/>
              <a:gd name="connsiteY4" fmla="*/ 235156 h 1752600"/>
              <a:gd name="connsiteX5" fmla="*/ 168213 w 2389633"/>
              <a:gd name="connsiteY5" fmla="*/ 284988 h 1752600"/>
              <a:gd name="connsiteX6" fmla="*/ 2115313 w 2389633"/>
              <a:gd name="connsiteY6" fmla="*/ 284988 h 1752600"/>
              <a:gd name="connsiteX7" fmla="*/ 2389633 w 2389633"/>
              <a:gd name="connsiteY7" fmla="*/ 876300 h 1752600"/>
              <a:gd name="connsiteX8" fmla="*/ 2115313 w 2389633"/>
              <a:gd name="connsiteY8" fmla="*/ 1467612 h 1752600"/>
              <a:gd name="connsiteX9" fmla="*/ 168213 w 2389633"/>
              <a:gd name="connsiteY9" fmla="*/ 1467612 h 1752600"/>
              <a:gd name="connsiteX10" fmla="*/ 193752 w 2389633"/>
              <a:gd name="connsiteY10" fmla="*/ 1517444 h 1752600"/>
              <a:gd name="connsiteX11" fmla="*/ 321053 w 2389633"/>
              <a:gd name="connsiteY11" fmla="*/ 1586814 h 1752600"/>
              <a:gd name="connsiteX12" fmla="*/ 360055 w 2389633"/>
              <a:gd name="connsiteY12" fmla="*/ 1586814 h 1752600"/>
              <a:gd name="connsiteX13" fmla="*/ 360055 w 2389633"/>
              <a:gd name="connsiteY13" fmla="*/ 1752600 h 1752600"/>
              <a:gd name="connsiteX14" fmla="*/ 222039 w 2389633"/>
              <a:gd name="connsiteY14" fmla="*/ 1752600 h 1752600"/>
              <a:gd name="connsiteX15" fmla="*/ 17449 w 2389633"/>
              <a:gd name="connsiteY15" fmla="*/ 1574195 h 1752600"/>
              <a:gd name="connsiteX16" fmla="*/ 1093 w 2389633"/>
              <a:gd name="connsiteY16" fmla="*/ 1467612 h 1752600"/>
              <a:gd name="connsiteX17" fmla="*/ 1 w 2389633"/>
              <a:gd name="connsiteY17" fmla="*/ 1467612 h 1752600"/>
              <a:gd name="connsiteX18" fmla="*/ 1 w 2389633"/>
              <a:gd name="connsiteY18" fmla="*/ 1460500 h 1752600"/>
              <a:gd name="connsiteX19" fmla="*/ 0 w 2389633"/>
              <a:gd name="connsiteY19" fmla="*/ 1460494 h 1752600"/>
              <a:gd name="connsiteX20" fmla="*/ 0 w 2389633"/>
              <a:gd name="connsiteY20" fmla="*/ 292107 h 1752600"/>
              <a:gd name="connsiteX21" fmla="*/ 1 w 2389633"/>
              <a:gd name="connsiteY21" fmla="*/ 292100 h 1752600"/>
              <a:gd name="connsiteX22" fmla="*/ 1 w 2389633"/>
              <a:gd name="connsiteY22" fmla="*/ 284988 h 1752600"/>
              <a:gd name="connsiteX23" fmla="*/ 1093 w 2389633"/>
              <a:gd name="connsiteY23" fmla="*/ 284988 h 1752600"/>
              <a:gd name="connsiteX24" fmla="*/ 17449 w 2389633"/>
              <a:gd name="connsiteY24" fmla="*/ 178405 h 1752600"/>
              <a:gd name="connsiteX25" fmla="*/ 222039 w 2389633"/>
              <a:gd name="connsiteY25"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9633" h="1752600">
                <a:moveTo>
                  <a:pt x="222039" y="0"/>
                </a:moveTo>
                <a:lnTo>
                  <a:pt x="360055" y="0"/>
                </a:lnTo>
                <a:lnTo>
                  <a:pt x="360055" y="165786"/>
                </a:lnTo>
                <a:lnTo>
                  <a:pt x="321053" y="165786"/>
                </a:lnTo>
                <a:cubicBezTo>
                  <a:pt x="271339" y="165786"/>
                  <a:pt x="226331" y="192296"/>
                  <a:pt x="193752" y="235156"/>
                </a:cubicBezTo>
                <a:lnTo>
                  <a:pt x="168213" y="284988"/>
                </a:lnTo>
                <a:lnTo>
                  <a:pt x="2115313" y="284988"/>
                </a:lnTo>
                <a:lnTo>
                  <a:pt x="2389633" y="876300"/>
                </a:lnTo>
                <a:lnTo>
                  <a:pt x="2115313" y="1467612"/>
                </a:lnTo>
                <a:lnTo>
                  <a:pt x="168213" y="1467612"/>
                </a:lnTo>
                <a:lnTo>
                  <a:pt x="193752" y="1517444"/>
                </a:lnTo>
                <a:cubicBezTo>
                  <a:pt x="226331" y="1560304"/>
                  <a:pt x="271339" y="1586814"/>
                  <a:pt x="321053" y="1586814"/>
                </a:cubicBezTo>
                <a:lnTo>
                  <a:pt x="360055" y="1586814"/>
                </a:lnTo>
                <a:lnTo>
                  <a:pt x="360055" y="1752600"/>
                </a:lnTo>
                <a:lnTo>
                  <a:pt x="222039" y="1752600"/>
                </a:lnTo>
                <a:cubicBezTo>
                  <a:pt x="130067" y="1752600"/>
                  <a:pt x="51156" y="1679036"/>
                  <a:pt x="17449" y="1574195"/>
                </a:cubicBezTo>
                <a:lnTo>
                  <a:pt x="1093" y="1467612"/>
                </a:lnTo>
                <a:lnTo>
                  <a:pt x="1" y="1467612"/>
                </a:lnTo>
                <a:lnTo>
                  <a:pt x="1" y="1460500"/>
                </a:lnTo>
                <a:lnTo>
                  <a:pt x="0" y="1460494"/>
                </a:lnTo>
                <a:lnTo>
                  <a:pt x="0" y="292107"/>
                </a:lnTo>
                <a:lnTo>
                  <a:pt x="1" y="292100"/>
                </a:lnTo>
                <a:lnTo>
                  <a:pt x="1" y="284988"/>
                </a:lnTo>
                <a:lnTo>
                  <a:pt x="1093" y="284988"/>
                </a:lnTo>
                <a:lnTo>
                  <a:pt x="17449" y="178405"/>
                </a:lnTo>
                <a:cubicBezTo>
                  <a:pt x="51156" y="73564"/>
                  <a:pt x="130067" y="0"/>
                  <a:pt x="222039" y="0"/>
                </a:cubicBezTo>
                <a:close/>
              </a:path>
            </a:pathLst>
          </a:custGeom>
          <a:solidFill>
            <a:srgbClr val="009999"/>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ASTM</a:t>
            </a:r>
          </a:p>
        </p:txBody>
      </p:sp>
      <p:sp>
        <p:nvSpPr>
          <p:cNvPr id="15" name="Pentagon 14"/>
          <p:cNvSpPr/>
          <p:nvPr/>
        </p:nvSpPr>
        <p:spPr>
          <a:xfrm>
            <a:off x="494166" y="5181600"/>
            <a:ext cx="1480938" cy="316992"/>
          </a:xfrm>
          <a:prstGeom prst="homePlate">
            <a:avLst/>
          </a:prstGeom>
          <a:solidFill>
            <a:srgbClr val="009999"/>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16" name="Pentagon 15"/>
          <p:cNvSpPr/>
          <p:nvPr/>
        </p:nvSpPr>
        <p:spPr>
          <a:xfrm>
            <a:off x="494166" y="5702808"/>
            <a:ext cx="1480938" cy="316992"/>
          </a:xfrm>
          <a:prstGeom prst="homePlate">
            <a:avLst/>
          </a:prstGeom>
          <a:solidFill>
            <a:srgbClr val="009999"/>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8" name="Rectangle 7"/>
          <p:cNvSpPr/>
          <p:nvPr/>
        </p:nvSpPr>
        <p:spPr>
          <a:xfrm>
            <a:off x="4688215" y="1981954"/>
            <a:ext cx="5984898" cy="369332"/>
          </a:xfrm>
          <a:prstGeom prst="rect">
            <a:avLst/>
          </a:prstGeom>
        </p:spPr>
        <p:txBody>
          <a:bodyPr wrap="square">
            <a:spAutoFit/>
          </a:bodyPr>
          <a:lstStyle/>
          <a:p>
            <a:r>
              <a:rPr lang="en-US" b="1" i="1" dirty="0">
                <a:latin typeface="Times New Roman" panose="02020603050405020304" pitchFamily="18" charset="0"/>
                <a:cs typeface="Times New Roman" panose="02020603050405020304" pitchFamily="18" charset="0"/>
              </a:rPr>
              <a:t>of the Mounting Flange</a:t>
            </a:r>
            <a:endParaRPr lang="en-US" dirty="0">
              <a:latin typeface="Times New Roman" panose="02020603050405020304" pitchFamily="18" charset="0"/>
              <a:cs typeface="Times New Roman" panose="02020603050405020304" pitchFamily="18" charset="0"/>
            </a:endParaRPr>
          </a:p>
        </p:txBody>
      </p:sp>
      <p:sp>
        <p:nvSpPr>
          <p:cNvPr id="9" name="Rectangle 8"/>
          <p:cNvSpPr/>
          <p:nvPr/>
        </p:nvSpPr>
        <p:spPr>
          <a:xfrm>
            <a:off x="0" y="6631650"/>
            <a:ext cx="400050"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2.2</a:t>
            </a:r>
          </a:p>
        </p:txBody>
      </p:sp>
      <p:pic>
        <p:nvPicPr>
          <p:cNvPr id="10" name="Picture 9"/>
          <p:cNvPicPr>
            <a:picLocks/>
          </p:cNvPicPr>
          <p:nvPr/>
        </p:nvPicPr>
        <p:blipFill>
          <a:blip r:embed="rId2" cstate="screen">
            <a:extLst>
              <a:ext uri="{28A0092B-C50C-407E-A947-70E740481C1C}">
                <a14:useLocalDpi xmlns:a14="http://schemas.microsoft.com/office/drawing/2010/main"/>
              </a:ext>
            </a:extLst>
          </a:blip>
          <a:stretch>
            <a:fillRect/>
          </a:stretch>
        </p:blipFill>
        <p:spPr>
          <a:xfrm>
            <a:off x="3401178" y="1365935"/>
            <a:ext cx="5486400" cy="4572000"/>
          </a:xfrm>
          <a:prstGeom prst="rect">
            <a:avLst/>
          </a:prstGeom>
        </p:spPr>
      </p:pic>
      <p:pic>
        <p:nvPicPr>
          <p:cNvPr id="11" name="Picture 10"/>
          <p:cNvPicPr>
            <a:picLocks/>
          </p:cNvPicPr>
          <p:nvPr/>
        </p:nvPicPr>
        <p:blipFill>
          <a:blip r:embed="rId3"/>
          <a:stretch>
            <a:fillRect/>
          </a:stretch>
        </p:blipFill>
        <p:spPr>
          <a:xfrm>
            <a:off x="3086285" y="1365935"/>
            <a:ext cx="5486400" cy="4572000"/>
          </a:xfrm>
          <a:prstGeom prst="rect">
            <a:avLst/>
          </a:prstGeom>
        </p:spPr>
      </p:pic>
      <p:pic>
        <p:nvPicPr>
          <p:cNvPr id="12" name="Picture 11"/>
          <p:cNvPicPr>
            <a:picLocks/>
          </p:cNvPicPr>
          <p:nvPr/>
        </p:nvPicPr>
        <p:blipFill>
          <a:blip r:embed="rId4"/>
          <a:stretch>
            <a:fillRect/>
          </a:stretch>
        </p:blipFill>
        <p:spPr>
          <a:xfrm>
            <a:off x="3086285" y="1365935"/>
            <a:ext cx="5486400" cy="4572000"/>
          </a:xfrm>
          <a:prstGeom prst="rect">
            <a:avLst/>
          </a:prstGeom>
        </p:spPr>
      </p:pic>
      <p:pic>
        <p:nvPicPr>
          <p:cNvPr id="17" name="Picture 16"/>
          <p:cNvPicPr>
            <a:picLocks noChangeAspect="1"/>
          </p:cNvPicPr>
          <p:nvPr/>
        </p:nvPicPr>
        <p:blipFill>
          <a:blip r:embed="rId5"/>
          <a:stretch>
            <a:fillRect/>
          </a:stretch>
        </p:blipFill>
        <p:spPr>
          <a:xfrm>
            <a:off x="11889776" y="7736550"/>
            <a:ext cx="7250464" cy="6400800"/>
          </a:xfrm>
          <a:prstGeom prst="rect">
            <a:avLst/>
          </a:prstGeom>
        </p:spPr>
      </p:pic>
      <p:pic>
        <p:nvPicPr>
          <p:cNvPr id="18" name="Picture 17"/>
          <p:cNvPicPr>
            <a:picLocks/>
          </p:cNvPicPr>
          <p:nvPr/>
        </p:nvPicPr>
        <p:blipFill>
          <a:blip r:embed="rId6"/>
          <a:stretch>
            <a:fillRect/>
          </a:stretch>
        </p:blipFill>
        <p:spPr>
          <a:xfrm>
            <a:off x="3188783" y="1628466"/>
            <a:ext cx="5486400" cy="4572000"/>
          </a:xfrm>
          <a:prstGeom prst="rect">
            <a:avLst/>
          </a:prstGeom>
        </p:spPr>
      </p:pic>
      <p:sp>
        <p:nvSpPr>
          <p:cNvPr id="20" name="Rectangle 19"/>
          <p:cNvSpPr/>
          <p:nvPr/>
        </p:nvSpPr>
        <p:spPr>
          <a:xfrm>
            <a:off x="2523743" y="418345"/>
            <a:ext cx="6611485" cy="685059"/>
          </a:xfrm>
          <a:prstGeom prst="rect">
            <a:avLst/>
          </a:prstGeom>
        </p:spPr>
        <p:txBody>
          <a:bodyPr wrap="square">
            <a:spAutoFit/>
          </a:bodyPr>
          <a:lstStyle/>
          <a:p>
            <a:pPr algn="ctr">
              <a:lnSpc>
                <a:spcPct val="107000"/>
              </a:lnSpc>
            </a:pPr>
            <a:r>
              <a:rPr lang="en-US" dirty="0">
                <a:solidFill>
                  <a:srgbClr val="231F20"/>
                </a:solidFill>
                <a:latin typeface="Times New Roman" panose="02020603050405020304" pitchFamily="18" charset="0"/>
                <a:ea typeface="Calibri" panose="020F0502020204030204" pitchFamily="34" charset="0"/>
                <a:cs typeface="Times New Roman" panose="02020603050405020304" pitchFamily="18" charset="0"/>
              </a:rPr>
              <a:t>Weather-Resistive Barrier (WRB) Applied Prior to the Window Installation—Flashing Applied Over the Face of the Mounting Flange</a:t>
            </a:r>
          </a:p>
        </p:txBody>
      </p:sp>
      <p:pic>
        <p:nvPicPr>
          <p:cNvPr id="14" name="Picture 13"/>
          <p:cNvPicPr>
            <a:picLocks/>
          </p:cNvPicPr>
          <p:nvPr/>
        </p:nvPicPr>
        <p:blipFill rotWithShape="1">
          <a:blip r:embed="rId7" cstate="screen">
            <a:extLst>
              <a:ext uri="{28A0092B-C50C-407E-A947-70E740481C1C}">
                <a14:useLocalDpi xmlns:a14="http://schemas.microsoft.com/office/drawing/2010/main"/>
              </a:ext>
            </a:extLst>
          </a:blip>
          <a:srcRect b="2285"/>
          <a:stretch/>
        </p:blipFill>
        <p:spPr>
          <a:xfrm>
            <a:off x="3086285" y="1628466"/>
            <a:ext cx="5486400" cy="4572000"/>
          </a:xfrm>
          <a:prstGeom prst="rect">
            <a:avLst/>
          </a:prstGeom>
        </p:spPr>
      </p:pic>
      <p:sp>
        <p:nvSpPr>
          <p:cNvPr id="19" name="Action Button: Home 18">
            <a:hlinkClick r:id="rId8" action="ppaction://hlinksldjump" highlightClick="1"/>
            <a:extLst>
              <a:ext uri="{FF2B5EF4-FFF2-40B4-BE49-F238E27FC236}">
                <a16:creationId xmlns:a16="http://schemas.microsoft.com/office/drawing/2014/main" xmlns="" id="{4D45B05B-9FC5-DE40-86C0-047D2ADDB3E5}"/>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0545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4165" y="0"/>
            <a:ext cx="2029578" cy="6858000"/>
          </a:xfrm>
          <a:prstGeom prst="rect">
            <a:avLst/>
          </a:prstGeom>
          <a:solidFill>
            <a:schemeClr val="bg2">
              <a:lumMod val="75000"/>
              <a:alpha val="2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9999"/>
                </a:solidFill>
                <a:latin typeface="Times New Roman" panose="02020603050405020304" pitchFamily="18" charset="0"/>
                <a:cs typeface="Times New Roman" panose="02020603050405020304" pitchFamily="18" charset="0"/>
              </a:rPr>
              <a:t>ASTM E2112</a:t>
            </a:r>
          </a:p>
          <a:p>
            <a:pPr algn="ctr"/>
            <a:r>
              <a:rPr lang="en-US" sz="2000" dirty="0">
                <a:solidFill>
                  <a:srgbClr val="009999"/>
                </a:solidFill>
                <a:latin typeface="Times New Roman" panose="02020603050405020304" pitchFamily="18" charset="0"/>
                <a:cs typeface="Times New Roman" panose="02020603050405020304" pitchFamily="18" charset="0"/>
              </a:rPr>
              <a:t>Method B</a:t>
            </a:r>
            <a:r>
              <a:rPr lang="en-US" dirty="0">
                <a:solidFill>
                  <a:srgbClr val="009999"/>
                </a:solidFill>
              </a:rPr>
              <a:t> </a:t>
            </a:r>
          </a:p>
        </p:txBody>
      </p:sp>
      <p:sp>
        <p:nvSpPr>
          <p:cNvPr id="13" name="Freeform 12"/>
          <p:cNvSpPr/>
          <p:nvPr/>
        </p:nvSpPr>
        <p:spPr>
          <a:xfrm>
            <a:off x="134110" y="536448"/>
            <a:ext cx="2389633" cy="1977990"/>
          </a:xfrm>
          <a:custGeom>
            <a:avLst/>
            <a:gdLst>
              <a:gd name="connsiteX0" fmla="*/ 222039 w 2389633"/>
              <a:gd name="connsiteY0" fmla="*/ 0 h 1752600"/>
              <a:gd name="connsiteX1" fmla="*/ 360055 w 2389633"/>
              <a:gd name="connsiteY1" fmla="*/ 0 h 1752600"/>
              <a:gd name="connsiteX2" fmla="*/ 360055 w 2389633"/>
              <a:gd name="connsiteY2" fmla="*/ 165786 h 1752600"/>
              <a:gd name="connsiteX3" fmla="*/ 321053 w 2389633"/>
              <a:gd name="connsiteY3" fmla="*/ 165786 h 1752600"/>
              <a:gd name="connsiteX4" fmla="*/ 193752 w 2389633"/>
              <a:gd name="connsiteY4" fmla="*/ 235156 h 1752600"/>
              <a:gd name="connsiteX5" fmla="*/ 168213 w 2389633"/>
              <a:gd name="connsiteY5" fmla="*/ 284988 h 1752600"/>
              <a:gd name="connsiteX6" fmla="*/ 2115313 w 2389633"/>
              <a:gd name="connsiteY6" fmla="*/ 284988 h 1752600"/>
              <a:gd name="connsiteX7" fmla="*/ 2389633 w 2389633"/>
              <a:gd name="connsiteY7" fmla="*/ 876300 h 1752600"/>
              <a:gd name="connsiteX8" fmla="*/ 2115313 w 2389633"/>
              <a:gd name="connsiteY8" fmla="*/ 1467612 h 1752600"/>
              <a:gd name="connsiteX9" fmla="*/ 168213 w 2389633"/>
              <a:gd name="connsiteY9" fmla="*/ 1467612 h 1752600"/>
              <a:gd name="connsiteX10" fmla="*/ 193752 w 2389633"/>
              <a:gd name="connsiteY10" fmla="*/ 1517444 h 1752600"/>
              <a:gd name="connsiteX11" fmla="*/ 321053 w 2389633"/>
              <a:gd name="connsiteY11" fmla="*/ 1586814 h 1752600"/>
              <a:gd name="connsiteX12" fmla="*/ 360055 w 2389633"/>
              <a:gd name="connsiteY12" fmla="*/ 1586814 h 1752600"/>
              <a:gd name="connsiteX13" fmla="*/ 360055 w 2389633"/>
              <a:gd name="connsiteY13" fmla="*/ 1752600 h 1752600"/>
              <a:gd name="connsiteX14" fmla="*/ 222039 w 2389633"/>
              <a:gd name="connsiteY14" fmla="*/ 1752600 h 1752600"/>
              <a:gd name="connsiteX15" fmla="*/ 17449 w 2389633"/>
              <a:gd name="connsiteY15" fmla="*/ 1574195 h 1752600"/>
              <a:gd name="connsiteX16" fmla="*/ 1093 w 2389633"/>
              <a:gd name="connsiteY16" fmla="*/ 1467612 h 1752600"/>
              <a:gd name="connsiteX17" fmla="*/ 1 w 2389633"/>
              <a:gd name="connsiteY17" fmla="*/ 1467612 h 1752600"/>
              <a:gd name="connsiteX18" fmla="*/ 1 w 2389633"/>
              <a:gd name="connsiteY18" fmla="*/ 1460500 h 1752600"/>
              <a:gd name="connsiteX19" fmla="*/ 0 w 2389633"/>
              <a:gd name="connsiteY19" fmla="*/ 1460494 h 1752600"/>
              <a:gd name="connsiteX20" fmla="*/ 0 w 2389633"/>
              <a:gd name="connsiteY20" fmla="*/ 292107 h 1752600"/>
              <a:gd name="connsiteX21" fmla="*/ 1 w 2389633"/>
              <a:gd name="connsiteY21" fmla="*/ 292100 h 1752600"/>
              <a:gd name="connsiteX22" fmla="*/ 1 w 2389633"/>
              <a:gd name="connsiteY22" fmla="*/ 284988 h 1752600"/>
              <a:gd name="connsiteX23" fmla="*/ 1093 w 2389633"/>
              <a:gd name="connsiteY23" fmla="*/ 284988 h 1752600"/>
              <a:gd name="connsiteX24" fmla="*/ 17449 w 2389633"/>
              <a:gd name="connsiteY24" fmla="*/ 178405 h 1752600"/>
              <a:gd name="connsiteX25" fmla="*/ 222039 w 2389633"/>
              <a:gd name="connsiteY25"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9633" h="1752600">
                <a:moveTo>
                  <a:pt x="222039" y="0"/>
                </a:moveTo>
                <a:lnTo>
                  <a:pt x="360055" y="0"/>
                </a:lnTo>
                <a:lnTo>
                  <a:pt x="360055" y="165786"/>
                </a:lnTo>
                <a:lnTo>
                  <a:pt x="321053" y="165786"/>
                </a:lnTo>
                <a:cubicBezTo>
                  <a:pt x="271339" y="165786"/>
                  <a:pt x="226331" y="192296"/>
                  <a:pt x="193752" y="235156"/>
                </a:cubicBezTo>
                <a:lnTo>
                  <a:pt x="168213" y="284988"/>
                </a:lnTo>
                <a:lnTo>
                  <a:pt x="2115313" y="284988"/>
                </a:lnTo>
                <a:lnTo>
                  <a:pt x="2389633" y="876300"/>
                </a:lnTo>
                <a:lnTo>
                  <a:pt x="2115313" y="1467612"/>
                </a:lnTo>
                <a:lnTo>
                  <a:pt x="168213" y="1467612"/>
                </a:lnTo>
                <a:lnTo>
                  <a:pt x="193752" y="1517444"/>
                </a:lnTo>
                <a:cubicBezTo>
                  <a:pt x="226331" y="1560304"/>
                  <a:pt x="271339" y="1586814"/>
                  <a:pt x="321053" y="1586814"/>
                </a:cubicBezTo>
                <a:lnTo>
                  <a:pt x="360055" y="1586814"/>
                </a:lnTo>
                <a:lnTo>
                  <a:pt x="360055" y="1752600"/>
                </a:lnTo>
                <a:lnTo>
                  <a:pt x="222039" y="1752600"/>
                </a:lnTo>
                <a:cubicBezTo>
                  <a:pt x="130067" y="1752600"/>
                  <a:pt x="51156" y="1679036"/>
                  <a:pt x="17449" y="1574195"/>
                </a:cubicBezTo>
                <a:lnTo>
                  <a:pt x="1093" y="1467612"/>
                </a:lnTo>
                <a:lnTo>
                  <a:pt x="1" y="1467612"/>
                </a:lnTo>
                <a:lnTo>
                  <a:pt x="1" y="1460500"/>
                </a:lnTo>
                <a:lnTo>
                  <a:pt x="0" y="1460494"/>
                </a:lnTo>
                <a:lnTo>
                  <a:pt x="0" y="292107"/>
                </a:lnTo>
                <a:lnTo>
                  <a:pt x="1" y="292100"/>
                </a:lnTo>
                <a:lnTo>
                  <a:pt x="1" y="284988"/>
                </a:lnTo>
                <a:lnTo>
                  <a:pt x="1093" y="284988"/>
                </a:lnTo>
                <a:lnTo>
                  <a:pt x="17449" y="178405"/>
                </a:lnTo>
                <a:cubicBezTo>
                  <a:pt x="51156" y="73564"/>
                  <a:pt x="130067" y="0"/>
                  <a:pt x="222039" y="0"/>
                </a:cubicBezTo>
                <a:close/>
              </a:path>
            </a:pathLst>
          </a:custGeom>
          <a:solidFill>
            <a:srgbClr val="009999"/>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ASTM</a:t>
            </a:r>
          </a:p>
        </p:txBody>
      </p:sp>
      <p:sp>
        <p:nvSpPr>
          <p:cNvPr id="15" name="Pentagon 14"/>
          <p:cNvSpPr/>
          <p:nvPr/>
        </p:nvSpPr>
        <p:spPr>
          <a:xfrm>
            <a:off x="494166" y="5181600"/>
            <a:ext cx="1480938" cy="316992"/>
          </a:xfrm>
          <a:prstGeom prst="homePlate">
            <a:avLst/>
          </a:prstGeom>
          <a:solidFill>
            <a:srgbClr val="009999"/>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16" name="Pentagon 15"/>
          <p:cNvSpPr/>
          <p:nvPr/>
        </p:nvSpPr>
        <p:spPr>
          <a:xfrm>
            <a:off x="494166" y="5702808"/>
            <a:ext cx="1480938" cy="316992"/>
          </a:xfrm>
          <a:prstGeom prst="homePlate">
            <a:avLst/>
          </a:prstGeom>
          <a:solidFill>
            <a:srgbClr val="009999"/>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9" name="Rectangle 8"/>
          <p:cNvSpPr/>
          <p:nvPr/>
        </p:nvSpPr>
        <p:spPr>
          <a:xfrm>
            <a:off x="0" y="6631650"/>
            <a:ext cx="400050"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2.3</a:t>
            </a:r>
          </a:p>
        </p:txBody>
      </p:sp>
      <p:sp>
        <p:nvSpPr>
          <p:cNvPr id="10" name="Rectangle 9"/>
          <p:cNvSpPr/>
          <p:nvPr/>
        </p:nvSpPr>
        <p:spPr>
          <a:xfrm>
            <a:off x="2426207" y="418345"/>
            <a:ext cx="6717793" cy="685059"/>
          </a:xfrm>
          <a:prstGeom prst="rect">
            <a:avLst/>
          </a:prstGeom>
        </p:spPr>
        <p:txBody>
          <a:bodyPr wrap="square">
            <a:spAutoFit/>
          </a:bodyPr>
          <a:lstStyle/>
          <a:p>
            <a:pPr algn="ctr">
              <a:lnSpc>
                <a:spcPct val="107000"/>
              </a:lnSpc>
            </a:pPr>
            <a:r>
              <a:rPr lang="en-US" dirty="0">
                <a:solidFill>
                  <a:srgbClr val="231F20"/>
                </a:solidFill>
                <a:latin typeface="Times New Roman" panose="02020603050405020304" pitchFamily="18" charset="0"/>
                <a:ea typeface="Calibri" panose="020F0502020204030204" pitchFamily="34" charset="0"/>
                <a:cs typeface="Times New Roman" panose="02020603050405020304" pitchFamily="18" charset="0"/>
              </a:rPr>
              <a:t>Weather-Resistive Barrier (WRB) Applied after the Window Installation-Flashing Applied Behind the Face of the Mounting Flange</a:t>
            </a:r>
          </a:p>
        </p:txBody>
      </p:sp>
      <p:pic>
        <p:nvPicPr>
          <p:cNvPr id="11" name="Picture 10"/>
          <p:cNvPicPr>
            <a:picLocks/>
          </p:cNvPicPr>
          <p:nvPr/>
        </p:nvPicPr>
        <p:blipFill>
          <a:blip r:embed="rId2"/>
          <a:stretch>
            <a:fillRect/>
          </a:stretch>
        </p:blipFill>
        <p:spPr>
          <a:xfrm>
            <a:off x="3052571" y="1618502"/>
            <a:ext cx="5486400" cy="4572000"/>
          </a:xfrm>
          <a:prstGeom prst="rect">
            <a:avLst/>
          </a:prstGeom>
        </p:spPr>
      </p:pic>
      <p:pic>
        <p:nvPicPr>
          <p:cNvPr id="12" name="Picture 11"/>
          <p:cNvPicPr>
            <a:picLocks/>
          </p:cNvPicPr>
          <p:nvPr/>
        </p:nvPicPr>
        <p:blipFill>
          <a:blip r:embed="rId3"/>
          <a:stretch>
            <a:fillRect/>
          </a:stretch>
        </p:blipFill>
        <p:spPr>
          <a:xfrm>
            <a:off x="2939031" y="1535444"/>
            <a:ext cx="5486400" cy="4572000"/>
          </a:xfrm>
          <a:prstGeom prst="rect">
            <a:avLst/>
          </a:prstGeom>
        </p:spPr>
      </p:pic>
      <p:pic>
        <p:nvPicPr>
          <p:cNvPr id="14" name="Picture 13"/>
          <p:cNvPicPr>
            <a:picLocks/>
          </p:cNvPicPr>
          <p:nvPr/>
        </p:nvPicPr>
        <p:blipFill>
          <a:blip r:embed="rId4"/>
          <a:stretch>
            <a:fillRect/>
          </a:stretch>
        </p:blipFill>
        <p:spPr>
          <a:xfrm>
            <a:off x="3073907" y="1609832"/>
            <a:ext cx="5486400" cy="4572000"/>
          </a:xfrm>
          <a:prstGeom prst="rect">
            <a:avLst/>
          </a:prstGeom>
        </p:spPr>
      </p:pic>
      <p:pic>
        <p:nvPicPr>
          <p:cNvPr id="17" name="Picture 16"/>
          <p:cNvPicPr>
            <a:picLocks/>
          </p:cNvPicPr>
          <p:nvPr/>
        </p:nvPicPr>
        <p:blipFill>
          <a:blip r:embed="rId5"/>
          <a:stretch>
            <a:fillRect/>
          </a:stretch>
        </p:blipFill>
        <p:spPr>
          <a:xfrm>
            <a:off x="3071621" y="1620212"/>
            <a:ext cx="5486400" cy="4572000"/>
          </a:xfrm>
          <a:prstGeom prst="rect">
            <a:avLst/>
          </a:prstGeom>
        </p:spPr>
      </p:pic>
      <p:pic>
        <p:nvPicPr>
          <p:cNvPr id="18" name="Picture 17"/>
          <p:cNvPicPr>
            <a:picLocks/>
          </p:cNvPicPr>
          <p:nvPr/>
        </p:nvPicPr>
        <p:blipFill>
          <a:blip r:embed="rId6"/>
          <a:stretch>
            <a:fillRect/>
          </a:stretch>
        </p:blipFill>
        <p:spPr>
          <a:xfrm>
            <a:off x="3071621" y="1701560"/>
            <a:ext cx="5486400" cy="4572000"/>
          </a:xfrm>
          <a:prstGeom prst="rect">
            <a:avLst/>
          </a:prstGeom>
        </p:spPr>
      </p:pic>
      <p:sp>
        <p:nvSpPr>
          <p:cNvPr id="19" name="Action Button: Home 18">
            <a:hlinkClick r:id="rId7" action="ppaction://hlinksldjump" highlightClick="1"/>
            <a:extLst>
              <a:ext uri="{FF2B5EF4-FFF2-40B4-BE49-F238E27FC236}">
                <a16:creationId xmlns:a16="http://schemas.microsoft.com/office/drawing/2014/main" xmlns="" id="{CB6FDF29-F10E-714C-964B-EDC8C1414B4E}"/>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6768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p:cNvPicPr>
          <p:nvPr/>
        </p:nvPicPr>
        <p:blipFill>
          <a:blip r:embed="rId2" cstate="screen">
            <a:extLst>
              <a:ext uri="{28A0092B-C50C-407E-A947-70E740481C1C}">
                <a14:useLocalDpi xmlns:a14="http://schemas.microsoft.com/office/drawing/2010/main"/>
              </a:ext>
            </a:extLst>
          </a:blip>
          <a:stretch>
            <a:fillRect/>
          </a:stretch>
        </p:blipFill>
        <p:spPr>
          <a:xfrm>
            <a:off x="3344047" y="1603916"/>
            <a:ext cx="5486400" cy="4572000"/>
          </a:xfrm>
          <a:prstGeom prst="rect">
            <a:avLst/>
          </a:prstGeom>
        </p:spPr>
      </p:pic>
      <p:sp>
        <p:nvSpPr>
          <p:cNvPr id="4" name="Rectangle 3"/>
          <p:cNvSpPr/>
          <p:nvPr/>
        </p:nvSpPr>
        <p:spPr>
          <a:xfrm>
            <a:off x="494166" y="0"/>
            <a:ext cx="2029578" cy="6858000"/>
          </a:xfrm>
          <a:prstGeom prst="rect">
            <a:avLst/>
          </a:prstGeom>
          <a:solidFill>
            <a:schemeClr val="bg2">
              <a:lumMod val="75000"/>
              <a:alpha val="2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9999"/>
                </a:solidFill>
                <a:latin typeface="Times New Roman" panose="02020603050405020304" pitchFamily="18" charset="0"/>
                <a:cs typeface="Times New Roman" panose="02020603050405020304" pitchFamily="18" charset="0"/>
              </a:rPr>
              <a:t>ASTM E2112</a:t>
            </a:r>
          </a:p>
          <a:p>
            <a:pPr algn="ctr"/>
            <a:r>
              <a:rPr lang="en-US" sz="2000" dirty="0">
                <a:solidFill>
                  <a:srgbClr val="009999"/>
                </a:solidFill>
                <a:latin typeface="Times New Roman" panose="02020603050405020304" pitchFamily="18" charset="0"/>
                <a:cs typeface="Times New Roman" panose="02020603050405020304" pitchFamily="18" charset="0"/>
              </a:rPr>
              <a:t>Method B1</a:t>
            </a:r>
            <a:r>
              <a:rPr lang="en-US" dirty="0">
                <a:solidFill>
                  <a:srgbClr val="009999"/>
                </a:solidFill>
              </a:rPr>
              <a:t> </a:t>
            </a:r>
          </a:p>
        </p:txBody>
      </p:sp>
      <p:sp>
        <p:nvSpPr>
          <p:cNvPr id="13" name="Freeform 12"/>
          <p:cNvSpPr/>
          <p:nvPr/>
        </p:nvSpPr>
        <p:spPr>
          <a:xfrm>
            <a:off x="134110" y="536448"/>
            <a:ext cx="2389633" cy="1977990"/>
          </a:xfrm>
          <a:custGeom>
            <a:avLst/>
            <a:gdLst>
              <a:gd name="connsiteX0" fmla="*/ 222039 w 2389633"/>
              <a:gd name="connsiteY0" fmla="*/ 0 h 1752600"/>
              <a:gd name="connsiteX1" fmla="*/ 360055 w 2389633"/>
              <a:gd name="connsiteY1" fmla="*/ 0 h 1752600"/>
              <a:gd name="connsiteX2" fmla="*/ 360055 w 2389633"/>
              <a:gd name="connsiteY2" fmla="*/ 165786 h 1752600"/>
              <a:gd name="connsiteX3" fmla="*/ 321053 w 2389633"/>
              <a:gd name="connsiteY3" fmla="*/ 165786 h 1752600"/>
              <a:gd name="connsiteX4" fmla="*/ 193752 w 2389633"/>
              <a:gd name="connsiteY4" fmla="*/ 235156 h 1752600"/>
              <a:gd name="connsiteX5" fmla="*/ 168213 w 2389633"/>
              <a:gd name="connsiteY5" fmla="*/ 284988 h 1752600"/>
              <a:gd name="connsiteX6" fmla="*/ 2115313 w 2389633"/>
              <a:gd name="connsiteY6" fmla="*/ 284988 h 1752600"/>
              <a:gd name="connsiteX7" fmla="*/ 2389633 w 2389633"/>
              <a:gd name="connsiteY7" fmla="*/ 876300 h 1752600"/>
              <a:gd name="connsiteX8" fmla="*/ 2115313 w 2389633"/>
              <a:gd name="connsiteY8" fmla="*/ 1467612 h 1752600"/>
              <a:gd name="connsiteX9" fmla="*/ 168213 w 2389633"/>
              <a:gd name="connsiteY9" fmla="*/ 1467612 h 1752600"/>
              <a:gd name="connsiteX10" fmla="*/ 193752 w 2389633"/>
              <a:gd name="connsiteY10" fmla="*/ 1517444 h 1752600"/>
              <a:gd name="connsiteX11" fmla="*/ 321053 w 2389633"/>
              <a:gd name="connsiteY11" fmla="*/ 1586814 h 1752600"/>
              <a:gd name="connsiteX12" fmla="*/ 360055 w 2389633"/>
              <a:gd name="connsiteY12" fmla="*/ 1586814 h 1752600"/>
              <a:gd name="connsiteX13" fmla="*/ 360055 w 2389633"/>
              <a:gd name="connsiteY13" fmla="*/ 1752600 h 1752600"/>
              <a:gd name="connsiteX14" fmla="*/ 222039 w 2389633"/>
              <a:gd name="connsiteY14" fmla="*/ 1752600 h 1752600"/>
              <a:gd name="connsiteX15" fmla="*/ 17449 w 2389633"/>
              <a:gd name="connsiteY15" fmla="*/ 1574195 h 1752600"/>
              <a:gd name="connsiteX16" fmla="*/ 1093 w 2389633"/>
              <a:gd name="connsiteY16" fmla="*/ 1467612 h 1752600"/>
              <a:gd name="connsiteX17" fmla="*/ 1 w 2389633"/>
              <a:gd name="connsiteY17" fmla="*/ 1467612 h 1752600"/>
              <a:gd name="connsiteX18" fmla="*/ 1 w 2389633"/>
              <a:gd name="connsiteY18" fmla="*/ 1460500 h 1752600"/>
              <a:gd name="connsiteX19" fmla="*/ 0 w 2389633"/>
              <a:gd name="connsiteY19" fmla="*/ 1460494 h 1752600"/>
              <a:gd name="connsiteX20" fmla="*/ 0 w 2389633"/>
              <a:gd name="connsiteY20" fmla="*/ 292107 h 1752600"/>
              <a:gd name="connsiteX21" fmla="*/ 1 w 2389633"/>
              <a:gd name="connsiteY21" fmla="*/ 292100 h 1752600"/>
              <a:gd name="connsiteX22" fmla="*/ 1 w 2389633"/>
              <a:gd name="connsiteY22" fmla="*/ 284988 h 1752600"/>
              <a:gd name="connsiteX23" fmla="*/ 1093 w 2389633"/>
              <a:gd name="connsiteY23" fmla="*/ 284988 h 1752600"/>
              <a:gd name="connsiteX24" fmla="*/ 17449 w 2389633"/>
              <a:gd name="connsiteY24" fmla="*/ 178405 h 1752600"/>
              <a:gd name="connsiteX25" fmla="*/ 222039 w 2389633"/>
              <a:gd name="connsiteY25"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9633" h="1752600">
                <a:moveTo>
                  <a:pt x="222039" y="0"/>
                </a:moveTo>
                <a:lnTo>
                  <a:pt x="360055" y="0"/>
                </a:lnTo>
                <a:lnTo>
                  <a:pt x="360055" y="165786"/>
                </a:lnTo>
                <a:lnTo>
                  <a:pt x="321053" y="165786"/>
                </a:lnTo>
                <a:cubicBezTo>
                  <a:pt x="271339" y="165786"/>
                  <a:pt x="226331" y="192296"/>
                  <a:pt x="193752" y="235156"/>
                </a:cubicBezTo>
                <a:lnTo>
                  <a:pt x="168213" y="284988"/>
                </a:lnTo>
                <a:lnTo>
                  <a:pt x="2115313" y="284988"/>
                </a:lnTo>
                <a:lnTo>
                  <a:pt x="2389633" y="876300"/>
                </a:lnTo>
                <a:lnTo>
                  <a:pt x="2115313" y="1467612"/>
                </a:lnTo>
                <a:lnTo>
                  <a:pt x="168213" y="1467612"/>
                </a:lnTo>
                <a:lnTo>
                  <a:pt x="193752" y="1517444"/>
                </a:lnTo>
                <a:cubicBezTo>
                  <a:pt x="226331" y="1560304"/>
                  <a:pt x="271339" y="1586814"/>
                  <a:pt x="321053" y="1586814"/>
                </a:cubicBezTo>
                <a:lnTo>
                  <a:pt x="360055" y="1586814"/>
                </a:lnTo>
                <a:lnTo>
                  <a:pt x="360055" y="1752600"/>
                </a:lnTo>
                <a:lnTo>
                  <a:pt x="222039" y="1752600"/>
                </a:lnTo>
                <a:cubicBezTo>
                  <a:pt x="130067" y="1752600"/>
                  <a:pt x="51156" y="1679036"/>
                  <a:pt x="17449" y="1574195"/>
                </a:cubicBezTo>
                <a:lnTo>
                  <a:pt x="1093" y="1467612"/>
                </a:lnTo>
                <a:lnTo>
                  <a:pt x="1" y="1467612"/>
                </a:lnTo>
                <a:lnTo>
                  <a:pt x="1" y="1460500"/>
                </a:lnTo>
                <a:lnTo>
                  <a:pt x="0" y="1460494"/>
                </a:lnTo>
                <a:lnTo>
                  <a:pt x="0" y="292107"/>
                </a:lnTo>
                <a:lnTo>
                  <a:pt x="1" y="292100"/>
                </a:lnTo>
                <a:lnTo>
                  <a:pt x="1" y="284988"/>
                </a:lnTo>
                <a:lnTo>
                  <a:pt x="1093" y="284988"/>
                </a:lnTo>
                <a:lnTo>
                  <a:pt x="17449" y="178405"/>
                </a:lnTo>
                <a:cubicBezTo>
                  <a:pt x="51156" y="73564"/>
                  <a:pt x="130067" y="0"/>
                  <a:pt x="222039" y="0"/>
                </a:cubicBezTo>
                <a:close/>
              </a:path>
            </a:pathLst>
          </a:custGeom>
          <a:solidFill>
            <a:srgbClr val="009999"/>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ASTM</a:t>
            </a:r>
          </a:p>
        </p:txBody>
      </p:sp>
      <p:sp>
        <p:nvSpPr>
          <p:cNvPr id="15" name="Pentagon 14"/>
          <p:cNvSpPr/>
          <p:nvPr/>
        </p:nvSpPr>
        <p:spPr>
          <a:xfrm>
            <a:off x="494166" y="5181600"/>
            <a:ext cx="1480938" cy="316992"/>
          </a:xfrm>
          <a:prstGeom prst="homePlate">
            <a:avLst/>
          </a:prstGeom>
          <a:solidFill>
            <a:srgbClr val="009999"/>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16" name="Pentagon 15"/>
          <p:cNvSpPr/>
          <p:nvPr/>
        </p:nvSpPr>
        <p:spPr>
          <a:xfrm>
            <a:off x="494166" y="5702808"/>
            <a:ext cx="1480938" cy="316992"/>
          </a:xfrm>
          <a:prstGeom prst="homePlate">
            <a:avLst/>
          </a:prstGeom>
          <a:solidFill>
            <a:srgbClr val="009999"/>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8" name="Rectangle 7"/>
          <p:cNvSpPr/>
          <p:nvPr/>
        </p:nvSpPr>
        <p:spPr>
          <a:xfrm>
            <a:off x="0" y="6631650"/>
            <a:ext cx="400050"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2.4</a:t>
            </a:r>
          </a:p>
        </p:txBody>
      </p:sp>
      <p:sp>
        <p:nvSpPr>
          <p:cNvPr id="10" name="Rectangle 9"/>
          <p:cNvSpPr/>
          <p:nvPr/>
        </p:nvSpPr>
        <p:spPr>
          <a:xfrm>
            <a:off x="2523743" y="418345"/>
            <a:ext cx="6611485" cy="685059"/>
          </a:xfrm>
          <a:prstGeom prst="rect">
            <a:avLst/>
          </a:prstGeom>
        </p:spPr>
        <p:txBody>
          <a:bodyPr wrap="square">
            <a:spAutoFit/>
          </a:bodyPr>
          <a:lstStyle/>
          <a:p>
            <a:pPr algn="ctr">
              <a:lnSpc>
                <a:spcPct val="107000"/>
              </a:lnSpc>
            </a:pPr>
            <a:r>
              <a:rPr lang="en-US" dirty="0">
                <a:solidFill>
                  <a:srgbClr val="231F20"/>
                </a:solidFill>
                <a:latin typeface="Times New Roman" panose="02020603050405020304" pitchFamily="18" charset="0"/>
                <a:ea typeface="Calibri" panose="020F0502020204030204" pitchFamily="34" charset="0"/>
                <a:cs typeface="Times New Roman" panose="02020603050405020304" pitchFamily="18" charset="0"/>
              </a:rPr>
              <a:t>Weather Barrier Applied Prior to the Window Installation—Flashing is Applied Behind the Mounting Flange:</a:t>
            </a:r>
          </a:p>
        </p:txBody>
      </p:sp>
      <p:pic>
        <p:nvPicPr>
          <p:cNvPr id="12" name="Picture 11"/>
          <p:cNvPicPr>
            <a:picLocks/>
          </p:cNvPicPr>
          <p:nvPr/>
        </p:nvPicPr>
        <p:blipFill>
          <a:blip r:embed="rId3"/>
          <a:stretch>
            <a:fillRect/>
          </a:stretch>
        </p:blipFill>
        <p:spPr>
          <a:xfrm>
            <a:off x="3278506" y="1625023"/>
            <a:ext cx="5486400" cy="4572000"/>
          </a:xfrm>
          <a:prstGeom prst="rect">
            <a:avLst/>
          </a:prstGeom>
        </p:spPr>
      </p:pic>
      <p:pic>
        <p:nvPicPr>
          <p:cNvPr id="14" name="Picture 13"/>
          <p:cNvPicPr>
            <a:picLocks/>
          </p:cNvPicPr>
          <p:nvPr/>
        </p:nvPicPr>
        <p:blipFill>
          <a:blip r:embed="rId4"/>
          <a:stretch>
            <a:fillRect/>
          </a:stretch>
        </p:blipFill>
        <p:spPr>
          <a:xfrm>
            <a:off x="3344047" y="1472807"/>
            <a:ext cx="5486400" cy="4703109"/>
          </a:xfrm>
          <a:prstGeom prst="rect">
            <a:avLst/>
          </a:prstGeom>
        </p:spPr>
      </p:pic>
      <p:pic>
        <p:nvPicPr>
          <p:cNvPr id="17" name="Picture 16"/>
          <p:cNvPicPr>
            <a:picLocks/>
          </p:cNvPicPr>
          <p:nvPr/>
        </p:nvPicPr>
        <p:blipFill>
          <a:blip r:embed="rId5"/>
          <a:stretch>
            <a:fillRect/>
          </a:stretch>
        </p:blipFill>
        <p:spPr>
          <a:xfrm>
            <a:off x="3212965" y="1566082"/>
            <a:ext cx="5486400" cy="4572000"/>
          </a:xfrm>
          <a:prstGeom prst="rect">
            <a:avLst/>
          </a:prstGeom>
        </p:spPr>
      </p:pic>
      <p:pic>
        <p:nvPicPr>
          <p:cNvPr id="18" name="Picture 17"/>
          <p:cNvPicPr>
            <a:picLocks/>
          </p:cNvPicPr>
          <p:nvPr/>
        </p:nvPicPr>
        <p:blipFill rotWithShape="1">
          <a:blip r:embed="rId6" cstate="screen">
            <a:extLst>
              <a:ext uri="{28A0092B-C50C-407E-A947-70E740481C1C}">
                <a14:useLocalDpi xmlns:a14="http://schemas.microsoft.com/office/drawing/2010/main"/>
              </a:ext>
            </a:extLst>
          </a:blip>
          <a:srcRect b="1650"/>
          <a:stretch/>
        </p:blipFill>
        <p:spPr>
          <a:xfrm>
            <a:off x="3081883" y="1625023"/>
            <a:ext cx="5486400" cy="4496548"/>
          </a:xfrm>
          <a:prstGeom prst="rect">
            <a:avLst/>
          </a:prstGeom>
        </p:spPr>
      </p:pic>
      <p:pic>
        <p:nvPicPr>
          <p:cNvPr id="19" name="Picture 18"/>
          <p:cNvPicPr>
            <a:picLocks/>
          </p:cNvPicPr>
          <p:nvPr/>
        </p:nvPicPr>
        <p:blipFill>
          <a:blip r:embed="rId7"/>
          <a:stretch>
            <a:fillRect/>
          </a:stretch>
        </p:blipFill>
        <p:spPr>
          <a:xfrm>
            <a:off x="3041834" y="1697191"/>
            <a:ext cx="5486400" cy="4572000"/>
          </a:xfrm>
          <a:prstGeom prst="rect">
            <a:avLst/>
          </a:prstGeom>
        </p:spPr>
      </p:pic>
      <p:sp>
        <p:nvSpPr>
          <p:cNvPr id="20" name="Action Button: Home 19">
            <a:hlinkClick r:id="rId8" action="ppaction://hlinksldjump" highlightClick="1"/>
            <a:extLst>
              <a:ext uri="{FF2B5EF4-FFF2-40B4-BE49-F238E27FC236}">
                <a16:creationId xmlns:a16="http://schemas.microsoft.com/office/drawing/2014/main" xmlns="" id="{F58E14E3-3C95-564E-80B7-C5B366D6E018}"/>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6109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882718" y="536448"/>
            <a:ext cx="1898790" cy="369332"/>
          </a:xfrm>
          <a:prstGeom prst="rect">
            <a:avLst/>
          </a:prstGeom>
        </p:spPr>
        <p:txBody>
          <a:bodyPr wrap="none">
            <a:spAutoFit/>
          </a:bodyPr>
          <a:lstStyle/>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COMPARISSON</a:t>
            </a:r>
          </a:p>
        </p:txBody>
      </p:sp>
      <p:graphicFrame>
        <p:nvGraphicFramePr>
          <p:cNvPr id="2" name="Table 1"/>
          <p:cNvGraphicFramePr>
            <a:graphicFrameLocks noGrp="1"/>
          </p:cNvGraphicFramePr>
          <p:nvPr>
            <p:extLst/>
          </p:nvPr>
        </p:nvGraphicFramePr>
        <p:xfrm>
          <a:off x="2651902" y="1688306"/>
          <a:ext cx="6360420" cy="2814909"/>
        </p:xfrm>
        <a:graphic>
          <a:graphicData uri="http://schemas.openxmlformats.org/drawingml/2006/table">
            <a:tbl>
              <a:tblPr firstRow="1" firstCol="1" bandRow="1">
                <a:tableStyleId>{2D5ABB26-0587-4C30-8999-92F81FD0307C}</a:tableStyleId>
              </a:tblPr>
              <a:tblGrid>
                <a:gridCol w="1272084">
                  <a:extLst>
                    <a:ext uri="{9D8B030D-6E8A-4147-A177-3AD203B41FA5}">
                      <a16:colId xmlns:a16="http://schemas.microsoft.com/office/drawing/2014/main" xmlns="" val="20000"/>
                    </a:ext>
                  </a:extLst>
                </a:gridCol>
                <a:gridCol w="1272084">
                  <a:extLst>
                    <a:ext uri="{9D8B030D-6E8A-4147-A177-3AD203B41FA5}">
                      <a16:colId xmlns:a16="http://schemas.microsoft.com/office/drawing/2014/main" xmlns="" val="20001"/>
                    </a:ext>
                  </a:extLst>
                </a:gridCol>
                <a:gridCol w="1272084">
                  <a:extLst>
                    <a:ext uri="{9D8B030D-6E8A-4147-A177-3AD203B41FA5}">
                      <a16:colId xmlns:a16="http://schemas.microsoft.com/office/drawing/2014/main" xmlns="" val="20002"/>
                    </a:ext>
                  </a:extLst>
                </a:gridCol>
                <a:gridCol w="1272084">
                  <a:extLst>
                    <a:ext uri="{9D8B030D-6E8A-4147-A177-3AD203B41FA5}">
                      <a16:colId xmlns:a16="http://schemas.microsoft.com/office/drawing/2014/main" xmlns="" val="20003"/>
                    </a:ext>
                  </a:extLst>
                </a:gridCol>
                <a:gridCol w="1272084">
                  <a:extLst>
                    <a:ext uri="{9D8B030D-6E8A-4147-A177-3AD203B41FA5}">
                      <a16:colId xmlns:a16="http://schemas.microsoft.com/office/drawing/2014/main" xmlns="" val="20004"/>
                    </a:ext>
                  </a:extLst>
                </a:gridCol>
              </a:tblGrid>
              <a:tr h="654397">
                <a:tc>
                  <a:txBody>
                    <a:bodyPr/>
                    <a:lstStyle/>
                    <a:p>
                      <a:pPr marL="0" marR="0" algn="ctr">
                        <a:lnSpc>
                          <a:spcPct val="107000"/>
                        </a:lnSpc>
                        <a:spcBef>
                          <a:spcPts val="0"/>
                        </a:spcBef>
                        <a:spcAft>
                          <a:spcPts val="0"/>
                        </a:spcAft>
                      </a:pPr>
                      <a:r>
                        <a:rPr lang="en-US" sz="1400" b="1" dirty="0">
                          <a:effectLst/>
                          <a:latin typeface="Times New Roman" panose="02020603050405020304" pitchFamily="18" charset="0"/>
                          <a:cs typeface="Times New Roman" panose="02020603050405020304" pitchFamily="18" charset="0"/>
                        </a:rPr>
                        <a:t> Feature</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Times New Roman" panose="02020603050405020304" pitchFamily="18" charset="0"/>
                          <a:cs typeface="Times New Roman" panose="02020603050405020304" pitchFamily="18" charset="0"/>
                        </a:rPr>
                        <a:t>Method A</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Times New Roman" panose="02020603050405020304" pitchFamily="18" charset="0"/>
                          <a:cs typeface="Times New Roman" panose="02020603050405020304" pitchFamily="18" charset="0"/>
                        </a:rPr>
                        <a:t>Method A1</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Times New Roman" panose="02020603050405020304" pitchFamily="18" charset="0"/>
                          <a:cs typeface="Times New Roman" panose="02020603050405020304" pitchFamily="18" charset="0"/>
                        </a:rPr>
                        <a:t>Method B</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Times New Roman" panose="02020603050405020304" pitchFamily="18" charset="0"/>
                          <a:cs typeface="Times New Roman" panose="02020603050405020304" pitchFamily="18" charset="0"/>
                        </a:rPr>
                        <a:t>Method B1</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200285">
                <a:tc>
                  <a:txBody>
                    <a:bodyPr/>
                    <a:lstStyle/>
                    <a:p>
                      <a:pPr marL="0" marR="0" algn="l">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WRB installation sequence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After the Window Installation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Prior to the Window Installation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After the Window Installation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Prior to the Window Installation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1"/>
                  </a:ext>
                </a:extLst>
              </a:tr>
              <a:tr h="960227">
                <a:tc>
                  <a:txBody>
                    <a:bodyPr/>
                    <a:lstStyle/>
                    <a:p>
                      <a:pPr marL="0" marR="0" algn="l">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Flashing Location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Over the Face of the Mounting Flange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Over the Face of the Mounting Flange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Behind the Face of the Mounting Flange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Behind the Mounting Flange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12" name="Rectangle 11"/>
          <p:cNvSpPr/>
          <p:nvPr/>
        </p:nvSpPr>
        <p:spPr>
          <a:xfrm>
            <a:off x="494166" y="0"/>
            <a:ext cx="2029578" cy="6858000"/>
          </a:xfrm>
          <a:prstGeom prst="rect">
            <a:avLst/>
          </a:prstGeom>
          <a:solidFill>
            <a:schemeClr val="bg2">
              <a:lumMod val="75000"/>
              <a:alpha val="2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9999"/>
                </a:solidFill>
                <a:latin typeface="Times New Roman" panose="02020603050405020304" pitchFamily="18" charset="0"/>
                <a:cs typeface="Times New Roman" panose="02020603050405020304" pitchFamily="18" charset="0"/>
              </a:rPr>
              <a:t>ASTM E2112</a:t>
            </a:r>
          </a:p>
        </p:txBody>
      </p:sp>
      <p:sp>
        <p:nvSpPr>
          <p:cNvPr id="14" name="Freeform 13"/>
          <p:cNvSpPr/>
          <p:nvPr/>
        </p:nvSpPr>
        <p:spPr>
          <a:xfrm>
            <a:off x="134110" y="536448"/>
            <a:ext cx="2389633" cy="1977990"/>
          </a:xfrm>
          <a:custGeom>
            <a:avLst/>
            <a:gdLst>
              <a:gd name="connsiteX0" fmla="*/ 222039 w 2389633"/>
              <a:gd name="connsiteY0" fmla="*/ 0 h 1752600"/>
              <a:gd name="connsiteX1" fmla="*/ 360055 w 2389633"/>
              <a:gd name="connsiteY1" fmla="*/ 0 h 1752600"/>
              <a:gd name="connsiteX2" fmla="*/ 360055 w 2389633"/>
              <a:gd name="connsiteY2" fmla="*/ 165786 h 1752600"/>
              <a:gd name="connsiteX3" fmla="*/ 321053 w 2389633"/>
              <a:gd name="connsiteY3" fmla="*/ 165786 h 1752600"/>
              <a:gd name="connsiteX4" fmla="*/ 193752 w 2389633"/>
              <a:gd name="connsiteY4" fmla="*/ 235156 h 1752600"/>
              <a:gd name="connsiteX5" fmla="*/ 168213 w 2389633"/>
              <a:gd name="connsiteY5" fmla="*/ 284988 h 1752600"/>
              <a:gd name="connsiteX6" fmla="*/ 2115313 w 2389633"/>
              <a:gd name="connsiteY6" fmla="*/ 284988 h 1752600"/>
              <a:gd name="connsiteX7" fmla="*/ 2389633 w 2389633"/>
              <a:gd name="connsiteY7" fmla="*/ 876300 h 1752600"/>
              <a:gd name="connsiteX8" fmla="*/ 2115313 w 2389633"/>
              <a:gd name="connsiteY8" fmla="*/ 1467612 h 1752600"/>
              <a:gd name="connsiteX9" fmla="*/ 168213 w 2389633"/>
              <a:gd name="connsiteY9" fmla="*/ 1467612 h 1752600"/>
              <a:gd name="connsiteX10" fmla="*/ 193752 w 2389633"/>
              <a:gd name="connsiteY10" fmla="*/ 1517444 h 1752600"/>
              <a:gd name="connsiteX11" fmla="*/ 321053 w 2389633"/>
              <a:gd name="connsiteY11" fmla="*/ 1586814 h 1752600"/>
              <a:gd name="connsiteX12" fmla="*/ 360055 w 2389633"/>
              <a:gd name="connsiteY12" fmla="*/ 1586814 h 1752600"/>
              <a:gd name="connsiteX13" fmla="*/ 360055 w 2389633"/>
              <a:gd name="connsiteY13" fmla="*/ 1752600 h 1752600"/>
              <a:gd name="connsiteX14" fmla="*/ 222039 w 2389633"/>
              <a:gd name="connsiteY14" fmla="*/ 1752600 h 1752600"/>
              <a:gd name="connsiteX15" fmla="*/ 17449 w 2389633"/>
              <a:gd name="connsiteY15" fmla="*/ 1574195 h 1752600"/>
              <a:gd name="connsiteX16" fmla="*/ 1093 w 2389633"/>
              <a:gd name="connsiteY16" fmla="*/ 1467612 h 1752600"/>
              <a:gd name="connsiteX17" fmla="*/ 1 w 2389633"/>
              <a:gd name="connsiteY17" fmla="*/ 1467612 h 1752600"/>
              <a:gd name="connsiteX18" fmla="*/ 1 w 2389633"/>
              <a:gd name="connsiteY18" fmla="*/ 1460500 h 1752600"/>
              <a:gd name="connsiteX19" fmla="*/ 0 w 2389633"/>
              <a:gd name="connsiteY19" fmla="*/ 1460494 h 1752600"/>
              <a:gd name="connsiteX20" fmla="*/ 0 w 2389633"/>
              <a:gd name="connsiteY20" fmla="*/ 292107 h 1752600"/>
              <a:gd name="connsiteX21" fmla="*/ 1 w 2389633"/>
              <a:gd name="connsiteY21" fmla="*/ 292100 h 1752600"/>
              <a:gd name="connsiteX22" fmla="*/ 1 w 2389633"/>
              <a:gd name="connsiteY22" fmla="*/ 284988 h 1752600"/>
              <a:gd name="connsiteX23" fmla="*/ 1093 w 2389633"/>
              <a:gd name="connsiteY23" fmla="*/ 284988 h 1752600"/>
              <a:gd name="connsiteX24" fmla="*/ 17449 w 2389633"/>
              <a:gd name="connsiteY24" fmla="*/ 178405 h 1752600"/>
              <a:gd name="connsiteX25" fmla="*/ 222039 w 2389633"/>
              <a:gd name="connsiteY25"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9633" h="1752600">
                <a:moveTo>
                  <a:pt x="222039" y="0"/>
                </a:moveTo>
                <a:lnTo>
                  <a:pt x="360055" y="0"/>
                </a:lnTo>
                <a:lnTo>
                  <a:pt x="360055" y="165786"/>
                </a:lnTo>
                <a:lnTo>
                  <a:pt x="321053" y="165786"/>
                </a:lnTo>
                <a:cubicBezTo>
                  <a:pt x="271339" y="165786"/>
                  <a:pt x="226331" y="192296"/>
                  <a:pt x="193752" y="235156"/>
                </a:cubicBezTo>
                <a:lnTo>
                  <a:pt x="168213" y="284988"/>
                </a:lnTo>
                <a:lnTo>
                  <a:pt x="2115313" y="284988"/>
                </a:lnTo>
                <a:lnTo>
                  <a:pt x="2389633" y="876300"/>
                </a:lnTo>
                <a:lnTo>
                  <a:pt x="2115313" y="1467612"/>
                </a:lnTo>
                <a:lnTo>
                  <a:pt x="168213" y="1467612"/>
                </a:lnTo>
                <a:lnTo>
                  <a:pt x="193752" y="1517444"/>
                </a:lnTo>
                <a:cubicBezTo>
                  <a:pt x="226331" y="1560304"/>
                  <a:pt x="271339" y="1586814"/>
                  <a:pt x="321053" y="1586814"/>
                </a:cubicBezTo>
                <a:lnTo>
                  <a:pt x="360055" y="1586814"/>
                </a:lnTo>
                <a:lnTo>
                  <a:pt x="360055" y="1752600"/>
                </a:lnTo>
                <a:lnTo>
                  <a:pt x="222039" y="1752600"/>
                </a:lnTo>
                <a:cubicBezTo>
                  <a:pt x="130067" y="1752600"/>
                  <a:pt x="51156" y="1679036"/>
                  <a:pt x="17449" y="1574195"/>
                </a:cubicBezTo>
                <a:lnTo>
                  <a:pt x="1093" y="1467612"/>
                </a:lnTo>
                <a:lnTo>
                  <a:pt x="1" y="1467612"/>
                </a:lnTo>
                <a:lnTo>
                  <a:pt x="1" y="1460500"/>
                </a:lnTo>
                <a:lnTo>
                  <a:pt x="0" y="1460494"/>
                </a:lnTo>
                <a:lnTo>
                  <a:pt x="0" y="292107"/>
                </a:lnTo>
                <a:lnTo>
                  <a:pt x="1" y="292100"/>
                </a:lnTo>
                <a:lnTo>
                  <a:pt x="1" y="284988"/>
                </a:lnTo>
                <a:lnTo>
                  <a:pt x="1093" y="284988"/>
                </a:lnTo>
                <a:lnTo>
                  <a:pt x="17449" y="178405"/>
                </a:lnTo>
                <a:cubicBezTo>
                  <a:pt x="51156" y="73564"/>
                  <a:pt x="130067" y="0"/>
                  <a:pt x="222039" y="0"/>
                </a:cubicBezTo>
                <a:close/>
              </a:path>
            </a:pathLst>
          </a:custGeom>
          <a:solidFill>
            <a:srgbClr val="009999"/>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ASTM</a:t>
            </a:r>
          </a:p>
        </p:txBody>
      </p:sp>
      <p:sp>
        <p:nvSpPr>
          <p:cNvPr id="17" name="Pentagon 16"/>
          <p:cNvSpPr/>
          <p:nvPr/>
        </p:nvSpPr>
        <p:spPr>
          <a:xfrm>
            <a:off x="494166" y="5181600"/>
            <a:ext cx="1480938" cy="316992"/>
          </a:xfrm>
          <a:prstGeom prst="homePlate">
            <a:avLst/>
          </a:prstGeom>
          <a:solidFill>
            <a:srgbClr val="009999"/>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18" name="Pentagon 17"/>
          <p:cNvSpPr/>
          <p:nvPr/>
        </p:nvSpPr>
        <p:spPr>
          <a:xfrm>
            <a:off x="494166" y="5702808"/>
            <a:ext cx="1480938" cy="316992"/>
          </a:xfrm>
          <a:prstGeom prst="homePlate">
            <a:avLst/>
          </a:prstGeom>
          <a:solidFill>
            <a:srgbClr val="009999"/>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3" name="Rectangle 2"/>
          <p:cNvSpPr/>
          <p:nvPr/>
        </p:nvSpPr>
        <p:spPr>
          <a:xfrm>
            <a:off x="2987139" y="5038377"/>
            <a:ext cx="5689947" cy="665054"/>
          </a:xfrm>
          <a:prstGeom prst="rect">
            <a:avLst/>
          </a:prstGeom>
        </p:spPr>
        <p:txBody>
          <a:bodyPr wrap="square">
            <a:spAutoFit/>
          </a:bodyPr>
          <a:lstStyle/>
          <a:p>
            <a:pPr algn="ctr">
              <a:lnSpc>
                <a:spcPct val="107000"/>
              </a:lnSpc>
              <a:spcAft>
                <a:spcPts val="800"/>
              </a:spcAft>
            </a:pPr>
            <a:r>
              <a:rPr lang="en-US"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The same installation features considered but sequence of window and flashing installation is different</a:t>
            </a:r>
          </a:p>
        </p:txBody>
      </p:sp>
      <p:sp>
        <p:nvSpPr>
          <p:cNvPr id="19" name="Rectangle 18"/>
          <p:cNvSpPr/>
          <p:nvPr/>
        </p:nvSpPr>
        <p:spPr>
          <a:xfrm>
            <a:off x="0" y="6631650"/>
            <a:ext cx="400050"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2.5</a:t>
            </a:r>
          </a:p>
        </p:txBody>
      </p:sp>
      <p:sp>
        <p:nvSpPr>
          <p:cNvPr id="10" name="Action Button: Home 9">
            <a:hlinkClick r:id="rId2" action="ppaction://hlinksldjump" highlightClick="1"/>
            <a:extLst>
              <a:ext uri="{FF2B5EF4-FFF2-40B4-BE49-F238E27FC236}">
                <a16:creationId xmlns:a16="http://schemas.microsoft.com/office/drawing/2014/main" xmlns="" id="{D74041E8-478A-924A-B623-DAAA7A4E1F69}"/>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58940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4166" y="0"/>
            <a:ext cx="2029578" cy="6858000"/>
          </a:xfrm>
          <a:prstGeom prst="rect">
            <a:avLst/>
          </a:prstGeom>
          <a:solidFill>
            <a:schemeClr val="bg2">
              <a:lumMod val="75000"/>
              <a:alpha val="2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2">
                    <a:lumMod val="50000"/>
                  </a:schemeClr>
                </a:solidFill>
                <a:latin typeface="Times New Roman" panose="02020603050405020304" pitchFamily="18" charset="0"/>
                <a:cs typeface="Times New Roman" panose="02020603050405020304" pitchFamily="18" charset="0"/>
              </a:rPr>
              <a:t>Fenestration Manufacturers Association</a:t>
            </a:r>
          </a:p>
          <a:p>
            <a:pPr algn="ctr"/>
            <a:endParaRPr lang="en-US" sz="2000" dirty="0">
              <a:solidFill>
                <a:schemeClr val="accent2">
                  <a:lumMod val="50000"/>
                </a:schemeClr>
              </a:solidFill>
              <a:latin typeface="Times New Roman" panose="02020603050405020304" pitchFamily="18" charset="0"/>
              <a:cs typeface="Times New Roman" panose="02020603050405020304" pitchFamily="18" charset="0"/>
            </a:endParaRPr>
          </a:p>
          <a:p>
            <a:pPr algn="ctr"/>
            <a:r>
              <a:rPr lang="en-US" sz="1400" dirty="0">
                <a:solidFill>
                  <a:schemeClr val="accent2">
                    <a:lumMod val="50000"/>
                  </a:schemeClr>
                </a:solidFill>
                <a:latin typeface="Times New Roman" panose="02020603050405020304" pitchFamily="18" charset="0"/>
                <a:cs typeface="Times New Roman" panose="02020603050405020304" pitchFamily="18" charset="0"/>
              </a:rPr>
              <a:t>FMA/AAMA 100-12</a:t>
            </a:r>
          </a:p>
        </p:txBody>
      </p:sp>
      <p:sp>
        <p:nvSpPr>
          <p:cNvPr id="13" name="Freeform 12"/>
          <p:cNvSpPr/>
          <p:nvPr/>
        </p:nvSpPr>
        <p:spPr>
          <a:xfrm>
            <a:off x="134110" y="536448"/>
            <a:ext cx="2389633" cy="1977990"/>
          </a:xfrm>
          <a:custGeom>
            <a:avLst/>
            <a:gdLst>
              <a:gd name="connsiteX0" fmla="*/ 222039 w 2389633"/>
              <a:gd name="connsiteY0" fmla="*/ 0 h 1752600"/>
              <a:gd name="connsiteX1" fmla="*/ 360055 w 2389633"/>
              <a:gd name="connsiteY1" fmla="*/ 0 h 1752600"/>
              <a:gd name="connsiteX2" fmla="*/ 360055 w 2389633"/>
              <a:gd name="connsiteY2" fmla="*/ 165786 h 1752600"/>
              <a:gd name="connsiteX3" fmla="*/ 321053 w 2389633"/>
              <a:gd name="connsiteY3" fmla="*/ 165786 h 1752600"/>
              <a:gd name="connsiteX4" fmla="*/ 193752 w 2389633"/>
              <a:gd name="connsiteY4" fmla="*/ 235156 h 1752600"/>
              <a:gd name="connsiteX5" fmla="*/ 168213 w 2389633"/>
              <a:gd name="connsiteY5" fmla="*/ 284988 h 1752600"/>
              <a:gd name="connsiteX6" fmla="*/ 2115313 w 2389633"/>
              <a:gd name="connsiteY6" fmla="*/ 284988 h 1752600"/>
              <a:gd name="connsiteX7" fmla="*/ 2389633 w 2389633"/>
              <a:gd name="connsiteY7" fmla="*/ 876300 h 1752600"/>
              <a:gd name="connsiteX8" fmla="*/ 2115313 w 2389633"/>
              <a:gd name="connsiteY8" fmla="*/ 1467612 h 1752600"/>
              <a:gd name="connsiteX9" fmla="*/ 168213 w 2389633"/>
              <a:gd name="connsiteY9" fmla="*/ 1467612 h 1752600"/>
              <a:gd name="connsiteX10" fmla="*/ 193752 w 2389633"/>
              <a:gd name="connsiteY10" fmla="*/ 1517444 h 1752600"/>
              <a:gd name="connsiteX11" fmla="*/ 321053 w 2389633"/>
              <a:gd name="connsiteY11" fmla="*/ 1586814 h 1752600"/>
              <a:gd name="connsiteX12" fmla="*/ 360055 w 2389633"/>
              <a:gd name="connsiteY12" fmla="*/ 1586814 h 1752600"/>
              <a:gd name="connsiteX13" fmla="*/ 360055 w 2389633"/>
              <a:gd name="connsiteY13" fmla="*/ 1752600 h 1752600"/>
              <a:gd name="connsiteX14" fmla="*/ 222039 w 2389633"/>
              <a:gd name="connsiteY14" fmla="*/ 1752600 h 1752600"/>
              <a:gd name="connsiteX15" fmla="*/ 17449 w 2389633"/>
              <a:gd name="connsiteY15" fmla="*/ 1574195 h 1752600"/>
              <a:gd name="connsiteX16" fmla="*/ 1093 w 2389633"/>
              <a:gd name="connsiteY16" fmla="*/ 1467612 h 1752600"/>
              <a:gd name="connsiteX17" fmla="*/ 1 w 2389633"/>
              <a:gd name="connsiteY17" fmla="*/ 1467612 h 1752600"/>
              <a:gd name="connsiteX18" fmla="*/ 1 w 2389633"/>
              <a:gd name="connsiteY18" fmla="*/ 1460500 h 1752600"/>
              <a:gd name="connsiteX19" fmla="*/ 0 w 2389633"/>
              <a:gd name="connsiteY19" fmla="*/ 1460494 h 1752600"/>
              <a:gd name="connsiteX20" fmla="*/ 0 w 2389633"/>
              <a:gd name="connsiteY20" fmla="*/ 292107 h 1752600"/>
              <a:gd name="connsiteX21" fmla="*/ 1 w 2389633"/>
              <a:gd name="connsiteY21" fmla="*/ 292100 h 1752600"/>
              <a:gd name="connsiteX22" fmla="*/ 1 w 2389633"/>
              <a:gd name="connsiteY22" fmla="*/ 284988 h 1752600"/>
              <a:gd name="connsiteX23" fmla="*/ 1093 w 2389633"/>
              <a:gd name="connsiteY23" fmla="*/ 284988 h 1752600"/>
              <a:gd name="connsiteX24" fmla="*/ 17449 w 2389633"/>
              <a:gd name="connsiteY24" fmla="*/ 178405 h 1752600"/>
              <a:gd name="connsiteX25" fmla="*/ 222039 w 2389633"/>
              <a:gd name="connsiteY25"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9633" h="1752600">
                <a:moveTo>
                  <a:pt x="222039" y="0"/>
                </a:moveTo>
                <a:lnTo>
                  <a:pt x="360055" y="0"/>
                </a:lnTo>
                <a:lnTo>
                  <a:pt x="360055" y="165786"/>
                </a:lnTo>
                <a:lnTo>
                  <a:pt x="321053" y="165786"/>
                </a:lnTo>
                <a:cubicBezTo>
                  <a:pt x="271339" y="165786"/>
                  <a:pt x="226331" y="192296"/>
                  <a:pt x="193752" y="235156"/>
                </a:cubicBezTo>
                <a:lnTo>
                  <a:pt x="168213" y="284988"/>
                </a:lnTo>
                <a:lnTo>
                  <a:pt x="2115313" y="284988"/>
                </a:lnTo>
                <a:lnTo>
                  <a:pt x="2389633" y="876300"/>
                </a:lnTo>
                <a:lnTo>
                  <a:pt x="2115313" y="1467612"/>
                </a:lnTo>
                <a:lnTo>
                  <a:pt x="168213" y="1467612"/>
                </a:lnTo>
                <a:lnTo>
                  <a:pt x="193752" y="1517444"/>
                </a:lnTo>
                <a:cubicBezTo>
                  <a:pt x="226331" y="1560304"/>
                  <a:pt x="271339" y="1586814"/>
                  <a:pt x="321053" y="1586814"/>
                </a:cubicBezTo>
                <a:lnTo>
                  <a:pt x="360055" y="1586814"/>
                </a:lnTo>
                <a:lnTo>
                  <a:pt x="360055" y="1752600"/>
                </a:lnTo>
                <a:lnTo>
                  <a:pt x="222039" y="1752600"/>
                </a:lnTo>
                <a:cubicBezTo>
                  <a:pt x="130067" y="1752600"/>
                  <a:pt x="51156" y="1679036"/>
                  <a:pt x="17449" y="1574195"/>
                </a:cubicBezTo>
                <a:lnTo>
                  <a:pt x="1093" y="1467612"/>
                </a:lnTo>
                <a:lnTo>
                  <a:pt x="1" y="1467612"/>
                </a:lnTo>
                <a:lnTo>
                  <a:pt x="1" y="1460500"/>
                </a:lnTo>
                <a:lnTo>
                  <a:pt x="0" y="1460494"/>
                </a:lnTo>
                <a:lnTo>
                  <a:pt x="0" y="292107"/>
                </a:lnTo>
                <a:lnTo>
                  <a:pt x="1" y="292100"/>
                </a:lnTo>
                <a:lnTo>
                  <a:pt x="1" y="284988"/>
                </a:lnTo>
                <a:lnTo>
                  <a:pt x="1093" y="284988"/>
                </a:lnTo>
                <a:lnTo>
                  <a:pt x="17449" y="178405"/>
                </a:lnTo>
                <a:cubicBezTo>
                  <a:pt x="51156" y="73564"/>
                  <a:pt x="130067" y="0"/>
                  <a:pt x="222039" y="0"/>
                </a:cubicBezTo>
                <a:close/>
              </a:path>
            </a:pathLst>
          </a:custGeom>
          <a:solidFill>
            <a:schemeClr val="accent2">
              <a:lumMod val="5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FMA</a:t>
            </a:r>
          </a:p>
          <a:p>
            <a:pPr algn="ctr"/>
            <a:r>
              <a:rPr lang="en-US" sz="1600" b="1" dirty="0">
                <a:latin typeface="Times New Roman" panose="02020603050405020304" pitchFamily="18" charset="0"/>
                <a:cs typeface="Times New Roman" panose="02020603050405020304" pitchFamily="18" charset="0"/>
              </a:rPr>
              <a:t>Wood Systems</a:t>
            </a:r>
          </a:p>
        </p:txBody>
      </p:sp>
      <p:sp>
        <p:nvSpPr>
          <p:cNvPr id="15" name="Pentagon 14"/>
          <p:cNvSpPr/>
          <p:nvPr/>
        </p:nvSpPr>
        <p:spPr>
          <a:xfrm>
            <a:off x="494166" y="5181600"/>
            <a:ext cx="1480938" cy="316992"/>
          </a:xfrm>
          <a:prstGeom prst="homePlate">
            <a:avLst/>
          </a:prstGeom>
          <a:solidFill>
            <a:schemeClr val="accent2">
              <a:lumMod val="5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16" name="Pentagon 15"/>
          <p:cNvSpPr/>
          <p:nvPr/>
        </p:nvSpPr>
        <p:spPr>
          <a:xfrm>
            <a:off x="494166" y="5702808"/>
            <a:ext cx="1480938" cy="316992"/>
          </a:xfrm>
          <a:prstGeom prst="homePlate">
            <a:avLst/>
          </a:prstGeom>
          <a:solidFill>
            <a:schemeClr val="accent2">
              <a:lumMod val="5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6" name="Rectangle 5"/>
          <p:cNvSpPr/>
          <p:nvPr/>
        </p:nvSpPr>
        <p:spPr>
          <a:xfrm>
            <a:off x="4617276" y="1739504"/>
            <a:ext cx="2458751" cy="369332"/>
          </a:xfrm>
          <a:prstGeom prst="rect">
            <a:avLst/>
          </a:prstGeom>
        </p:spPr>
        <p:txBody>
          <a:bodyPr wrap="none">
            <a:spAutoFit/>
          </a:bodyPr>
          <a:lstStyle/>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PRE-INSTALLATION</a:t>
            </a:r>
          </a:p>
        </p:txBody>
      </p:sp>
      <p:sp>
        <p:nvSpPr>
          <p:cNvPr id="2" name="Rectangle 1"/>
          <p:cNvSpPr/>
          <p:nvPr/>
        </p:nvSpPr>
        <p:spPr>
          <a:xfrm>
            <a:off x="3027252" y="2646063"/>
            <a:ext cx="5638800" cy="3766929"/>
          </a:xfrm>
          <a:prstGeom prst="rect">
            <a:avLst/>
          </a:prstGeom>
        </p:spPr>
        <p:txBody>
          <a:bodyPr wrap="square">
            <a:spAutoFit/>
          </a:bodyPr>
          <a:lstStyle/>
          <a:p>
            <a:pPr>
              <a:lnSpc>
                <a:spcPct val="107000"/>
              </a:lnSpc>
              <a:spcAft>
                <a:spcPts val="800"/>
              </a:spcAft>
            </a:pPr>
            <a:r>
              <a:rPr lang="en-US" sz="1600" b="1" dirty="0">
                <a:latin typeface="Times New Roman" panose="02020603050405020304" pitchFamily="18" charset="0"/>
                <a:ea typeface="BatangChe" panose="02030609000101010101" pitchFamily="49" charset="-127"/>
                <a:cs typeface="Times New Roman" panose="02020603050405020304" pitchFamily="18" charset="0"/>
              </a:rPr>
              <a:t>ROUGH OPENINGS</a:t>
            </a:r>
            <a:endParaRPr lang="en-US" sz="1600" dirty="0">
              <a:latin typeface="Times New Roman" panose="02020603050405020304" pitchFamily="18" charset="0"/>
              <a:ea typeface="BatangChe" panose="02030609000101010101" pitchFamily="49" charset="-127"/>
              <a:cs typeface="Times New Roman" panose="02020603050405020304" pitchFamily="18" charset="0"/>
            </a:endParaRPr>
          </a:p>
          <a:p>
            <a:pPr>
              <a:lnSpc>
                <a:spcPct val="107000"/>
              </a:lnSpc>
              <a:spcAft>
                <a:spcPts val="800"/>
              </a:spcAft>
            </a:pPr>
            <a:r>
              <a:rPr lang="en-US" sz="1600" dirty="0">
                <a:solidFill>
                  <a:schemeClr val="bg1">
                    <a:lumMod val="50000"/>
                  </a:schemeClr>
                </a:solidFill>
                <a:latin typeface="Times New Roman" panose="02020603050405020304" pitchFamily="18" charset="0"/>
                <a:ea typeface="BatangChe" panose="02030609000101010101" pitchFamily="49" charset="-127"/>
                <a:cs typeface="Times New Roman" panose="02020603050405020304" pitchFamily="18" charset="0"/>
              </a:rPr>
              <a:t>No more than 6 mm (1/4 in) deviation from square, height, and width and 3 mm (1/8 in) deviation from plumb shall be allowed.</a:t>
            </a:r>
          </a:p>
          <a:p>
            <a:pPr>
              <a:lnSpc>
                <a:spcPct val="107000"/>
              </a:lnSpc>
              <a:spcAft>
                <a:spcPts val="800"/>
              </a:spcAft>
            </a:pPr>
            <a:r>
              <a:rPr lang="en-US" sz="1600" b="1" dirty="0">
                <a:latin typeface="Times New Roman" panose="02020603050405020304" pitchFamily="18" charset="0"/>
                <a:ea typeface="BatangChe" panose="02030609000101010101" pitchFamily="49" charset="-127"/>
                <a:cs typeface="Times New Roman" panose="02020603050405020304" pitchFamily="18" charset="0"/>
              </a:rPr>
              <a:t>WATER-RESISTIVE BARRIERS (WRB)</a:t>
            </a:r>
            <a:endParaRPr lang="en-US" sz="1600" dirty="0">
              <a:latin typeface="Times New Roman" panose="02020603050405020304" pitchFamily="18" charset="0"/>
              <a:ea typeface="BatangChe" panose="02030609000101010101" pitchFamily="49" charset="-127"/>
              <a:cs typeface="Times New Roman" panose="02020603050405020304" pitchFamily="18" charset="0"/>
            </a:endParaRPr>
          </a:p>
          <a:p>
            <a:pPr>
              <a:lnSpc>
                <a:spcPct val="107000"/>
              </a:lnSpc>
              <a:spcAft>
                <a:spcPts val="800"/>
              </a:spcAft>
            </a:pPr>
            <a:r>
              <a:rPr lang="en-US" sz="1600" dirty="0">
                <a:solidFill>
                  <a:schemeClr val="bg1">
                    <a:lumMod val="50000"/>
                  </a:schemeClr>
                </a:solidFill>
                <a:latin typeface="Times New Roman" panose="02020603050405020304" pitchFamily="18" charset="0"/>
                <a:ea typeface="BatangChe" panose="02030609000101010101" pitchFamily="49" charset="-127"/>
                <a:cs typeface="Times New Roman" panose="02020603050405020304" pitchFamily="18" charset="0"/>
              </a:rPr>
              <a:t>The WRB shall be installed prior to the window installation. Under extreme wind/water exposure, it is recommended that creating a water seal between the WRB and sheathing at the window rough opening. </a:t>
            </a:r>
          </a:p>
          <a:p>
            <a:pPr>
              <a:lnSpc>
                <a:spcPct val="107000"/>
              </a:lnSpc>
              <a:spcAft>
                <a:spcPts val="800"/>
              </a:spcAft>
            </a:pPr>
            <a:r>
              <a:rPr lang="en-US" sz="1600" b="1" dirty="0">
                <a:latin typeface="Times New Roman" panose="02020603050405020304" pitchFamily="18" charset="0"/>
                <a:ea typeface="BatangChe" panose="02030609000101010101" pitchFamily="49" charset="-127"/>
                <a:cs typeface="Times New Roman" panose="02020603050405020304" pitchFamily="18" charset="0"/>
              </a:rPr>
              <a:t>TWO LAYER WRB SYSTEMS</a:t>
            </a:r>
            <a:endParaRPr lang="en-US" sz="1600" dirty="0">
              <a:latin typeface="Times New Roman" panose="02020603050405020304" pitchFamily="18" charset="0"/>
              <a:ea typeface="BatangChe" panose="02030609000101010101" pitchFamily="49" charset="-127"/>
              <a:cs typeface="Times New Roman" panose="02020603050405020304" pitchFamily="18" charset="0"/>
            </a:endParaRPr>
          </a:p>
          <a:p>
            <a:pPr>
              <a:lnSpc>
                <a:spcPct val="107000"/>
              </a:lnSpc>
              <a:spcAft>
                <a:spcPts val="800"/>
              </a:spcAft>
            </a:pPr>
            <a:r>
              <a:rPr lang="en-US" sz="1600" dirty="0">
                <a:solidFill>
                  <a:schemeClr val="bg1">
                    <a:lumMod val="50000"/>
                  </a:schemeClr>
                </a:solidFill>
                <a:latin typeface="Times New Roman" panose="02020603050405020304" pitchFamily="18" charset="0"/>
                <a:ea typeface="BatangChe" panose="02030609000101010101" pitchFamily="49" charset="-127"/>
                <a:cs typeface="Times New Roman" panose="02020603050405020304" pitchFamily="18" charset="0"/>
              </a:rPr>
              <a:t>A two-layer WRB or building paper (BP) system shall be used in accordance with state and local codes for extreme weather. The window shall be flashed/integrated with inner layer WRB</a:t>
            </a:r>
            <a:r>
              <a:rPr lang="en-US" sz="1600" dirty="0">
                <a:latin typeface="Times New Roman" panose="02020603050405020304" pitchFamily="18" charset="0"/>
                <a:ea typeface="BatangChe" panose="02030609000101010101" pitchFamily="49" charset="-127"/>
                <a:cs typeface="Times New Roman" panose="02020603050405020304" pitchFamily="18" charset="0"/>
              </a:rPr>
              <a:t>.</a:t>
            </a:r>
            <a:endParaRPr lang="en-US" sz="1600" dirty="0">
              <a:effectLst/>
              <a:latin typeface="Times New Roman" panose="02020603050405020304" pitchFamily="18" charset="0"/>
              <a:ea typeface="BatangChe" panose="02030609000101010101" pitchFamily="49" charset="-127"/>
              <a:cs typeface="Times New Roman" panose="02020603050405020304" pitchFamily="18" charset="0"/>
            </a:endParaRPr>
          </a:p>
        </p:txBody>
      </p:sp>
      <p:sp>
        <p:nvSpPr>
          <p:cNvPr id="19" name="Rectangle 18"/>
          <p:cNvSpPr/>
          <p:nvPr/>
        </p:nvSpPr>
        <p:spPr>
          <a:xfrm>
            <a:off x="0" y="6631650"/>
            <a:ext cx="400050"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2.6</a:t>
            </a:r>
          </a:p>
        </p:txBody>
      </p:sp>
      <p:sp>
        <p:nvSpPr>
          <p:cNvPr id="3" name="Rectangle 2">
            <a:extLst>
              <a:ext uri="{FF2B5EF4-FFF2-40B4-BE49-F238E27FC236}">
                <a16:creationId xmlns:a16="http://schemas.microsoft.com/office/drawing/2014/main" xmlns="" id="{7232ADF4-9B12-0349-828B-1BD7B6B6D012}"/>
              </a:ext>
            </a:extLst>
          </p:cNvPr>
          <p:cNvSpPr/>
          <p:nvPr/>
        </p:nvSpPr>
        <p:spPr>
          <a:xfrm>
            <a:off x="2835910" y="278948"/>
            <a:ext cx="6021487" cy="923330"/>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Standard Practice for the Installation of Windows with Flanges or Mounting Fins in Wood Frame Construction for Extreme Wind/Water Conditions</a:t>
            </a:r>
          </a:p>
        </p:txBody>
      </p:sp>
      <p:sp>
        <p:nvSpPr>
          <p:cNvPr id="10" name="Action Button: Home 9">
            <a:hlinkClick r:id="rId2" action="ppaction://hlinksldjump" highlightClick="1"/>
            <a:extLst>
              <a:ext uri="{FF2B5EF4-FFF2-40B4-BE49-F238E27FC236}">
                <a16:creationId xmlns:a16="http://schemas.microsoft.com/office/drawing/2014/main" xmlns="" id="{DE37318D-4DFD-7243-A448-018DDF368CDD}"/>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59997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4166" y="0"/>
            <a:ext cx="2029578" cy="6858000"/>
          </a:xfrm>
          <a:prstGeom prst="rect">
            <a:avLst/>
          </a:prstGeom>
          <a:solidFill>
            <a:schemeClr val="bg2">
              <a:lumMod val="75000"/>
              <a:alpha val="2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2">
                    <a:lumMod val="50000"/>
                  </a:schemeClr>
                </a:solidFill>
                <a:latin typeface="Times New Roman" panose="02020603050405020304" pitchFamily="18" charset="0"/>
                <a:cs typeface="Times New Roman" panose="02020603050405020304" pitchFamily="18" charset="0"/>
              </a:rPr>
              <a:t>Fenestration Manufacturers Association</a:t>
            </a:r>
          </a:p>
          <a:p>
            <a:pPr algn="ctr"/>
            <a:endParaRPr lang="en-US" sz="2000" dirty="0">
              <a:solidFill>
                <a:schemeClr val="accent2">
                  <a:lumMod val="50000"/>
                </a:schemeClr>
              </a:solidFill>
              <a:latin typeface="Times New Roman" panose="02020603050405020304" pitchFamily="18" charset="0"/>
              <a:cs typeface="Times New Roman" panose="02020603050405020304" pitchFamily="18" charset="0"/>
            </a:endParaRPr>
          </a:p>
          <a:p>
            <a:pPr algn="ctr"/>
            <a:r>
              <a:rPr lang="en-US" sz="1400" dirty="0">
                <a:solidFill>
                  <a:schemeClr val="accent2">
                    <a:lumMod val="50000"/>
                  </a:schemeClr>
                </a:solidFill>
                <a:latin typeface="Times New Roman" panose="02020603050405020304" pitchFamily="18" charset="0"/>
                <a:cs typeface="Times New Roman" panose="02020603050405020304" pitchFamily="18" charset="0"/>
              </a:rPr>
              <a:t>FMA/AAMA 100-12</a:t>
            </a:r>
          </a:p>
        </p:txBody>
      </p:sp>
      <p:sp>
        <p:nvSpPr>
          <p:cNvPr id="15" name="Pentagon 14"/>
          <p:cNvSpPr/>
          <p:nvPr/>
        </p:nvSpPr>
        <p:spPr>
          <a:xfrm>
            <a:off x="494166" y="5181600"/>
            <a:ext cx="1480938" cy="316992"/>
          </a:xfrm>
          <a:prstGeom prst="homePlate">
            <a:avLst/>
          </a:prstGeom>
          <a:solidFill>
            <a:schemeClr val="accent2">
              <a:lumMod val="5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16" name="Pentagon 15"/>
          <p:cNvSpPr/>
          <p:nvPr/>
        </p:nvSpPr>
        <p:spPr>
          <a:xfrm>
            <a:off x="494166" y="5702808"/>
            <a:ext cx="1480938" cy="316992"/>
          </a:xfrm>
          <a:prstGeom prst="homePlate">
            <a:avLst/>
          </a:prstGeom>
          <a:solidFill>
            <a:schemeClr val="accent2">
              <a:lumMod val="5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6" name="Rectangle 5"/>
          <p:cNvSpPr/>
          <p:nvPr/>
        </p:nvSpPr>
        <p:spPr>
          <a:xfrm>
            <a:off x="4524934" y="536448"/>
            <a:ext cx="2529282" cy="369332"/>
          </a:xfrm>
          <a:prstGeom prst="rect">
            <a:avLst/>
          </a:prstGeom>
        </p:spPr>
        <p:txBody>
          <a:bodyPr wrap="none">
            <a:spAutoFit/>
          </a:bodyPr>
          <a:lstStyle/>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WRB INSTALLATION</a:t>
            </a:r>
          </a:p>
        </p:txBody>
      </p:sp>
      <p:sp>
        <p:nvSpPr>
          <p:cNvPr id="7" name="Rectangle 6"/>
          <p:cNvSpPr/>
          <p:nvPr/>
        </p:nvSpPr>
        <p:spPr>
          <a:xfrm>
            <a:off x="3010788" y="921677"/>
            <a:ext cx="1718740"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WRB Method A </a:t>
            </a:r>
            <a:endParaRPr lang="en-US" b="1" dirty="0"/>
          </a:p>
        </p:txBody>
      </p:sp>
      <p:pic>
        <p:nvPicPr>
          <p:cNvPr id="17" name="Picture 16"/>
          <p:cNvPicPr/>
          <p:nvPr/>
        </p:nvPicPr>
        <p:blipFill rotWithShape="1">
          <a:blip r:embed="rId2" cstate="screen">
            <a:extLst>
              <a:ext uri="{28A0092B-C50C-407E-A947-70E740481C1C}">
                <a14:useLocalDpi xmlns:a14="http://schemas.microsoft.com/office/drawing/2010/main"/>
              </a:ext>
            </a:extLst>
          </a:blip>
          <a:srcRect/>
          <a:stretch/>
        </p:blipFill>
        <p:spPr>
          <a:xfrm>
            <a:off x="2925549" y="1291009"/>
            <a:ext cx="1879601" cy="1463040"/>
          </a:xfrm>
          <a:prstGeom prst="rect">
            <a:avLst/>
          </a:prstGeom>
        </p:spPr>
      </p:pic>
      <p:sp>
        <p:nvSpPr>
          <p:cNvPr id="10" name="Rectangle 9"/>
          <p:cNvSpPr/>
          <p:nvPr/>
        </p:nvSpPr>
        <p:spPr>
          <a:xfrm>
            <a:off x="5220589" y="1490636"/>
            <a:ext cx="3923411" cy="973985"/>
          </a:xfrm>
          <a:prstGeom prst="rect">
            <a:avLst/>
          </a:prstGeom>
        </p:spPr>
        <p:txBody>
          <a:bodyPr wrap="square">
            <a:spAutoFit/>
          </a:bodyPr>
          <a:lstStyle/>
          <a:p>
            <a:pPr>
              <a:lnSpc>
                <a:spcPct val="107000"/>
              </a:lnSpc>
              <a:spcAft>
                <a:spcPts val="800"/>
              </a:spcAft>
            </a:pPr>
            <a:r>
              <a:rPr lang="en-US" sz="14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1. Box cut WRB </a:t>
            </a:r>
          </a:p>
          <a:p>
            <a:pPr>
              <a:lnSpc>
                <a:spcPct val="107000"/>
              </a:lnSpc>
              <a:spcAft>
                <a:spcPts val="800"/>
              </a:spcAft>
            </a:pPr>
            <a:r>
              <a:rPr lang="en-US" sz="14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2. Seal with self-adhered flashing </a:t>
            </a:r>
          </a:p>
          <a:p>
            <a:r>
              <a:rPr lang="en-US" sz="14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3. Apply sealant at jamb/head interface</a:t>
            </a:r>
            <a:endParaRPr lang="en-US" sz="14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3010788" y="2900650"/>
            <a:ext cx="1709122"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WRB Method B </a:t>
            </a:r>
            <a:endParaRPr lang="en-US" b="1" dirty="0"/>
          </a:p>
        </p:txBody>
      </p:sp>
      <p:sp>
        <p:nvSpPr>
          <p:cNvPr id="20" name="Rectangle 19"/>
          <p:cNvSpPr/>
          <p:nvPr/>
        </p:nvSpPr>
        <p:spPr>
          <a:xfrm>
            <a:off x="5302787" y="3085316"/>
            <a:ext cx="3632203" cy="1988365"/>
          </a:xfrm>
          <a:prstGeom prst="rect">
            <a:avLst/>
          </a:prstGeom>
        </p:spPr>
        <p:txBody>
          <a:bodyPr wrap="square">
            <a:spAutoFit/>
          </a:bodyPr>
          <a:lstStyle/>
          <a:p>
            <a:pPr>
              <a:lnSpc>
                <a:spcPct val="107000"/>
              </a:lnSpc>
              <a:spcAft>
                <a:spcPts val="800"/>
              </a:spcAft>
            </a:pPr>
            <a:r>
              <a:rPr lang="en-US" sz="1400" dirty="0">
                <a:solidFill>
                  <a:schemeClr val="bg1">
                    <a:lumMod val="50000"/>
                  </a:schemeClr>
                </a:solidFill>
                <a:latin typeface="Times New Roman" panose="02020603050405020304" pitchFamily="18" charset="0"/>
                <a:cs typeface="Times New Roman" panose="02020603050405020304" pitchFamily="18" charset="0"/>
              </a:rPr>
              <a:t>(Integration after Window is installed)</a:t>
            </a:r>
          </a:p>
          <a:p>
            <a:pPr>
              <a:lnSpc>
                <a:spcPct val="107000"/>
              </a:lnSpc>
              <a:spcAft>
                <a:spcPts val="800"/>
              </a:spcAft>
            </a:pPr>
            <a:r>
              <a:rPr lang="en-US" sz="14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1. Box cut WRB </a:t>
            </a:r>
          </a:p>
          <a:p>
            <a:pPr>
              <a:lnSpc>
                <a:spcPct val="107000"/>
              </a:lnSpc>
              <a:spcAft>
                <a:spcPts val="800"/>
              </a:spcAft>
            </a:pPr>
            <a:r>
              <a:rPr lang="en-US" sz="14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2. Cut each jamb corner.</a:t>
            </a:r>
          </a:p>
          <a:p>
            <a:pPr>
              <a:lnSpc>
                <a:spcPct val="107000"/>
              </a:lnSpc>
              <a:spcAft>
                <a:spcPts val="800"/>
              </a:spcAft>
            </a:pPr>
            <a:r>
              <a:rPr lang="en-US" sz="14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3. Fold back jamb </a:t>
            </a:r>
          </a:p>
          <a:p>
            <a:pPr>
              <a:lnSpc>
                <a:spcPct val="107000"/>
              </a:lnSpc>
              <a:spcAft>
                <a:spcPts val="800"/>
              </a:spcAft>
            </a:pPr>
            <a:r>
              <a:rPr lang="en-US" sz="14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4. Apply sealant along jamb </a:t>
            </a:r>
          </a:p>
          <a:p>
            <a:pPr>
              <a:lnSpc>
                <a:spcPct val="107000"/>
              </a:lnSpc>
              <a:spcAft>
                <a:spcPts val="800"/>
              </a:spcAft>
            </a:pPr>
            <a:r>
              <a:rPr lang="en-US" sz="14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5. Integrate WRB to self-adhering flashing</a:t>
            </a:r>
          </a:p>
        </p:txBody>
      </p:sp>
      <p:sp>
        <p:nvSpPr>
          <p:cNvPr id="21" name="Rectangle 20"/>
          <p:cNvSpPr/>
          <p:nvPr/>
        </p:nvSpPr>
        <p:spPr>
          <a:xfrm>
            <a:off x="3021382" y="4901106"/>
            <a:ext cx="1701107"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WRB Method C </a:t>
            </a:r>
            <a:endParaRPr lang="en-US" b="1" dirty="0"/>
          </a:p>
        </p:txBody>
      </p:sp>
      <p:sp>
        <p:nvSpPr>
          <p:cNvPr id="23" name="Rectangle 22"/>
          <p:cNvSpPr/>
          <p:nvPr/>
        </p:nvSpPr>
        <p:spPr>
          <a:xfrm>
            <a:off x="5302787" y="5338401"/>
            <a:ext cx="3797303" cy="1322157"/>
          </a:xfrm>
          <a:prstGeom prst="rect">
            <a:avLst/>
          </a:prstGeom>
        </p:spPr>
        <p:txBody>
          <a:bodyPr wrap="square">
            <a:spAutoFit/>
          </a:bodyPr>
          <a:lstStyle/>
          <a:p>
            <a:pPr>
              <a:lnSpc>
                <a:spcPct val="107000"/>
              </a:lnSpc>
              <a:spcAft>
                <a:spcPts val="800"/>
              </a:spcAft>
            </a:pPr>
            <a:r>
              <a:rPr lang="en-US" sz="1400" dirty="0">
                <a:solidFill>
                  <a:schemeClr val="bg1">
                    <a:lumMod val="50000"/>
                  </a:schemeClr>
                </a:solidFill>
                <a:latin typeface="Times New Roman" panose="02020603050405020304" pitchFamily="18" charset="0"/>
                <a:cs typeface="Times New Roman" panose="02020603050405020304" pitchFamily="18" charset="0"/>
              </a:rPr>
              <a:t>1. I-Cut of WRB </a:t>
            </a:r>
          </a:p>
          <a:p>
            <a:pPr>
              <a:lnSpc>
                <a:spcPct val="107000"/>
              </a:lnSpc>
              <a:spcAft>
                <a:spcPts val="800"/>
              </a:spcAft>
            </a:pPr>
            <a:r>
              <a:rPr lang="en-US" sz="1400" dirty="0">
                <a:solidFill>
                  <a:schemeClr val="bg1">
                    <a:lumMod val="50000"/>
                  </a:schemeClr>
                </a:solidFill>
                <a:latin typeface="Times New Roman" panose="02020603050405020304" pitchFamily="18" charset="0"/>
                <a:cs typeface="Times New Roman" panose="02020603050405020304" pitchFamily="18" charset="0"/>
              </a:rPr>
              <a:t>2. Apply sealant onto sheathing </a:t>
            </a:r>
          </a:p>
          <a:p>
            <a:pPr>
              <a:lnSpc>
                <a:spcPct val="107000"/>
              </a:lnSpc>
              <a:spcAft>
                <a:spcPts val="800"/>
              </a:spcAft>
            </a:pPr>
            <a:r>
              <a:rPr lang="en-US" sz="1400" dirty="0">
                <a:solidFill>
                  <a:schemeClr val="bg1">
                    <a:lumMod val="50000"/>
                  </a:schemeClr>
                </a:solidFill>
                <a:latin typeface="Times New Roman" panose="02020603050405020304" pitchFamily="18" charset="0"/>
                <a:cs typeface="Times New Roman" panose="02020603050405020304" pitchFamily="18" charset="0"/>
              </a:rPr>
              <a:t>3. Wrap into cavity</a:t>
            </a:r>
          </a:p>
          <a:p>
            <a:pPr>
              <a:lnSpc>
                <a:spcPct val="107000"/>
              </a:lnSpc>
              <a:spcAft>
                <a:spcPts val="800"/>
              </a:spcAft>
            </a:pPr>
            <a:r>
              <a:rPr lang="en-US" sz="1400" dirty="0">
                <a:solidFill>
                  <a:schemeClr val="bg1">
                    <a:lumMod val="50000"/>
                  </a:schemeClr>
                </a:solidFill>
                <a:latin typeface="Times New Roman" panose="02020603050405020304" pitchFamily="18" charset="0"/>
                <a:cs typeface="Times New Roman" panose="02020603050405020304" pitchFamily="18" charset="0"/>
              </a:rPr>
              <a:t>4. Attach the WRB .</a:t>
            </a:r>
          </a:p>
        </p:txBody>
      </p:sp>
      <p:pic>
        <p:nvPicPr>
          <p:cNvPr id="24" name="Picture 23"/>
          <p:cNvPicPr/>
          <p:nvPr/>
        </p:nvPicPr>
        <p:blipFill>
          <a:blip r:embed="rId3" cstate="screen">
            <a:extLst>
              <a:ext uri="{28A0092B-C50C-407E-A947-70E740481C1C}">
                <a14:useLocalDpi xmlns:a14="http://schemas.microsoft.com/office/drawing/2010/main"/>
              </a:ext>
            </a:extLst>
          </a:blip>
          <a:stretch>
            <a:fillRect/>
          </a:stretch>
        </p:blipFill>
        <p:spPr>
          <a:xfrm>
            <a:off x="2938723" y="5267960"/>
            <a:ext cx="1866426" cy="1463040"/>
          </a:xfrm>
          <a:prstGeom prst="rect">
            <a:avLst/>
          </a:prstGeom>
        </p:spPr>
      </p:pic>
      <p:pic>
        <p:nvPicPr>
          <p:cNvPr id="26" name="Picture 25"/>
          <p:cNvPicPr/>
          <p:nvPr/>
        </p:nvPicPr>
        <p:blipFill rotWithShape="1">
          <a:blip r:embed="rId4" cstate="screen">
            <a:extLst>
              <a:ext uri="{28A0092B-C50C-407E-A947-70E740481C1C}">
                <a14:useLocalDpi xmlns:a14="http://schemas.microsoft.com/office/drawing/2010/main"/>
              </a:ext>
            </a:extLst>
          </a:blip>
          <a:srcRect t="-1"/>
          <a:stretch/>
        </p:blipFill>
        <p:spPr>
          <a:xfrm>
            <a:off x="2927157" y="3351707"/>
            <a:ext cx="1877992" cy="1400319"/>
          </a:xfrm>
          <a:prstGeom prst="rect">
            <a:avLst/>
          </a:prstGeom>
        </p:spPr>
      </p:pic>
      <p:sp>
        <p:nvSpPr>
          <p:cNvPr id="19" name="Freeform 18"/>
          <p:cNvSpPr/>
          <p:nvPr/>
        </p:nvSpPr>
        <p:spPr>
          <a:xfrm>
            <a:off x="134110" y="536448"/>
            <a:ext cx="2389633" cy="1977990"/>
          </a:xfrm>
          <a:custGeom>
            <a:avLst/>
            <a:gdLst>
              <a:gd name="connsiteX0" fmla="*/ 222039 w 2389633"/>
              <a:gd name="connsiteY0" fmla="*/ 0 h 1752600"/>
              <a:gd name="connsiteX1" fmla="*/ 360055 w 2389633"/>
              <a:gd name="connsiteY1" fmla="*/ 0 h 1752600"/>
              <a:gd name="connsiteX2" fmla="*/ 360055 w 2389633"/>
              <a:gd name="connsiteY2" fmla="*/ 165786 h 1752600"/>
              <a:gd name="connsiteX3" fmla="*/ 321053 w 2389633"/>
              <a:gd name="connsiteY3" fmla="*/ 165786 h 1752600"/>
              <a:gd name="connsiteX4" fmla="*/ 193752 w 2389633"/>
              <a:gd name="connsiteY4" fmla="*/ 235156 h 1752600"/>
              <a:gd name="connsiteX5" fmla="*/ 168213 w 2389633"/>
              <a:gd name="connsiteY5" fmla="*/ 284988 h 1752600"/>
              <a:gd name="connsiteX6" fmla="*/ 2115313 w 2389633"/>
              <a:gd name="connsiteY6" fmla="*/ 284988 h 1752600"/>
              <a:gd name="connsiteX7" fmla="*/ 2389633 w 2389633"/>
              <a:gd name="connsiteY7" fmla="*/ 876300 h 1752600"/>
              <a:gd name="connsiteX8" fmla="*/ 2115313 w 2389633"/>
              <a:gd name="connsiteY8" fmla="*/ 1467612 h 1752600"/>
              <a:gd name="connsiteX9" fmla="*/ 168213 w 2389633"/>
              <a:gd name="connsiteY9" fmla="*/ 1467612 h 1752600"/>
              <a:gd name="connsiteX10" fmla="*/ 193752 w 2389633"/>
              <a:gd name="connsiteY10" fmla="*/ 1517444 h 1752600"/>
              <a:gd name="connsiteX11" fmla="*/ 321053 w 2389633"/>
              <a:gd name="connsiteY11" fmla="*/ 1586814 h 1752600"/>
              <a:gd name="connsiteX12" fmla="*/ 360055 w 2389633"/>
              <a:gd name="connsiteY12" fmla="*/ 1586814 h 1752600"/>
              <a:gd name="connsiteX13" fmla="*/ 360055 w 2389633"/>
              <a:gd name="connsiteY13" fmla="*/ 1752600 h 1752600"/>
              <a:gd name="connsiteX14" fmla="*/ 222039 w 2389633"/>
              <a:gd name="connsiteY14" fmla="*/ 1752600 h 1752600"/>
              <a:gd name="connsiteX15" fmla="*/ 17449 w 2389633"/>
              <a:gd name="connsiteY15" fmla="*/ 1574195 h 1752600"/>
              <a:gd name="connsiteX16" fmla="*/ 1093 w 2389633"/>
              <a:gd name="connsiteY16" fmla="*/ 1467612 h 1752600"/>
              <a:gd name="connsiteX17" fmla="*/ 1 w 2389633"/>
              <a:gd name="connsiteY17" fmla="*/ 1467612 h 1752600"/>
              <a:gd name="connsiteX18" fmla="*/ 1 w 2389633"/>
              <a:gd name="connsiteY18" fmla="*/ 1460500 h 1752600"/>
              <a:gd name="connsiteX19" fmla="*/ 0 w 2389633"/>
              <a:gd name="connsiteY19" fmla="*/ 1460494 h 1752600"/>
              <a:gd name="connsiteX20" fmla="*/ 0 w 2389633"/>
              <a:gd name="connsiteY20" fmla="*/ 292107 h 1752600"/>
              <a:gd name="connsiteX21" fmla="*/ 1 w 2389633"/>
              <a:gd name="connsiteY21" fmla="*/ 292100 h 1752600"/>
              <a:gd name="connsiteX22" fmla="*/ 1 w 2389633"/>
              <a:gd name="connsiteY22" fmla="*/ 284988 h 1752600"/>
              <a:gd name="connsiteX23" fmla="*/ 1093 w 2389633"/>
              <a:gd name="connsiteY23" fmla="*/ 284988 h 1752600"/>
              <a:gd name="connsiteX24" fmla="*/ 17449 w 2389633"/>
              <a:gd name="connsiteY24" fmla="*/ 178405 h 1752600"/>
              <a:gd name="connsiteX25" fmla="*/ 222039 w 2389633"/>
              <a:gd name="connsiteY25"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9633" h="1752600">
                <a:moveTo>
                  <a:pt x="222039" y="0"/>
                </a:moveTo>
                <a:lnTo>
                  <a:pt x="360055" y="0"/>
                </a:lnTo>
                <a:lnTo>
                  <a:pt x="360055" y="165786"/>
                </a:lnTo>
                <a:lnTo>
                  <a:pt x="321053" y="165786"/>
                </a:lnTo>
                <a:cubicBezTo>
                  <a:pt x="271339" y="165786"/>
                  <a:pt x="226331" y="192296"/>
                  <a:pt x="193752" y="235156"/>
                </a:cubicBezTo>
                <a:lnTo>
                  <a:pt x="168213" y="284988"/>
                </a:lnTo>
                <a:lnTo>
                  <a:pt x="2115313" y="284988"/>
                </a:lnTo>
                <a:lnTo>
                  <a:pt x="2389633" y="876300"/>
                </a:lnTo>
                <a:lnTo>
                  <a:pt x="2115313" y="1467612"/>
                </a:lnTo>
                <a:lnTo>
                  <a:pt x="168213" y="1467612"/>
                </a:lnTo>
                <a:lnTo>
                  <a:pt x="193752" y="1517444"/>
                </a:lnTo>
                <a:cubicBezTo>
                  <a:pt x="226331" y="1560304"/>
                  <a:pt x="271339" y="1586814"/>
                  <a:pt x="321053" y="1586814"/>
                </a:cubicBezTo>
                <a:lnTo>
                  <a:pt x="360055" y="1586814"/>
                </a:lnTo>
                <a:lnTo>
                  <a:pt x="360055" y="1752600"/>
                </a:lnTo>
                <a:lnTo>
                  <a:pt x="222039" y="1752600"/>
                </a:lnTo>
                <a:cubicBezTo>
                  <a:pt x="130067" y="1752600"/>
                  <a:pt x="51156" y="1679036"/>
                  <a:pt x="17449" y="1574195"/>
                </a:cubicBezTo>
                <a:lnTo>
                  <a:pt x="1093" y="1467612"/>
                </a:lnTo>
                <a:lnTo>
                  <a:pt x="1" y="1467612"/>
                </a:lnTo>
                <a:lnTo>
                  <a:pt x="1" y="1460500"/>
                </a:lnTo>
                <a:lnTo>
                  <a:pt x="0" y="1460494"/>
                </a:lnTo>
                <a:lnTo>
                  <a:pt x="0" y="292107"/>
                </a:lnTo>
                <a:lnTo>
                  <a:pt x="1" y="292100"/>
                </a:lnTo>
                <a:lnTo>
                  <a:pt x="1" y="284988"/>
                </a:lnTo>
                <a:lnTo>
                  <a:pt x="1093" y="284988"/>
                </a:lnTo>
                <a:lnTo>
                  <a:pt x="17449" y="178405"/>
                </a:lnTo>
                <a:cubicBezTo>
                  <a:pt x="51156" y="73564"/>
                  <a:pt x="130067" y="0"/>
                  <a:pt x="222039" y="0"/>
                </a:cubicBezTo>
                <a:close/>
              </a:path>
            </a:pathLst>
          </a:custGeom>
          <a:solidFill>
            <a:schemeClr val="accent2">
              <a:lumMod val="5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FMA</a:t>
            </a:r>
          </a:p>
          <a:p>
            <a:pPr algn="ctr"/>
            <a:r>
              <a:rPr lang="en-US" sz="1600" b="1" dirty="0">
                <a:latin typeface="Times New Roman" panose="02020603050405020304" pitchFamily="18" charset="0"/>
                <a:cs typeface="Times New Roman" panose="02020603050405020304" pitchFamily="18" charset="0"/>
              </a:rPr>
              <a:t>Wood Systems</a:t>
            </a:r>
          </a:p>
        </p:txBody>
      </p:sp>
      <p:sp>
        <p:nvSpPr>
          <p:cNvPr id="25" name="Rectangle 24"/>
          <p:cNvSpPr/>
          <p:nvPr/>
        </p:nvSpPr>
        <p:spPr>
          <a:xfrm>
            <a:off x="0" y="6631650"/>
            <a:ext cx="400050"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2.7</a:t>
            </a:r>
          </a:p>
        </p:txBody>
      </p:sp>
      <p:sp>
        <p:nvSpPr>
          <p:cNvPr id="22" name="Action Button: Home 21">
            <a:hlinkClick r:id="rId5" action="ppaction://hlinksldjump" highlightClick="1"/>
            <a:extLst>
              <a:ext uri="{FF2B5EF4-FFF2-40B4-BE49-F238E27FC236}">
                <a16:creationId xmlns:a16="http://schemas.microsoft.com/office/drawing/2014/main" xmlns="" id="{EE1132F3-D706-6D4A-B8C9-895A10A49EBE}"/>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13570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4166" y="0"/>
            <a:ext cx="2029578" cy="6858000"/>
          </a:xfrm>
          <a:prstGeom prst="rect">
            <a:avLst/>
          </a:prstGeom>
          <a:solidFill>
            <a:schemeClr val="bg2">
              <a:lumMod val="75000"/>
              <a:alpha val="2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2">
                    <a:lumMod val="50000"/>
                  </a:schemeClr>
                </a:solidFill>
                <a:latin typeface="Times New Roman" panose="02020603050405020304" pitchFamily="18" charset="0"/>
                <a:cs typeface="Times New Roman" panose="02020603050405020304" pitchFamily="18" charset="0"/>
              </a:rPr>
              <a:t>Fenestration Manufacturers Association</a:t>
            </a:r>
          </a:p>
          <a:p>
            <a:pPr algn="ctr"/>
            <a:endParaRPr lang="en-US" sz="2000" dirty="0">
              <a:solidFill>
                <a:schemeClr val="accent2">
                  <a:lumMod val="50000"/>
                </a:schemeClr>
              </a:solidFill>
              <a:latin typeface="Times New Roman" panose="02020603050405020304" pitchFamily="18" charset="0"/>
              <a:cs typeface="Times New Roman" panose="02020603050405020304" pitchFamily="18" charset="0"/>
            </a:endParaRPr>
          </a:p>
          <a:p>
            <a:pPr algn="ctr"/>
            <a:r>
              <a:rPr lang="en-US" sz="1400" dirty="0">
                <a:solidFill>
                  <a:schemeClr val="accent2">
                    <a:lumMod val="50000"/>
                  </a:schemeClr>
                </a:solidFill>
                <a:latin typeface="Times New Roman" panose="02020603050405020304" pitchFamily="18" charset="0"/>
                <a:cs typeface="Times New Roman" panose="02020603050405020304" pitchFamily="18" charset="0"/>
              </a:rPr>
              <a:t>FMA/AAMA 100-12</a:t>
            </a:r>
          </a:p>
        </p:txBody>
      </p:sp>
      <p:sp>
        <p:nvSpPr>
          <p:cNvPr id="15" name="Pentagon 14"/>
          <p:cNvSpPr/>
          <p:nvPr/>
        </p:nvSpPr>
        <p:spPr>
          <a:xfrm>
            <a:off x="494166" y="5181600"/>
            <a:ext cx="1480938" cy="316992"/>
          </a:xfrm>
          <a:prstGeom prst="homePlate">
            <a:avLst/>
          </a:prstGeom>
          <a:solidFill>
            <a:schemeClr val="accent2">
              <a:lumMod val="5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16" name="Pentagon 15"/>
          <p:cNvSpPr/>
          <p:nvPr/>
        </p:nvSpPr>
        <p:spPr>
          <a:xfrm>
            <a:off x="494166" y="5702808"/>
            <a:ext cx="1480938" cy="316992"/>
          </a:xfrm>
          <a:prstGeom prst="homePlate">
            <a:avLst/>
          </a:prstGeom>
          <a:solidFill>
            <a:schemeClr val="accent2">
              <a:lumMod val="5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6" name="Rectangle 5"/>
          <p:cNvSpPr/>
          <p:nvPr/>
        </p:nvSpPr>
        <p:spPr>
          <a:xfrm>
            <a:off x="3429906" y="1002588"/>
            <a:ext cx="4414542" cy="369332"/>
          </a:xfrm>
          <a:prstGeom prst="rect">
            <a:avLst/>
          </a:prstGeom>
        </p:spPr>
        <p:txBody>
          <a:bodyPr wrap="none">
            <a:spAutoFit/>
          </a:bodyPr>
          <a:lstStyle/>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SILL AND FLASHING INSTALLATION</a:t>
            </a:r>
          </a:p>
        </p:txBody>
      </p:sp>
      <p:sp>
        <p:nvSpPr>
          <p:cNvPr id="19" name="Rectangle 18"/>
          <p:cNvSpPr/>
          <p:nvPr/>
        </p:nvSpPr>
        <p:spPr>
          <a:xfrm>
            <a:off x="4283064" y="3059668"/>
            <a:ext cx="3170483" cy="369332"/>
          </a:xfrm>
          <a:prstGeom prst="rect">
            <a:avLst/>
          </a:prstGeom>
        </p:spPr>
        <p:txBody>
          <a:bodyPr wrap="none">
            <a:spAutoFit/>
          </a:bodyPr>
          <a:lstStyle/>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WINDOWS INSTALLATION</a:t>
            </a:r>
          </a:p>
        </p:txBody>
      </p:sp>
      <p:sp>
        <p:nvSpPr>
          <p:cNvPr id="2" name="Rectangle 1"/>
          <p:cNvSpPr/>
          <p:nvPr/>
        </p:nvSpPr>
        <p:spPr>
          <a:xfrm>
            <a:off x="3088570" y="3682710"/>
            <a:ext cx="5941130" cy="1815882"/>
          </a:xfrm>
          <a:prstGeom prst="rect">
            <a:avLst/>
          </a:prstGeom>
        </p:spPr>
        <p:txBody>
          <a:bodyPr wrap="square">
            <a:spAutoFit/>
          </a:bodyPr>
          <a:lstStyle/>
          <a:p>
            <a:pPr marL="342900" indent="-342900">
              <a:buFont typeface="+mj-lt"/>
              <a:buAutoNum type="arabicPeriod"/>
            </a:pPr>
            <a:r>
              <a:rPr lang="en-US" sz="16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Inspect and clean windows</a:t>
            </a:r>
          </a:p>
          <a:p>
            <a:pPr marL="342900" indent="-342900">
              <a:buFont typeface="+mj-lt"/>
              <a:buAutoNum type="arabicPeriod"/>
            </a:pPr>
            <a:r>
              <a:rPr lang="en-US" sz="1600" dirty="0">
                <a:solidFill>
                  <a:schemeClr val="bg1">
                    <a:lumMod val="50000"/>
                  </a:schemeClr>
                </a:solidFill>
                <a:latin typeface="Times New Roman" panose="02020603050405020304" pitchFamily="18" charset="0"/>
                <a:cs typeface="Times New Roman" panose="02020603050405020304" pitchFamily="18" charset="0"/>
              </a:rPr>
              <a:t>Run a proper diameter bead of sealant on the back surface</a:t>
            </a:r>
          </a:p>
          <a:p>
            <a:pPr marL="342900" indent="-342900">
              <a:buFont typeface="+mj-lt"/>
              <a:buAutoNum type="arabicPeriod"/>
            </a:pPr>
            <a:r>
              <a:rPr lang="en-US" sz="1600" dirty="0">
                <a:solidFill>
                  <a:schemeClr val="bg1">
                    <a:lumMod val="50000"/>
                  </a:schemeClr>
                </a:solidFill>
                <a:latin typeface="Times New Roman" panose="02020603050405020304" pitchFamily="18" charset="0"/>
                <a:cs typeface="Times New Roman" panose="02020603050405020304" pitchFamily="18" charset="0"/>
              </a:rPr>
              <a:t>Apply a discontinuous bead of sealant on the interior surface  </a:t>
            </a:r>
          </a:p>
          <a:p>
            <a:pPr marL="342900" indent="-342900">
              <a:buFont typeface="+mj-lt"/>
              <a:buAutoNum type="arabicPeriod"/>
            </a:pPr>
            <a:r>
              <a:rPr lang="en-US" sz="1600" dirty="0">
                <a:solidFill>
                  <a:schemeClr val="bg1">
                    <a:lumMod val="50000"/>
                  </a:schemeClr>
                </a:solidFill>
                <a:latin typeface="Times New Roman" panose="02020603050405020304" pitchFamily="18" charset="0"/>
                <a:cs typeface="Times New Roman" panose="02020603050405020304" pitchFamily="18" charset="0"/>
              </a:rPr>
              <a:t>For rigid or semi-rigid sill pan ,apply a continuous bead of sealant </a:t>
            </a:r>
          </a:p>
          <a:p>
            <a:pPr marL="342900" indent="-342900">
              <a:buFont typeface="+mj-lt"/>
              <a:buAutoNum type="arabicPeriod"/>
            </a:pPr>
            <a:r>
              <a:rPr lang="en-US" sz="1600" dirty="0">
                <a:solidFill>
                  <a:schemeClr val="bg1">
                    <a:lumMod val="50000"/>
                  </a:schemeClr>
                </a:solidFill>
                <a:latin typeface="Times New Roman" panose="02020603050405020304" pitchFamily="18" charset="0"/>
                <a:cs typeface="Times New Roman" panose="02020603050405020304" pitchFamily="18" charset="0"/>
              </a:rPr>
              <a:t>Set the window in the opening</a:t>
            </a:r>
          </a:p>
          <a:p>
            <a:pPr marL="342900" indent="-342900">
              <a:buFont typeface="+mj-lt"/>
              <a:buAutoNum type="arabicPeriod"/>
            </a:pPr>
            <a:r>
              <a:rPr lang="en-US" sz="1600" dirty="0">
                <a:solidFill>
                  <a:schemeClr val="bg1">
                    <a:lumMod val="50000"/>
                  </a:schemeClr>
                </a:solidFill>
                <a:latin typeface="Times New Roman" panose="02020603050405020304" pitchFamily="18" charset="0"/>
                <a:cs typeface="Times New Roman" panose="02020603050405020304" pitchFamily="18" charset="0"/>
              </a:rPr>
              <a:t>Hold the window into position and apply shims </a:t>
            </a:r>
            <a:endParaRPr lang="en-US" sz="16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Font typeface="+mj-lt"/>
              <a:buAutoNum type="arabicPeriod"/>
            </a:pPr>
            <a:endParaRPr lang="en-US" sz="16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10" name="Freeform 9"/>
          <p:cNvSpPr/>
          <p:nvPr/>
        </p:nvSpPr>
        <p:spPr>
          <a:xfrm>
            <a:off x="134110" y="536448"/>
            <a:ext cx="2389633" cy="1977990"/>
          </a:xfrm>
          <a:custGeom>
            <a:avLst/>
            <a:gdLst>
              <a:gd name="connsiteX0" fmla="*/ 222039 w 2389633"/>
              <a:gd name="connsiteY0" fmla="*/ 0 h 1752600"/>
              <a:gd name="connsiteX1" fmla="*/ 360055 w 2389633"/>
              <a:gd name="connsiteY1" fmla="*/ 0 h 1752600"/>
              <a:gd name="connsiteX2" fmla="*/ 360055 w 2389633"/>
              <a:gd name="connsiteY2" fmla="*/ 165786 h 1752600"/>
              <a:gd name="connsiteX3" fmla="*/ 321053 w 2389633"/>
              <a:gd name="connsiteY3" fmla="*/ 165786 h 1752600"/>
              <a:gd name="connsiteX4" fmla="*/ 193752 w 2389633"/>
              <a:gd name="connsiteY4" fmla="*/ 235156 h 1752600"/>
              <a:gd name="connsiteX5" fmla="*/ 168213 w 2389633"/>
              <a:gd name="connsiteY5" fmla="*/ 284988 h 1752600"/>
              <a:gd name="connsiteX6" fmla="*/ 2115313 w 2389633"/>
              <a:gd name="connsiteY6" fmla="*/ 284988 h 1752600"/>
              <a:gd name="connsiteX7" fmla="*/ 2389633 w 2389633"/>
              <a:gd name="connsiteY7" fmla="*/ 876300 h 1752600"/>
              <a:gd name="connsiteX8" fmla="*/ 2115313 w 2389633"/>
              <a:gd name="connsiteY8" fmla="*/ 1467612 h 1752600"/>
              <a:gd name="connsiteX9" fmla="*/ 168213 w 2389633"/>
              <a:gd name="connsiteY9" fmla="*/ 1467612 h 1752600"/>
              <a:gd name="connsiteX10" fmla="*/ 193752 w 2389633"/>
              <a:gd name="connsiteY10" fmla="*/ 1517444 h 1752600"/>
              <a:gd name="connsiteX11" fmla="*/ 321053 w 2389633"/>
              <a:gd name="connsiteY11" fmla="*/ 1586814 h 1752600"/>
              <a:gd name="connsiteX12" fmla="*/ 360055 w 2389633"/>
              <a:gd name="connsiteY12" fmla="*/ 1586814 h 1752600"/>
              <a:gd name="connsiteX13" fmla="*/ 360055 w 2389633"/>
              <a:gd name="connsiteY13" fmla="*/ 1752600 h 1752600"/>
              <a:gd name="connsiteX14" fmla="*/ 222039 w 2389633"/>
              <a:gd name="connsiteY14" fmla="*/ 1752600 h 1752600"/>
              <a:gd name="connsiteX15" fmla="*/ 17449 w 2389633"/>
              <a:gd name="connsiteY15" fmla="*/ 1574195 h 1752600"/>
              <a:gd name="connsiteX16" fmla="*/ 1093 w 2389633"/>
              <a:gd name="connsiteY16" fmla="*/ 1467612 h 1752600"/>
              <a:gd name="connsiteX17" fmla="*/ 1 w 2389633"/>
              <a:gd name="connsiteY17" fmla="*/ 1467612 h 1752600"/>
              <a:gd name="connsiteX18" fmla="*/ 1 w 2389633"/>
              <a:gd name="connsiteY18" fmla="*/ 1460500 h 1752600"/>
              <a:gd name="connsiteX19" fmla="*/ 0 w 2389633"/>
              <a:gd name="connsiteY19" fmla="*/ 1460494 h 1752600"/>
              <a:gd name="connsiteX20" fmla="*/ 0 w 2389633"/>
              <a:gd name="connsiteY20" fmla="*/ 292107 h 1752600"/>
              <a:gd name="connsiteX21" fmla="*/ 1 w 2389633"/>
              <a:gd name="connsiteY21" fmla="*/ 292100 h 1752600"/>
              <a:gd name="connsiteX22" fmla="*/ 1 w 2389633"/>
              <a:gd name="connsiteY22" fmla="*/ 284988 h 1752600"/>
              <a:gd name="connsiteX23" fmla="*/ 1093 w 2389633"/>
              <a:gd name="connsiteY23" fmla="*/ 284988 h 1752600"/>
              <a:gd name="connsiteX24" fmla="*/ 17449 w 2389633"/>
              <a:gd name="connsiteY24" fmla="*/ 178405 h 1752600"/>
              <a:gd name="connsiteX25" fmla="*/ 222039 w 2389633"/>
              <a:gd name="connsiteY25"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9633" h="1752600">
                <a:moveTo>
                  <a:pt x="222039" y="0"/>
                </a:moveTo>
                <a:lnTo>
                  <a:pt x="360055" y="0"/>
                </a:lnTo>
                <a:lnTo>
                  <a:pt x="360055" y="165786"/>
                </a:lnTo>
                <a:lnTo>
                  <a:pt x="321053" y="165786"/>
                </a:lnTo>
                <a:cubicBezTo>
                  <a:pt x="271339" y="165786"/>
                  <a:pt x="226331" y="192296"/>
                  <a:pt x="193752" y="235156"/>
                </a:cubicBezTo>
                <a:lnTo>
                  <a:pt x="168213" y="284988"/>
                </a:lnTo>
                <a:lnTo>
                  <a:pt x="2115313" y="284988"/>
                </a:lnTo>
                <a:lnTo>
                  <a:pt x="2389633" y="876300"/>
                </a:lnTo>
                <a:lnTo>
                  <a:pt x="2115313" y="1467612"/>
                </a:lnTo>
                <a:lnTo>
                  <a:pt x="168213" y="1467612"/>
                </a:lnTo>
                <a:lnTo>
                  <a:pt x="193752" y="1517444"/>
                </a:lnTo>
                <a:cubicBezTo>
                  <a:pt x="226331" y="1560304"/>
                  <a:pt x="271339" y="1586814"/>
                  <a:pt x="321053" y="1586814"/>
                </a:cubicBezTo>
                <a:lnTo>
                  <a:pt x="360055" y="1586814"/>
                </a:lnTo>
                <a:lnTo>
                  <a:pt x="360055" y="1752600"/>
                </a:lnTo>
                <a:lnTo>
                  <a:pt x="222039" y="1752600"/>
                </a:lnTo>
                <a:cubicBezTo>
                  <a:pt x="130067" y="1752600"/>
                  <a:pt x="51156" y="1679036"/>
                  <a:pt x="17449" y="1574195"/>
                </a:cubicBezTo>
                <a:lnTo>
                  <a:pt x="1093" y="1467612"/>
                </a:lnTo>
                <a:lnTo>
                  <a:pt x="1" y="1467612"/>
                </a:lnTo>
                <a:lnTo>
                  <a:pt x="1" y="1460500"/>
                </a:lnTo>
                <a:lnTo>
                  <a:pt x="0" y="1460494"/>
                </a:lnTo>
                <a:lnTo>
                  <a:pt x="0" y="292107"/>
                </a:lnTo>
                <a:lnTo>
                  <a:pt x="1" y="292100"/>
                </a:lnTo>
                <a:lnTo>
                  <a:pt x="1" y="284988"/>
                </a:lnTo>
                <a:lnTo>
                  <a:pt x="1093" y="284988"/>
                </a:lnTo>
                <a:lnTo>
                  <a:pt x="17449" y="178405"/>
                </a:lnTo>
                <a:cubicBezTo>
                  <a:pt x="51156" y="73564"/>
                  <a:pt x="130067" y="0"/>
                  <a:pt x="222039" y="0"/>
                </a:cubicBezTo>
                <a:close/>
              </a:path>
            </a:pathLst>
          </a:custGeom>
          <a:solidFill>
            <a:schemeClr val="accent2">
              <a:lumMod val="5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FMA</a:t>
            </a:r>
          </a:p>
          <a:p>
            <a:pPr algn="ctr"/>
            <a:r>
              <a:rPr lang="en-US" sz="1600" b="1" dirty="0">
                <a:latin typeface="Times New Roman" panose="02020603050405020304" pitchFamily="18" charset="0"/>
                <a:cs typeface="Times New Roman" panose="02020603050405020304" pitchFamily="18" charset="0"/>
              </a:rPr>
              <a:t>Wood Systems</a:t>
            </a:r>
          </a:p>
        </p:txBody>
      </p:sp>
      <p:sp>
        <p:nvSpPr>
          <p:cNvPr id="12" name="Rectangle 11"/>
          <p:cNvSpPr/>
          <p:nvPr/>
        </p:nvSpPr>
        <p:spPr>
          <a:xfrm>
            <a:off x="0" y="6631650"/>
            <a:ext cx="400050"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2.8</a:t>
            </a:r>
          </a:p>
        </p:txBody>
      </p:sp>
      <p:sp>
        <p:nvSpPr>
          <p:cNvPr id="11" name="Rectangle 10">
            <a:extLst>
              <a:ext uri="{FF2B5EF4-FFF2-40B4-BE49-F238E27FC236}">
                <a16:creationId xmlns:a16="http://schemas.microsoft.com/office/drawing/2014/main" xmlns="" id="{4A90E0FD-FDA1-DB42-AD94-ECE64B3A7637}"/>
              </a:ext>
            </a:extLst>
          </p:cNvPr>
          <p:cNvSpPr/>
          <p:nvPr/>
        </p:nvSpPr>
        <p:spPr>
          <a:xfrm>
            <a:off x="3088570" y="1434708"/>
            <a:ext cx="5941130" cy="1077218"/>
          </a:xfrm>
          <a:prstGeom prst="rect">
            <a:avLst/>
          </a:prstGeom>
        </p:spPr>
        <p:txBody>
          <a:bodyPr wrap="square">
            <a:spAutoFit/>
          </a:bodyPr>
          <a:lstStyle/>
          <a:p>
            <a:pPr marL="342900" indent="-342900">
              <a:buFont typeface="+mj-lt"/>
              <a:buAutoNum type="arabicPeriod"/>
            </a:pPr>
            <a:r>
              <a:rPr lang="en-US" sz="1600" dirty="0">
                <a:solidFill>
                  <a:schemeClr val="bg1">
                    <a:lumMod val="50000"/>
                  </a:schemeClr>
                </a:solidFill>
                <a:latin typeface="Times New Roman" panose="02020603050405020304" pitchFamily="18" charset="0"/>
                <a:cs typeface="Times New Roman" panose="02020603050405020304" pitchFamily="18" charset="0"/>
              </a:rPr>
              <a:t>Rough opening wood sill area is clean </a:t>
            </a:r>
          </a:p>
          <a:p>
            <a:pPr marL="342900" indent="-342900">
              <a:buFont typeface="+mj-lt"/>
              <a:buAutoNum type="arabicPeriod"/>
            </a:pPr>
            <a:r>
              <a:rPr lang="en-US" sz="1600" dirty="0">
                <a:solidFill>
                  <a:schemeClr val="bg1">
                    <a:lumMod val="50000"/>
                  </a:schemeClr>
                </a:solidFill>
                <a:latin typeface="Times New Roman" panose="02020603050405020304" pitchFamily="18" charset="0"/>
                <a:cs typeface="Times New Roman" panose="02020603050405020304" pitchFamily="18" charset="0"/>
              </a:rPr>
              <a:t>Cut  jamb a proper length to form end dams </a:t>
            </a:r>
          </a:p>
          <a:p>
            <a:pPr marL="342900" indent="-342900">
              <a:buFont typeface="+mj-lt"/>
              <a:buAutoNum type="arabicPeriod"/>
            </a:pPr>
            <a:r>
              <a:rPr lang="en-US" sz="1600" dirty="0">
                <a:solidFill>
                  <a:schemeClr val="bg1">
                    <a:lumMod val="50000"/>
                  </a:schemeClr>
                </a:solidFill>
                <a:latin typeface="Times New Roman" panose="02020603050405020304" pitchFamily="18" charset="0"/>
                <a:cs typeface="Times New Roman" panose="02020603050405020304" pitchFamily="18" charset="0"/>
              </a:rPr>
              <a:t>Cover the sill</a:t>
            </a:r>
          </a:p>
          <a:p>
            <a:pPr marL="342900" indent="-342900">
              <a:buFont typeface="+mj-lt"/>
              <a:buAutoNum type="arabicPeriod"/>
            </a:pPr>
            <a:endParaRPr lang="en-US" sz="16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13" name="Action Button: Home 12">
            <a:hlinkClick r:id="rId2" action="ppaction://hlinksldjump" highlightClick="1"/>
            <a:extLst>
              <a:ext uri="{FF2B5EF4-FFF2-40B4-BE49-F238E27FC236}">
                <a16:creationId xmlns:a16="http://schemas.microsoft.com/office/drawing/2014/main" xmlns="" id="{D3B5586A-23C9-1F47-ADC6-EC2172208E0D}"/>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51367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38E204-0D03-9548-8A44-E40A0241AA24}"/>
              </a:ext>
            </a:extLst>
          </p:cNvPr>
          <p:cNvSpPr>
            <a:spLocks noGrp="1"/>
          </p:cNvSpPr>
          <p:nvPr>
            <p:ph type="title"/>
          </p:nvPr>
        </p:nvSpPr>
        <p:spPr/>
        <p:txBody>
          <a:bodyPr/>
          <a:lstStyle/>
          <a:p>
            <a:r>
              <a:rPr lang="en-US" dirty="0"/>
              <a:t>Acknowledgements </a:t>
            </a:r>
          </a:p>
        </p:txBody>
      </p:sp>
      <p:sp>
        <p:nvSpPr>
          <p:cNvPr id="3" name="Content Placeholder 2">
            <a:extLst>
              <a:ext uri="{FF2B5EF4-FFF2-40B4-BE49-F238E27FC236}">
                <a16:creationId xmlns:a16="http://schemas.microsoft.com/office/drawing/2014/main" xmlns="" id="{1205A3E7-A213-1249-B10F-F5C4F1A28974}"/>
              </a:ext>
            </a:extLst>
          </p:cNvPr>
          <p:cNvSpPr>
            <a:spLocks noGrp="1"/>
          </p:cNvSpPr>
          <p:nvPr>
            <p:ph idx="1"/>
          </p:nvPr>
        </p:nvSpPr>
        <p:spPr>
          <a:xfrm>
            <a:off x="628650" y="1470783"/>
            <a:ext cx="8515350" cy="4351338"/>
          </a:xfrm>
        </p:spPr>
        <p:txBody>
          <a:bodyPr>
            <a:normAutofit/>
          </a:bodyPr>
          <a:lstStyle/>
          <a:p>
            <a:r>
              <a:rPr lang="en-US" dirty="0"/>
              <a:t>Dr. David O. </a:t>
            </a:r>
            <a:r>
              <a:rPr lang="en-US" dirty="0" err="1"/>
              <a:t>Prevatt</a:t>
            </a:r>
            <a:r>
              <a:rPr lang="en-US" dirty="0"/>
              <a:t> – Principal Investigator</a:t>
            </a:r>
          </a:p>
          <a:p>
            <a:r>
              <a:rPr lang="en-US" dirty="0"/>
              <a:t>Graduate Students</a:t>
            </a:r>
          </a:p>
          <a:p>
            <a:pPr lvl="1"/>
            <a:r>
              <a:rPr lang="en-US" dirty="0"/>
              <a:t>Rodrigo Castillo-Perez</a:t>
            </a:r>
          </a:p>
          <a:p>
            <a:pPr lvl="1"/>
            <a:r>
              <a:rPr lang="en-US" dirty="0"/>
              <a:t>Mariel Ojeda-</a:t>
            </a:r>
            <a:r>
              <a:rPr lang="en-US" dirty="0" err="1"/>
              <a:t>Tuz</a:t>
            </a:r>
            <a:endParaRPr lang="en-US" dirty="0"/>
          </a:p>
          <a:p>
            <a:r>
              <a:rPr lang="en-US" dirty="0"/>
              <a:t>Dr. Jean-Paul </a:t>
            </a:r>
            <a:r>
              <a:rPr lang="en-US" dirty="0" err="1"/>
              <a:t>Pinelli</a:t>
            </a:r>
            <a:r>
              <a:rPr lang="en-US" dirty="0"/>
              <a:t> – Florida Institute of Technology </a:t>
            </a:r>
          </a:p>
          <a:p>
            <a:pPr marL="0" indent="0">
              <a:buNone/>
            </a:pPr>
            <a:endParaRPr lang="en-US" sz="1600" dirty="0"/>
          </a:p>
          <a:p>
            <a:pPr marL="0" indent="0">
              <a:buNone/>
            </a:pPr>
            <a:r>
              <a:rPr lang="en-US" dirty="0"/>
              <a:t>Support arranged by (Mo </a:t>
            </a:r>
            <a:r>
              <a:rPr lang="en-US" dirty="0" err="1"/>
              <a:t>Madani</a:t>
            </a:r>
            <a:r>
              <a:rPr lang="en-US" dirty="0"/>
              <a:t>) FBC through:</a:t>
            </a:r>
          </a:p>
          <a:p>
            <a:r>
              <a:rPr lang="en-US" dirty="0"/>
              <a:t>Building A Safer Florida (BASF)</a:t>
            </a:r>
          </a:p>
        </p:txBody>
      </p:sp>
      <p:pic>
        <p:nvPicPr>
          <p:cNvPr id="4" name="Picture 4" descr="Image result for Florida building commission">
            <a:extLst>
              <a:ext uri="{FF2B5EF4-FFF2-40B4-BE49-F238E27FC236}">
                <a16:creationId xmlns:a16="http://schemas.microsoft.com/office/drawing/2014/main" xmlns="" id="{75CCD6BA-DBDB-2241-BD5B-E4080505E25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3404" y="5339489"/>
            <a:ext cx="2015238" cy="11887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DC7B41C2-CC9A-4F43-8E97-66E97470F2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2304" y="5339489"/>
            <a:ext cx="1595982" cy="1356585"/>
          </a:xfrm>
          <a:prstGeom prst="rect">
            <a:avLst/>
          </a:prstGeom>
        </p:spPr>
      </p:pic>
      <p:pic>
        <p:nvPicPr>
          <p:cNvPr id="6" name="Picture 5">
            <a:extLst>
              <a:ext uri="{FF2B5EF4-FFF2-40B4-BE49-F238E27FC236}">
                <a16:creationId xmlns:a16="http://schemas.microsoft.com/office/drawing/2014/main" xmlns="" id="{A7712C6D-CC1B-0447-B7BA-90BBA09B09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91948" y="5256579"/>
            <a:ext cx="1354540" cy="1354540"/>
          </a:xfrm>
          <a:prstGeom prst="rect">
            <a:avLst/>
          </a:prstGeom>
        </p:spPr>
      </p:pic>
      <p:pic>
        <p:nvPicPr>
          <p:cNvPr id="7" name="Picture 6">
            <a:extLst>
              <a:ext uri="{FF2B5EF4-FFF2-40B4-BE49-F238E27FC236}">
                <a16:creationId xmlns:a16="http://schemas.microsoft.com/office/drawing/2014/main" xmlns="" id="{2061AB03-461A-004D-B049-F681F40CA1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94040" y="1470783"/>
            <a:ext cx="921310" cy="914400"/>
          </a:xfrm>
          <a:prstGeom prst="rect">
            <a:avLst/>
          </a:prstGeom>
        </p:spPr>
      </p:pic>
    </p:spTree>
    <p:extLst>
      <p:ext uri="{BB962C8B-B14F-4D97-AF65-F5344CB8AC3E}">
        <p14:creationId xmlns:p14="http://schemas.microsoft.com/office/powerpoint/2010/main" val="3595339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4166" y="0"/>
            <a:ext cx="2029578" cy="6858000"/>
          </a:xfrm>
          <a:prstGeom prst="rect">
            <a:avLst/>
          </a:prstGeom>
          <a:solidFill>
            <a:schemeClr val="bg2">
              <a:lumMod val="75000"/>
              <a:alpha val="2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2">
                    <a:lumMod val="50000"/>
                  </a:schemeClr>
                </a:solidFill>
                <a:latin typeface="Times New Roman" panose="02020603050405020304" pitchFamily="18" charset="0"/>
                <a:cs typeface="Times New Roman" panose="02020603050405020304" pitchFamily="18" charset="0"/>
              </a:rPr>
              <a:t>Fenestration Manufacturers Association</a:t>
            </a:r>
          </a:p>
          <a:p>
            <a:pPr algn="ctr"/>
            <a:endParaRPr lang="en-US" sz="2000" dirty="0">
              <a:solidFill>
                <a:schemeClr val="accent2">
                  <a:lumMod val="50000"/>
                </a:schemeClr>
              </a:solidFill>
              <a:latin typeface="Times New Roman" panose="02020603050405020304" pitchFamily="18" charset="0"/>
              <a:cs typeface="Times New Roman" panose="02020603050405020304" pitchFamily="18" charset="0"/>
            </a:endParaRPr>
          </a:p>
          <a:p>
            <a:pPr algn="ctr"/>
            <a:r>
              <a:rPr lang="en-US" sz="1400" dirty="0">
                <a:solidFill>
                  <a:schemeClr val="accent2">
                    <a:lumMod val="50000"/>
                  </a:schemeClr>
                </a:solidFill>
                <a:latin typeface="Times New Roman" panose="02020603050405020304" pitchFamily="18" charset="0"/>
                <a:cs typeface="Times New Roman" panose="02020603050405020304" pitchFamily="18" charset="0"/>
              </a:rPr>
              <a:t>FMA/AAMA 100-12</a:t>
            </a:r>
          </a:p>
        </p:txBody>
      </p:sp>
      <p:sp>
        <p:nvSpPr>
          <p:cNvPr id="15" name="Pentagon 14"/>
          <p:cNvSpPr/>
          <p:nvPr/>
        </p:nvSpPr>
        <p:spPr>
          <a:xfrm>
            <a:off x="494166" y="5181600"/>
            <a:ext cx="1480938" cy="316992"/>
          </a:xfrm>
          <a:prstGeom prst="homePlate">
            <a:avLst/>
          </a:prstGeom>
          <a:solidFill>
            <a:schemeClr val="accent2">
              <a:lumMod val="5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16" name="Pentagon 15"/>
          <p:cNvSpPr/>
          <p:nvPr/>
        </p:nvSpPr>
        <p:spPr>
          <a:xfrm>
            <a:off x="494166" y="5702808"/>
            <a:ext cx="1480938" cy="316992"/>
          </a:xfrm>
          <a:prstGeom prst="homePlate">
            <a:avLst/>
          </a:prstGeom>
          <a:solidFill>
            <a:schemeClr val="accent2">
              <a:lumMod val="5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6" name="Rectangle 5"/>
          <p:cNvSpPr/>
          <p:nvPr/>
        </p:nvSpPr>
        <p:spPr>
          <a:xfrm>
            <a:off x="2657523" y="1069848"/>
            <a:ext cx="3927678" cy="338041"/>
          </a:xfrm>
          <a:prstGeom prst="rect">
            <a:avLst/>
          </a:prstGeom>
        </p:spPr>
        <p:txBody>
          <a:bodyPr wrap="none">
            <a:spAutoFit/>
          </a:bodyPr>
          <a:lstStyle/>
          <a:p>
            <a:pPr>
              <a:lnSpc>
                <a:spcPct val="107000"/>
              </a:lnSpc>
              <a:spcAft>
                <a:spcPts val="800"/>
              </a:spcAft>
            </a:pPr>
            <a:r>
              <a:rPr lang="en-US" sz="1600" b="1" dirty="0">
                <a:latin typeface="Times New Roman" panose="02020603050405020304" pitchFamily="18" charset="0"/>
                <a:ea typeface="BatangChe" panose="02030609000101010101" pitchFamily="49" charset="-127"/>
                <a:cs typeface="Times New Roman" panose="02020603050405020304" pitchFamily="18" charset="0"/>
              </a:rPr>
              <a:t>Mechanically attached flashing installation</a:t>
            </a:r>
          </a:p>
        </p:txBody>
      </p:sp>
      <p:sp>
        <p:nvSpPr>
          <p:cNvPr id="20" name="Rectangle 19"/>
          <p:cNvSpPr/>
          <p:nvPr/>
        </p:nvSpPr>
        <p:spPr>
          <a:xfrm>
            <a:off x="2657523" y="1619350"/>
            <a:ext cx="4572000" cy="462884"/>
          </a:xfrm>
          <a:prstGeom prst="rect">
            <a:avLst/>
          </a:prstGeom>
        </p:spPr>
        <p:txBody>
          <a:bodyPr>
            <a:spAutoFit/>
          </a:bodyPr>
          <a:lstStyle/>
          <a:p>
            <a:pPr marL="342900" indent="-342900">
              <a:lnSpc>
                <a:spcPct val="200000"/>
              </a:lnSpc>
              <a:buFont typeface="+mj-lt"/>
              <a:buAutoNum type="arabicPeriod"/>
            </a:pPr>
            <a:endParaRPr lang="en-US" sz="1400" dirty="0">
              <a:solidFill>
                <a:schemeClr val="bg1">
                  <a:lumMod val="50000"/>
                </a:schemeClr>
              </a:solidFill>
            </a:endParaRPr>
          </a:p>
        </p:txBody>
      </p:sp>
      <p:sp>
        <p:nvSpPr>
          <p:cNvPr id="19" name="Rectangle 18"/>
          <p:cNvSpPr/>
          <p:nvPr/>
        </p:nvSpPr>
        <p:spPr>
          <a:xfrm>
            <a:off x="2691207" y="3586274"/>
            <a:ext cx="3139000" cy="338554"/>
          </a:xfrm>
          <a:prstGeom prst="rect">
            <a:avLst/>
          </a:prstGeom>
        </p:spPr>
        <p:txBody>
          <a:bodyPr wrap="none">
            <a:spAutoFit/>
          </a:bodyPr>
          <a:lstStyle/>
          <a:p>
            <a:pPr algn="ctr"/>
            <a:r>
              <a:rPr lang="en-US" sz="1600" b="1" dirty="0">
                <a:latin typeface="Times New Roman" panose="02020603050405020304" pitchFamily="18" charset="0"/>
                <a:ea typeface="Calibri" panose="020F0502020204030204" pitchFamily="34" charset="0"/>
                <a:cs typeface="Times New Roman" panose="02020603050405020304" pitchFamily="18" charset="0"/>
              </a:rPr>
              <a:t>Self adhering flashing installation</a:t>
            </a:r>
          </a:p>
        </p:txBody>
      </p:sp>
      <p:sp>
        <p:nvSpPr>
          <p:cNvPr id="10" name="Rectangle 9"/>
          <p:cNvSpPr/>
          <p:nvPr/>
        </p:nvSpPr>
        <p:spPr>
          <a:xfrm>
            <a:off x="3219011" y="329535"/>
            <a:ext cx="5222392" cy="369332"/>
          </a:xfrm>
          <a:prstGeom prst="rect">
            <a:avLst/>
          </a:prstGeom>
        </p:spPr>
        <p:txBody>
          <a:bodyPr wrap="none">
            <a:spAutoFit/>
          </a:bodyPr>
          <a:lstStyle/>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JAMB AND HEAD FLASHING INSTALLATION </a:t>
            </a:r>
          </a:p>
        </p:txBody>
      </p:sp>
      <p:pic>
        <p:nvPicPr>
          <p:cNvPr id="11" name="Picture 10"/>
          <p:cNvPicPr/>
          <p:nvPr/>
        </p:nvPicPr>
        <p:blipFill>
          <a:blip r:embed="rId2" cstate="screen">
            <a:extLst>
              <a:ext uri="{28A0092B-C50C-407E-A947-70E740481C1C}">
                <a14:useLocalDpi xmlns:a14="http://schemas.microsoft.com/office/drawing/2010/main"/>
              </a:ext>
            </a:extLst>
          </a:blip>
          <a:stretch>
            <a:fillRect/>
          </a:stretch>
        </p:blipFill>
        <p:spPr>
          <a:xfrm>
            <a:off x="7118779" y="1336180"/>
            <a:ext cx="1587132" cy="1668165"/>
          </a:xfrm>
          <a:prstGeom prst="rect">
            <a:avLst/>
          </a:prstGeom>
        </p:spPr>
      </p:pic>
      <p:pic>
        <p:nvPicPr>
          <p:cNvPr id="12" name="Picture 11"/>
          <p:cNvPicPr/>
          <p:nvPr/>
        </p:nvPicPr>
        <p:blipFill>
          <a:blip r:embed="rId3" cstate="screen">
            <a:extLst>
              <a:ext uri="{28A0092B-C50C-407E-A947-70E740481C1C}">
                <a14:useLocalDpi xmlns:a14="http://schemas.microsoft.com/office/drawing/2010/main"/>
              </a:ext>
            </a:extLst>
          </a:blip>
          <a:stretch>
            <a:fillRect/>
          </a:stretch>
        </p:blipFill>
        <p:spPr>
          <a:xfrm>
            <a:off x="7118779" y="4025708"/>
            <a:ext cx="1647825" cy="1704340"/>
          </a:xfrm>
          <a:prstGeom prst="rect">
            <a:avLst/>
          </a:prstGeom>
        </p:spPr>
      </p:pic>
      <p:sp>
        <p:nvSpPr>
          <p:cNvPr id="14" name="Freeform 13"/>
          <p:cNvSpPr/>
          <p:nvPr/>
        </p:nvSpPr>
        <p:spPr>
          <a:xfrm>
            <a:off x="134110" y="536448"/>
            <a:ext cx="2389633" cy="1977990"/>
          </a:xfrm>
          <a:custGeom>
            <a:avLst/>
            <a:gdLst>
              <a:gd name="connsiteX0" fmla="*/ 222039 w 2389633"/>
              <a:gd name="connsiteY0" fmla="*/ 0 h 1752600"/>
              <a:gd name="connsiteX1" fmla="*/ 360055 w 2389633"/>
              <a:gd name="connsiteY1" fmla="*/ 0 h 1752600"/>
              <a:gd name="connsiteX2" fmla="*/ 360055 w 2389633"/>
              <a:gd name="connsiteY2" fmla="*/ 165786 h 1752600"/>
              <a:gd name="connsiteX3" fmla="*/ 321053 w 2389633"/>
              <a:gd name="connsiteY3" fmla="*/ 165786 h 1752600"/>
              <a:gd name="connsiteX4" fmla="*/ 193752 w 2389633"/>
              <a:gd name="connsiteY4" fmla="*/ 235156 h 1752600"/>
              <a:gd name="connsiteX5" fmla="*/ 168213 w 2389633"/>
              <a:gd name="connsiteY5" fmla="*/ 284988 h 1752600"/>
              <a:gd name="connsiteX6" fmla="*/ 2115313 w 2389633"/>
              <a:gd name="connsiteY6" fmla="*/ 284988 h 1752600"/>
              <a:gd name="connsiteX7" fmla="*/ 2389633 w 2389633"/>
              <a:gd name="connsiteY7" fmla="*/ 876300 h 1752600"/>
              <a:gd name="connsiteX8" fmla="*/ 2115313 w 2389633"/>
              <a:gd name="connsiteY8" fmla="*/ 1467612 h 1752600"/>
              <a:gd name="connsiteX9" fmla="*/ 168213 w 2389633"/>
              <a:gd name="connsiteY9" fmla="*/ 1467612 h 1752600"/>
              <a:gd name="connsiteX10" fmla="*/ 193752 w 2389633"/>
              <a:gd name="connsiteY10" fmla="*/ 1517444 h 1752600"/>
              <a:gd name="connsiteX11" fmla="*/ 321053 w 2389633"/>
              <a:gd name="connsiteY11" fmla="*/ 1586814 h 1752600"/>
              <a:gd name="connsiteX12" fmla="*/ 360055 w 2389633"/>
              <a:gd name="connsiteY12" fmla="*/ 1586814 h 1752600"/>
              <a:gd name="connsiteX13" fmla="*/ 360055 w 2389633"/>
              <a:gd name="connsiteY13" fmla="*/ 1752600 h 1752600"/>
              <a:gd name="connsiteX14" fmla="*/ 222039 w 2389633"/>
              <a:gd name="connsiteY14" fmla="*/ 1752600 h 1752600"/>
              <a:gd name="connsiteX15" fmla="*/ 17449 w 2389633"/>
              <a:gd name="connsiteY15" fmla="*/ 1574195 h 1752600"/>
              <a:gd name="connsiteX16" fmla="*/ 1093 w 2389633"/>
              <a:gd name="connsiteY16" fmla="*/ 1467612 h 1752600"/>
              <a:gd name="connsiteX17" fmla="*/ 1 w 2389633"/>
              <a:gd name="connsiteY17" fmla="*/ 1467612 h 1752600"/>
              <a:gd name="connsiteX18" fmla="*/ 1 w 2389633"/>
              <a:gd name="connsiteY18" fmla="*/ 1460500 h 1752600"/>
              <a:gd name="connsiteX19" fmla="*/ 0 w 2389633"/>
              <a:gd name="connsiteY19" fmla="*/ 1460494 h 1752600"/>
              <a:gd name="connsiteX20" fmla="*/ 0 w 2389633"/>
              <a:gd name="connsiteY20" fmla="*/ 292107 h 1752600"/>
              <a:gd name="connsiteX21" fmla="*/ 1 w 2389633"/>
              <a:gd name="connsiteY21" fmla="*/ 292100 h 1752600"/>
              <a:gd name="connsiteX22" fmla="*/ 1 w 2389633"/>
              <a:gd name="connsiteY22" fmla="*/ 284988 h 1752600"/>
              <a:gd name="connsiteX23" fmla="*/ 1093 w 2389633"/>
              <a:gd name="connsiteY23" fmla="*/ 284988 h 1752600"/>
              <a:gd name="connsiteX24" fmla="*/ 17449 w 2389633"/>
              <a:gd name="connsiteY24" fmla="*/ 178405 h 1752600"/>
              <a:gd name="connsiteX25" fmla="*/ 222039 w 2389633"/>
              <a:gd name="connsiteY25"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9633" h="1752600">
                <a:moveTo>
                  <a:pt x="222039" y="0"/>
                </a:moveTo>
                <a:lnTo>
                  <a:pt x="360055" y="0"/>
                </a:lnTo>
                <a:lnTo>
                  <a:pt x="360055" y="165786"/>
                </a:lnTo>
                <a:lnTo>
                  <a:pt x="321053" y="165786"/>
                </a:lnTo>
                <a:cubicBezTo>
                  <a:pt x="271339" y="165786"/>
                  <a:pt x="226331" y="192296"/>
                  <a:pt x="193752" y="235156"/>
                </a:cubicBezTo>
                <a:lnTo>
                  <a:pt x="168213" y="284988"/>
                </a:lnTo>
                <a:lnTo>
                  <a:pt x="2115313" y="284988"/>
                </a:lnTo>
                <a:lnTo>
                  <a:pt x="2389633" y="876300"/>
                </a:lnTo>
                <a:lnTo>
                  <a:pt x="2115313" y="1467612"/>
                </a:lnTo>
                <a:lnTo>
                  <a:pt x="168213" y="1467612"/>
                </a:lnTo>
                <a:lnTo>
                  <a:pt x="193752" y="1517444"/>
                </a:lnTo>
                <a:cubicBezTo>
                  <a:pt x="226331" y="1560304"/>
                  <a:pt x="271339" y="1586814"/>
                  <a:pt x="321053" y="1586814"/>
                </a:cubicBezTo>
                <a:lnTo>
                  <a:pt x="360055" y="1586814"/>
                </a:lnTo>
                <a:lnTo>
                  <a:pt x="360055" y="1752600"/>
                </a:lnTo>
                <a:lnTo>
                  <a:pt x="222039" y="1752600"/>
                </a:lnTo>
                <a:cubicBezTo>
                  <a:pt x="130067" y="1752600"/>
                  <a:pt x="51156" y="1679036"/>
                  <a:pt x="17449" y="1574195"/>
                </a:cubicBezTo>
                <a:lnTo>
                  <a:pt x="1093" y="1467612"/>
                </a:lnTo>
                <a:lnTo>
                  <a:pt x="1" y="1467612"/>
                </a:lnTo>
                <a:lnTo>
                  <a:pt x="1" y="1460500"/>
                </a:lnTo>
                <a:lnTo>
                  <a:pt x="0" y="1460494"/>
                </a:lnTo>
                <a:lnTo>
                  <a:pt x="0" y="292107"/>
                </a:lnTo>
                <a:lnTo>
                  <a:pt x="1" y="292100"/>
                </a:lnTo>
                <a:lnTo>
                  <a:pt x="1" y="284988"/>
                </a:lnTo>
                <a:lnTo>
                  <a:pt x="1093" y="284988"/>
                </a:lnTo>
                <a:lnTo>
                  <a:pt x="17449" y="178405"/>
                </a:lnTo>
                <a:cubicBezTo>
                  <a:pt x="51156" y="73564"/>
                  <a:pt x="130067" y="0"/>
                  <a:pt x="222039" y="0"/>
                </a:cubicBezTo>
                <a:close/>
              </a:path>
            </a:pathLst>
          </a:custGeom>
          <a:solidFill>
            <a:schemeClr val="accent2">
              <a:lumMod val="5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FMA</a:t>
            </a:r>
          </a:p>
          <a:p>
            <a:pPr algn="ctr"/>
            <a:r>
              <a:rPr lang="en-US" sz="1600" b="1" dirty="0">
                <a:latin typeface="Times New Roman" panose="02020603050405020304" pitchFamily="18" charset="0"/>
                <a:cs typeface="Times New Roman" panose="02020603050405020304" pitchFamily="18" charset="0"/>
              </a:rPr>
              <a:t>Wood Systems</a:t>
            </a:r>
          </a:p>
        </p:txBody>
      </p:sp>
      <p:sp>
        <p:nvSpPr>
          <p:cNvPr id="17" name="Rectangle 16"/>
          <p:cNvSpPr/>
          <p:nvPr/>
        </p:nvSpPr>
        <p:spPr>
          <a:xfrm>
            <a:off x="0" y="6631650"/>
            <a:ext cx="400050"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2.9</a:t>
            </a:r>
          </a:p>
        </p:txBody>
      </p:sp>
      <p:sp>
        <p:nvSpPr>
          <p:cNvPr id="18" name="Rectangle 17">
            <a:extLst>
              <a:ext uri="{FF2B5EF4-FFF2-40B4-BE49-F238E27FC236}">
                <a16:creationId xmlns:a16="http://schemas.microsoft.com/office/drawing/2014/main" xmlns="" id="{549BAB86-D12F-6548-82FA-1E07166E5507}"/>
              </a:ext>
            </a:extLst>
          </p:cNvPr>
          <p:cNvSpPr/>
          <p:nvPr/>
        </p:nvSpPr>
        <p:spPr>
          <a:xfrm>
            <a:off x="2883799" y="1619350"/>
            <a:ext cx="5941130" cy="830997"/>
          </a:xfrm>
          <a:prstGeom prst="rect">
            <a:avLst/>
          </a:prstGeom>
        </p:spPr>
        <p:txBody>
          <a:bodyPr wrap="square">
            <a:spAutoFit/>
          </a:bodyPr>
          <a:lstStyle/>
          <a:p>
            <a:pPr marL="342900" indent="-342900">
              <a:buFont typeface="+mj-lt"/>
              <a:buAutoNum type="arabicPeriod"/>
            </a:pPr>
            <a:r>
              <a:rPr lang="en-US" sz="16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Apply a continuous bead of sealant.</a:t>
            </a:r>
          </a:p>
          <a:p>
            <a:pPr marL="342900" indent="-342900">
              <a:buFont typeface="+mj-lt"/>
              <a:buAutoNum type="arabicPeriod"/>
            </a:pPr>
            <a:r>
              <a:rPr lang="en-US" sz="16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Apply jamb flashing in line </a:t>
            </a:r>
          </a:p>
          <a:p>
            <a:pPr marL="342900" indent="-342900">
              <a:buFont typeface="+mj-lt"/>
              <a:buAutoNum type="arabicPeriod"/>
            </a:pPr>
            <a:r>
              <a:rPr lang="en-US" sz="16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Apply mechanically attached flashing to head </a:t>
            </a:r>
          </a:p>
        </p:txBody>
      </p:sp>
      <p:sp>
        <p:nvSpPr>
          <p:cNvPr id="21" name="Rectangle 20">
            <a:extLst>
              <a:ext uri="{FF2B5EF4-FFF2-40B4-BE49-F238E27FC236}">
                <a16:creationId xmlns:a16="http://schemas.microsoft.com/office/drawing/2014/main" xmlns="" id="{5BEAE91E-B261-A240-9077-E06B0BC5A8E0}"/>
              </a:ext>
            </a:extLst>
          </p:cNvPr>
          <p:cNvSpPr/>
          <p:nvPr/>
        </p:nvSpPr>
        <p:spPr>
          <a:xfrm>
            <a:off x="2883799" y="4036852"/>
            <a:ext cx="4345724" cy="1323439"/>
          </a:xfrm>
          <a:prstGeom prst="rect">
            <a:avLst/>
          </a:prstGeom>
        </p:spPr>
        <p:txBody>
          <a:bodyPr wrap="square">
            <a:spAutoFit/>
          </a:bodyPr>
          <a:lstStyle/>
          <a:p>
            <a:pPr marL="342900" indent="-342900">
              <a:buFont typeface="+mj-lt"/>
              <a:buAutoNum type="arabicPeriod"/>
            </a:pPr>
            <a:r>
              <a:rPr lang="en-US" sz="16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Apply flashing of the window.</a:t>
            </a:r>
          </a:p>
          <a:p>
            <a:pPr marL="342900" indent="-342900">
              <a:buFont typeface="+mj-lt"/>
              <a:buAutoNum type="arabicPeriod"/>
            </a:pPr>
            <a:r>
              <a:rPr lang="en-US" sz="16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Cut the jamb flashing and adhere the top end of the flashing</a:t>
            </a:r>
          </a:p>
          <a:p>
            <a:pPr marL="342900" indent="-342900">
              <a:buFont typeface="+mj-lt"/>
              <a:buAutoNum type="arabicPeriod"/>
            </a:pPr>
            <a:r>
              <a:rPr lang="en-US" sz="16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Use firm pressure to adhere the self-adhering flashing </a:t>
            </a:r>
          </a:p>
        </p:txBody>
      </p:sp>
      <p:sp>
        <p:nvSpPr>
          <p:cNvPr id="22" name="Action Button: Home 21">
            <a:hlinkClick r:id="rId4" action="ppaction://hlinksldjump" highlightClick="1"/>
            <a:extLst>
              <a:ext uri="{FF2B5EF4-FFF2-40B4-BE49-F238E27FC236}">
                <a16:creationId xmlns:a16="http://schemas.microsoft.com/office/drawing/2014/main" xmlns="" id="{9429A831-6D1C-1B46-9772-451E56703560}"/>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54713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4166" y="0"/>
            <a:ext cx="2029578" cy="6858000"/>
          </a:xfrm>
          <a:prstGeom prst="rect">
            <a:avLst/>
          </a:prstGeom>
          <a:solidFill>
            <a:schemeClr val="bg2">
              <a:lumMod val="75000"/>
              <a:alpha val="2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2">
                    <a:lumMod val="50000"/>
                  </a:schemeClr>
                </a:solidFill>
                <a:latin typeface="Times New Roman" panose="02020603050405020304" pitchFamily="18" charset="0"/>
                <a:cs typeface="Times New Roman" panose="02020603050405020304" pitchFamily="18" charset="0"/>
              </a:rPr>
              <a:t>Fenestration Manufacturers Association</a:t>
            </a:r>
          </a:p>
          <a:p>
            <a:pPr algn="ctr"/>
            <a:endParaRPr lang="en-US" sz="2000" dirty="0">
              <a:solidFill>
                <a:schemeClr val="accent2">
                  <a:lumMod val="50000"/>
                </a:schemeClr>
              </a:solidFill>
              <a:latin typeface="Times New Roman" panose="02020603050405020304" pitchFamily="18" charset="0"/>
              <a:cs typeface="Times New Roman" panose="02020603050405020304" pitchFamily="18" charset="0"/>
            </a:endParaRPr>
          </a:p>
          <a:p>
            <a:pPr algn="ctr"/>
            <a:r>
              <a:rPr lang="en-US" sz="1400" dirty="0">
                <a:solidFill>
                  <a:schemeClr val="accent2">
                    <a:lumMod val="50000"/>
                  </a:schemeClr>
                </a:solidFill>
                <a:latin typeface="Times New Roman" panose="02020603050405020304" pitchFamily="18" charset="0"/>
                <a:cs typeface="Times New Roman" panose="02020603050405020304" pitchFamily="18" charset="0"/>
              </a:rPr>
              <a:t>FMA/AAMA 100-12</a:t>
            </a:r>
          </a:p>
        </p:txBody>
      </p:sp>
      <p:sp>
        <p:nvSpPr>
          <p:cNvPr id="15" name="Pentagon 14"/>
          <p:cNvSpPr/>
          <p:nvPr/>
        </p:nvSpPr>
        <p:spPr>
          <a:xfrm>
            <a:off x="494166" y="5181600"/>
            <a:ext cx="1480938" cy="316992"/>
          </a:xfrm>
          <a:prstGeom prst="homePlate">
            <a:avLst/>
          </a:prstGeom>
          <a:solidFill>
            <a:schemeClr val="accent2">
              <a:lumMod val="5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16" name="Pentagon 15"/>
          <p:cNvSpPr/>
          <p:nvPr/>
        </p:nvSpPr>
        <p:spPr>
          <a:xfrm>
            <a:off x="494166" y="5702808"/>
            <a:ext cx="1480938" cy="316992"/>
          </a:xfrm>
          <a:prstGeom prst="homePlate">
            <a:avLst/>
          </a:prstGeom>
          <a:solidFill>
            <a:schemeClr val="accent2">
              <a:lumMod val="5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14" name="Rectangle 13"/>
          <p:cNvSpPr/>
          <p:nvPr/>
        </p:nvSpPr>
        <p:spPr>
          <a:xfrm>
            <a:off x="3863128" y="1156111"/>
            <a:ext cx="3743717" cy="369332"/>
          </a:xfrm>
          <a:prstGeom prst="rect">
            <a:avLst/>
          </a:prstGeom>
        </p:spPr>
        <p:txBody>
          <a:bodyPr wrap="none">
            <a:spAutoFit/>
          </a:bodyPr>
          <a:lstStyle/>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POST-INSTALLATION Procedures</a:t>
            </a:r>
          </a:p>
        </p:txBody>
      </p:sp>
      <p:sp>
        <p:nvSpPr>
          <p:cNvPr id="17" name="Rectangle 16"/>
          <p:cNvSpPr/>
          <p:nvPr/>
        </p:nvSpPr>
        <p:spPr>
          <a:xfrm>
            <a:off x="3088338" y="1800666"/>
            <a:ext cx="5611162" cy="3046988"/>
          </a:xfrm>
          <a:prstGeom prst="rect">
            <a:avLst/>
          </a:prstGeom>
        </p:spPr>
        <p:txBody>
          <a:bodyPr wrap="square">
            <a:spAutoFit/>
          </a:bodyPr>
          <a:lstStyle/>
          <a:p>
            <a:pPr>
              <a:lnSpc>
                <a:spcPct val="200000"/>
              </a:lnSpc>
            </a:pPr>
            <a:r>
              <a:rPr lang="en-US" sz="1600" b="1" dirty="0">
                <a:latin typeface="Times New Roman" panose="02020603050405020304" pitchFamily="18" charset="0"/>
                <a:cs typeface="Times New Roman" panose="02020603050405020304" pitchFamily="18" charset="0"/>
              </a:rPr>
              <a:t>Verify</a:t>
            </a:r>
            <a:r>
              <a:rPr lang="en-US" sz="1600" dirty="0">
                <a:latin typeface="Times New Roman" panose="02020603050405020304" pitchFamily="18" charset="0"/>
                <a:cs typeface="Times New Roman" panose="02020603050405020304" pitchFamily="18" charset="0"/>
              </a:rPr>
              <a:t> </a:t>
            </a:r>
            <a:r>
              <a:rPr lang="en-US" sz="1600" dirty="0">
                <a:solidFill>
                  <a:schemeClr val="bg1">
                    <a:lumMod val="50000"/>
                  </a:schemeClr>
                </a:solidFill>
                <a:latin typeface="Times New Roman" panose="02020603050405020304" pitchFamily="18" charset="0"/>
                <a:cs typeface="Times New Roman" panose="02020603050405020304" pitchFamily="18" charset="0"/>
              </a:rPr>
              <a:t>that the window frame and the sash are installed plumb, level square and true, within the specified tolerances</a:t>
            </a:r>
          </a:p>
          <a:p>
            <a:pPr>
              <a:lnSpc>
                <a:spcPct val="200000"/>
              </a:lnSpc>
            </a:pPr>
            <a:r>
              <a:rPr lang="en-US" sz="1600" b="1" dirty="0">
                <a:latin typeface="Times New Roman" panose="02020603050405020304" pitchFamily="18" charset="0"/>
                <a:cs typeface="Times New Roman" panose="02020603050405020304" pitchFamily="18" charset="0"/>
              </a:rPr>
              <a:t>Check </a:t>
            </a:r>
            <a:r>
              <a:rPr lang="en-US" sz="1600" b="1" dirty="0">
                <a:solidFill>
                  <a:schemeClr val="bg1">
                    <a:lumMod val="50000"/>
                  </a:schemeClr>
                </a:solidFill>
                <a:latin typeface="Times New Roman" panose="02020603050405020304" pitchFamily="18" charset="0"/>
                <a:cs typeface="Times New Roman" panose="02020603050405020304" pitchFamily="18" charset="0"/>
              </a:rPr>
              <a:t>free movement </a:t>
            </a:r>
            <a:r>
              <a:rPr lang="en-US" sz="1600" dirty="0">
                <a:solidFill>
                  <a:schemeClr val="bg1">
                    <a:lumMod val="50000"/>
                  </a:schemeClr>
                </a:solidFill>
                <a:latin typeface="Times New Roman" panose="02020603050405020304" pitchFamily="18" charset="0"/>
                <a:cs typeface="Times New Roman" panose="02020603050405020304" pitchFamily="18" charset="0"/>
              </a:rPr>
              <a:t>of operable Elements</a:t>
            </a:r>
          </a:p>
          <a:p>
            <a:pPr>
              <a:lnSpc>
                <a:spcPct val="200000"/>
              </a:lnSpc>
            </a:pPr>
            <a:r>
              <a:rPr lang="en-US" sz="1600" b="1" dirty="0">
                <a:latin typeface="Times New Roman" panose="02020603050405020304" pitchFamily="18" charset="0"/>
                <a:cs typeface="Times New Roman" panose="02020603050405020304" pitchFamily="18" charset="0"/>
              </a:rPr>
              <a:t>Verify</a:t>
            </a:r>
            <a:r>
              <a:rPr lang="en-US" sz="1600" dirty="0">
                <a:latin typeface="Times New Roman" panose="02020603050405020304" pitchFamily="18" charset="0"/>
                <a:cs typeface="Times New Roman" panose="02020603050405020304" pitchFamily="18" charset="0"/>
              </a:rPr>
              <a:t> </a:t>
            </a:r>
            <a:r>
              <a:rPr lang="en-US" sz="1600" dirty="0">
                <a:solidFill>
                  <a:schemeClr val="bg1">
                    <a:lumMod val="50000"/>
                  </a:schemeClr>
                </a:solidFill>
                <a:latin typeface="Times New Roman" panose="02020603050405020304" pitchFamily="18" charset="0"/>
                <a:cs typeface="Times New Roman" panose="02020603050405020304" pitchFamily="18" charset="0"/>
              </a:rPr>
              <a:t>smooth operation of locks, cranks, latches and hinges </a:t>
            </a:r>
          </a:p>
          <a:p>
            <a:pPr>
              <a:lnSpc>
                <a:spcPct val="200000"/>
              </a:lnSpc>
            </a:pPr>
            <a:r>
              <a:rPr lang="en-US" sz="1600" b="1" dirty="0">
                <a:latin typeface="Times New Roman" panose="02020603050405020304" pitchFamily="18" charset="0"/>
                <a:cs typeface="Times New Roman" panose="02020603050405020304" pitchFamily="18" charset="0"/>
              </a:rPr>
              <a:t>Verify </a:t>
            </a:r>
            <a:r>
              <a:rPr lang="en-US" sz="1600" b="1" dirty="0">
                <a:solidFill>
                  <a:schemeClr val="bg1">
                    <a:lumMod val="50000"/>
                  </a:schemeClr>
                </a:solidFill>
                <a:latin typeface="Times New Roman" panose="02020603050405020304" pitchFamily="18" charset="0"/>
                <a:cs typeface="Times New Roman" panose="02020603050405020304" pitchFamily="18" charset="0"/>
              </a:rPr>
              <a:t>assembly of </a:t>
            </a:r>
            <a:r>
              <a:rPr lang="en-US" sz="1600" dirty="0">
                <a:solidFill>
                  <a:schemeClr val="bg1">
                    <a:lumMod val="50000"/>
                  </a:schemeClr>
                </a:solidFill>
                <a:latin typeface="Times New Roman" panose="02020603050405020304" pitchFamily="18" charset="0"/>
                <a:cs typeface="Times New Roman" panose="02020603050405020304" pitchFamily="18" charset="0"/>
              </a:rPr>
              <a:t>all accessories.</a:t>
            </a:r>
          </a:p>
          <a:p>
            <a:pPr>
              <a:lnSpc>
                <a:spcPct val="200000"/>
              </a:lnSpc>
            </a:pPr>
            <a:r>
              <a:rPr lang="en-US" sz="1600" b="1" dirty="0">
                <a:latin typeface="Times New Roman" panose="02020603050405020304" pitchFamily="18" charset="0"/>
                <a:cs typeface="Times New Roman" panose="02020603050405020304" pitchFamily="18" charset="0"/>
              </a:rPr>
              <a:t>Verify</a:t>
            </a:r>
            <a:r>
              <a:rPr lang="en-US" sz="1600" dirty="0">
                <a:latin typeface="Times New Roman" panose="02020603050405020304" pitchFamily="18" charset="0"/>
                <a:cs typeface="Times New Roman" panose="02020603050405020304" pitchFamily="18" charset="0"/>
              </a:rPr>
              <a:t> </a:t>
            </a:r>
            <a:r>
              <a:rPr lang="en-US" sz="1600" dirty="0">
                <a:solidFill>
                  <a:schemeClr val="bg1">
                    <a:lumMod val="50000"/>
                  </a:schemeClr>
                </a:solidFill>
                <a:latin typeface="Times New Roman" panose="02020603050405020304" pitchFamily="18" charset="0"/>
                <a:cs typeface="Times New Roman" panose="02020603050405020304" pitchFamily="18" charset="0"/>
              </a:rPr>
              <a:t>blockages or obstructions in drainage holes</a:t>
            </a:r>
          </a:p>
        </p:txBody>
      </p:sp>
      <p:sp>
        <p:nvSpPr>
          <p:cNvPr id="8" name="Freeform 7"/>
          <p:cNvSpPr/>
          <p:nvPr/>
        </p:nvSpPr>
        <p:spPr>
          <a:xfrm>
            <a:off x="134110" y="536448"/>
            <a:ext cx="2389633" cy="1977990"/>
          </a:xfrm>
          <a:custGeom>
            <a:avLst/>
            <a:gdLst>
              <a:gd name="connsiteX0" fmla="*/ 222039 w 2389633"/>
              <a:gd name="connsiteY0" fmla="*/ 0 h 1752600"/>
              <a:gd name="connsiteX1" fmla="*/ 360055 w 2389633"/>
              <a:gd name="connsiteY1" fmla="*/ 0 h 1752600"/>
              <a:gd name="connsiteX2" fmla="*/ 360055 w 2389633"/>
              <a:gd name="connsiteY2" fmla="*/ 165786 h 1752600"/>
              <a:gd name="connsiteX3" fmla="*/ 321053 w 2389633"/>
              <a:gd name="connsiteY3" fmla="*/ 165786 h 1752600"/>
              <a:gd name="connsiteX4" fmla="*/ 193752 w 2389633"/>
              <a:gd name="connsiteY4" fmla="*/ 235156 h 1752600"/>
              <a:gd name="connsiteX5" fmla="*/ 168213 w 2389633"/>
              <a:gd name="connsiteY5" fmla="*/ 284988 h 1752600"/>
              <a:gd name="connsiteX6" fmla="*/ 2115313 w 2389633"/>
              <a:gd name="connsiteY6" fmla="*/ 284988 h 1752600"/>
              <a:gd name="connsiteX7" fmla="*/ 2389633 w 2389633"/>
              <a:gd name="connsiteY7" fmla="*/ 876300 h 1752600"/>
              <a:gd name="connsiteX8" fmla="*/ 2115313 w 2389633"/>
              <a:gd name="connsiteY8" fmla="*/ 1467612 h 1752600"/>
              <a:gd name="connsiteX9" fmla="*/ 168213 w 2389633"/>
              <a:gd name="connsiteY9" fmla="*/ 1467612 h 1752600"/>
              <a:gd name="connsiteX10" fmla="*/ 193752 w 2389633"/>
              <a:gd name="connsiteY10" fmla="*/ 1517444 h 1752600"/>
              <a:gd name="connsiteX11" fmla="*/ 321053 w 2389633"/>
              <a:gd name="connsiteY11" fmla="*/ 1586814 h 1752600"/>
              <a:gd name="connsiteX12" fmla="*/ 360055 w 2389633"/>
              <a:gd name="connsiteY12" fmla="*/ 1586814 h 1752600"/>
              <a:gd name="connsiteX13" fmla="*/ 360055 w 2389633"/>
              <a:gd name="connsiteY13" fmla="*/ 1752600 h 1752600"/>
              <a:gd name="connsiteX14" fmla="*/ 222039 w 2389633"/>
              <a:gd name="connsiteY14" fmla="*/ 1752600 h 1752600"/>
              <a:gd name="connsiteX15" fmla="*/ 17449 w 2389633"/>
              <a:gd name="connsiteY15" fmla="*/ 1574195 h 1752600"/>
              <a:gd name="connsiteX16" fmla="*/ 1093 w 2389633"/>
              <a:gd name="connsiteY16" fmla="*/ 1467612 h 1752600"/>
              <a:gd name="connsiteX17" fmla="*/ 1 w 2389633"/>
              <a:gd name="connsiteY17" fmla="*/ 1467612 h 1752600"/>
              <a:gd name="connsiteX18" fmla="*/ 1 w 2389633"/>
              <a:gd name="connsiteY18" fmla="*/ 1460500 h 1752600"/>
              <a:gd name="connsiteX19" fmla="*/ 0 w 2389633"/>
              <a:gd name="connsiteY19" fmla="*/ 1460494 h 1752600"/>
              <a:gd name="connsiteX20" fmla="*/ 0 w 2389633"/>
              <a:gd name="connsiteY20" fmla="*/ 292107 h 1752600"/>
              <a:gd name="connsiteX21" fmla="*/ 1 w 2389633"/>
              <a:gd name="connsiteY21" fmla="*/ 292100 h 1752600"/>
              <a:gd name="connsiteX22" fmla="*/ 1 w 2389633"/>
              <a:gd name="connsiteY22" fmla="*/ 284988 h 1752600"/>
              <a:gd name="connsiteX23" fmla="*/ 1093 w 2389633"/>
              <a:gd name="connsiteY23" fmla="*/ 284988 h 1752600"/>
              <a:gd name="connsiteX24" fmla="*/ 17449 w 2389633"/>
              <a:gd name="connsiteY24" fmla="*/ 178405 h 1752600"/>
              <a:gd name="connsiteX25" fmla="*/ 222039 w 2389633"/>
              <a:gd name="connsiteY25"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9633" h="1752600">
                <a:moveTo>
                  <a:pt x="222039" y="0"/>
                </a:moveTo>
                <a:lnTo>
                  <a:pt x="360055" y="0"/>
                </a:lnTo>
                <a:lnTo>
                  <a:pt x="360055" y="165786"/>
                </a:lnTo>
                <a:lnTo>
                  <a:pt x="321053" y="165786"/>
                </a:lnTo>
                <a:cubicBezTo>
                  <a:pt x="271339" y="165786"/>
                  <a:pt x="226331" y="192296"/>
                  <a:pt x="193752" y="235156"/>
                </a:cubicBezTo>
                <a:lnTo>
                  <a:pt x="168213" y="284988"/>
                </a:lnTo>
                <a:lnTo>
                  <a:pt x="2115313" y="284988"/>
                </a:lnTo>
                <a:lnTo>
                  <a:pt x="2389633" y="876300"/>
                </a:lnTo>
                <a:lnTo>
                  <a:pt x="2115313" y="1467612"/>
                </a:lnTo>
                <a:lnTo>
                  <a:pt x="168213" y="1467612"/>
                </a:lnTo>
                <a:lnTo>
                  <a:pt x="193752" y="1517444"/>
                </a:lnTo>
                <a:cubicBezTo>
                  <a:pt x="226331" y="1560304"/>
                  <a:pt x="271339" y="1586814"/>
                  <a:pt x="321053" y="1586814"/>
                </a:cubicBezTo>
                <a:lnTo>
                  <a:pt x="360055" y="1586814"/>
                </a:lnTo>
                <a:lnTo>
                  <a:pt x="360055" y="1752600"/>
                </a:lnTo>
                <a:lnTo>
                  <a:pt x="222039" y="1752600"/>
                </a:lnTo>
                <a:cubicBezTo>
                  <a:pt x="130067" y="1752600"/>
                  <a:pt x="51156" y="1679036"/>
                  <a:pt x="17449" y="1574195"/>
                </a:cubicBezTo>
                <a:lnTo>
                  <a:pt x="1093" y="1467612"/>
                </a:lnTo>
                <a:lnTo>
                  <a:pt x="1" y="1467612"/>
                </a:lnTo>
                <a:lnTo>
                  <a:pt x="1" y="1460500"/>
                </a:lnTo>
                <a:lnTo>
                  <a:pt x="0" y="1460494"/>
                </a:lnTo>
                <a:lnTo>
                  <a:pt x="0" y="292107"/>
                </a:lnTo>
                <a:lnTo>
                  <a:pt x="1" y="292100"/>
                </a:lnTo>
                <a:lnTo>
                  <a:pt x="1" y="284988"/>
                </a:lnTo>
                <a:lnTo>
                  <a:pt x="1093" y="284988"/>
                </a:lnTo>
                <a:lnTo>
                  <a:pt x="17449" y="178405"/>
                </a:lnTo>
                <a:cubicBezTo>
                  <a:pt x="51156" y="73564"/>
                  <a:pt x="130067" y="0"/>
                  <a:pt x="222039" y="0"/>
                </a:cubicBezTo>
                <a:close/>
              </a:path>
            </a:pathLst>
          </a:custGeom>
          <a:solidFill>
            <a:schemeClr val="accent2">
              <a:lumMod val="5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FMA</a:t>
            </a:r>
          </a:p>
          <a:p>
            <a:pPr algn="ctr"/>
            <a:r>
              <a:rPr lang="en-US" sz="1600" b="1" dirty="0">
                <a:latin typeface="Times New Roman" panose="02020603050405020304" pitchFamily="18" charset="0"/>
                <a:cs typeface="Times New Roman" panose="02020603050405020304" pitchFamily="18" charset="0"/>
              </a:rPr>
              <a:t>Wood Systems</a:t>
            </a:r>
          </a:p>
        </p:txBody>
      </p:sp>
      <p:sp>
        <p:nvSpPr>
          <p:cNvPr id="10" name="Rectangle 9"/>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2.10</a:t>
            </a:r>
          </a:p>
        </p:txBody>
      </p:sp>
    </p:spTree>
    <p:extLst>
      <p:ext uri="{BB962C8B-B14F-4D97-AF65-F5344CB8AC3E}">
        <p14:creationId xmlns:p14="http://schemas.microsoft.com/office/powerpoint/2010/main" val="2875392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897" y="1692630"/>
            <a:ext cx="2458751" cy="369332"/>
          </a:xfrm>
          <a:prstGeom prst="rect">
            <a:avLst/>
          </a:prstGeom>
        </p:spPr>
        <p:txBody>
          <a:bodyPr wrap="none">
            <a:spAutoFit/>
          </a:bodyPr>
          <a:lstStyle/>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PRE-INSTALLATION</a:t>
            </a:r>
          </a:p>
        </p:txBody>
      </p:sp>
      <p:pic>
        <p:nvPicPr>
          <p:cNvPr id="7" name="Picture 6"/>
          <p:cNvPicPr/>
          <p:nvPr/>
        </p:nvPicPr>
        <p:blipFill>
          <a:blip r:embed="rId2"/>
          <a:stretch>
            <a:fillRect/>
          </a:stretch>
        </p:blipFill>
        <p:spPr>
          <a:xfrm>
            <a:off x="3236874" y="2438097"/>
            <a:ext cx="2362200" cy="2286000"/>
          </a:xfrm>
          <a:prstGeom prst="rect">
            <a:avLst/>
          </a:prstGeom>
        </p:spPr>
      </p:pic>
      <p:sp>
        <p:nvSpPr>
          <p:cNvPr id="2" name="Rectangle 1"/>
          <p:cNvSpPr/>
          <p:nvPr/>
        </p:nvSpPr>
        <p:spPr>
          <a:xfrm>
            <a:off x="3017910" y="5095811"/>
            <a:ext cx="6095101" cy="1323439"/>
          </a:xfrm>
          <a:prstGeom prst="rect">
            <a:avLst/>
          </a:prstGeom>
        </p:spPr>
        <p:txBody>
          <a:bodyPr wrap="square">
            <a:spAutoFit/>
          </a:bodyPr>
          <a:lstStyle/>
          <a:p>
            <a:pPr marL="285750" indent="-285750">
              <a:buFont typeface="Arial" panose="020B0604020202020204" pitchFamily="34" charset="0"/>
              <a:buChar char="•"/>
            </a:pPr>
            <a:r>
              <a:rPr lang="en-US" sz="1600" b="1" dirty="0">
                <a:latin typeface="Times New Roman" panose="02020603050405020304" pitchFamily="18" charset="0"/>
                <a:ea typeface="Calibri" panose="020F0502020204030204" pitchFamily="34" charset="0"/>
                <a:cs typeface="Times New Roman" panose="02020603050405020304" pitchFamily="18" charset="0"/>
              </a:rPr>
              <a:t>Inspect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defect of masonry rough opening and remedy any discrepancy..</a:t>
            </a:r>
          </a:p>
          <a:p>
            <a:pPr marL="285750" indent="-285750">
              <a:buFont typeface="Arial" panose="020B0604020202020204" pitchFamily="34" charset="0"/>
              <a:buChar char="•"/>
            </a:pPr>
            <a:r>
              <a:rPr lang="en-US" sz="1600" b="1" dirty="0">
                <a:latin typeface="Times New Roman" panose="02020603050405020304" pitchFamily="18" charset="0"/>
                <a:ea typeface="Calibri" panose="020F0502020204030204" pitchFamily="34" charset="0"/>
                <a:cs typeface="Times New Roman" panose="02020603050405020304" pitchFamily="18" charset="0"/>
              </a:rPr>
              <a:t>Check</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that the size satisfied window manufacturer’s instruction</a:t>
            </a:r>
          </a:p>
          <a:p>
            <a:pPr marL="285750" indent="-285750">
              <a:buFont typeface="Arial" panose="020B0604020202020204" pitchFamily="34" charset="0"/>
              <a:buChar char="•"/>
            </a:pPr>
            <a:r>
              <a:rPr lang="en-US" sz="1600" b="1" dirty="0">
                <a:latin typeface="Times New Roman" panose="02020603050405020304" pitchFamily="18" charset="0"/>
                <a:ea typeface="Calibri" panose="020F0502020204030204" pitchFamily="34" charset="0"/>
                <a:cs typeface="Times New Roman" panose="02020603050405020304" pitchFamily="18" charset="0"/>
              </a:rPr>
              <a:t>Verify</a:t>
            </a:r>
            <a:r>
              <a:rPr lang="en-US" sz="16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 that sill was installed correctly.</a:t>
            </a:r>
          </a:p>
          <a:p>
            <a:pPr marL="285750" indent="-285750">
              <a:buFont typeface="Arial" panose="020B0604020202020204" pitchFamily="34" charset="0"/>
              <a:buChar char="•"/>
            </a:pPr>
            <a:r>
              <a:rPr lang="en-US" sz="1600" b="1" dirty="0">
                <a:latin typeface="Times New Roman" panose="02020603050405020304" pitchFamily="18" charset="0"/>
                <a:ea typeface="Calibri" panose="020F0502020204030204" pitchFamily="34" charset="0"/>
                <a:cs typeface="Times New Roman" panose="02020603050405020304" pitchFamily="18" charset="0"/>
              </a:rPr>
              <a:t>Treat </a:t>
            </a:r>
            <a:r>
              <a:rPr lang="en-US" sz="16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the masonry opening with flashing to against water intrusion.</a:t>
            </a:r>
          </a:p>
        </p:txBody>
      </p:sp>
      <p:pic>
        <p:nvPicPr>
          <p:cNvPr id="9" name="Picture 8"/>
          <p:cNvPicPr/>
          <p:nvPr/>
        </p:nvPicPr>
        <p:blipFill>
          <a:blip r:embed="rId3"/>
          <a:stretch>
            <a:fillRect/>
          </a:stretch>
        </p:blipFill>
        <p:spPr>
          <a:xfrm>
            <a:off x="5802274" y="2467432"/>
            <a:ext cx="2524125" cy="2286000"/>
          </a:xfrm>
          <a:prstGeom prst="rect">
            <a:avLst/>
          </a:prstGeom>
        </p:spPr>
      </p:pic>
      <p:sp>
        <p:nvSpPr>
          <p:cNvPr id="11" name="Rectangle 10"/>
          <p:cNvSpPr/>
          <p:nvPr/>
        </p:nvSpPr>
        <p:spPr>
          <a:xfrm>
            <a:off x="494166" y="0"/>
            <a:ext cx="2029578" cy="6858000"/>
          </a:xfrm>
          <a:prstGeom prst="rect">
            <a:avLst/>
          </a:prstGeom>
          <a:solidFill>
            <a:schemeClr val="bg2">
              <a:lumMod val="75000"/>
              <a:alpha val="2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6">
                    <a:lumMod val="75000"/>
                  </a:schemeClr>
                </a:solidFill>
                <a:latin typeface="Times New Roman" panose="02020603050405020304" pitchFamily="18" charset="0"/>
                <a:cs typeface="Times New Roman" panose="02020603050405020304" pitchFamily="18" charset="0"/>
              </a:rPr>
              <a:t>Fenestration Manufacturers Association</a:t>
            </a:r>
          </a:p>
          <a:p>
            <a:pPr algn="ctr"/>
            <a:endParaRPr lang="en-US" sz="2000" dirty="0">
              <a:solidFill>
                <a:schemeClr val="accent6">
                  <a:lumMod val="75000"/>
                </a:schemeClr>
              </a:solidFill>
              <a:latin typeface="Times New Roman" panose="02020603050405020304" pitchFamily="18" charset="0"/>
              <a:cs typeface="Times New Roman" panose="02020603050405020304" pitchFamily="18" charset="0"/>
            </a:endParaRPr>
          </a:p>
          <a:p>
            <a:pPr algn="ctr"/>
            <a:r>
              <a:rPr lang="en-US" sz="1400" dirty="0">
                <a:solidFill>
                  <a:schemeClr val="accent6">
                    <a:lumMod val="75000"/>
                  </a:schemeClr>
                </a:solidFill>
                <a:latin typeface="Times New Roman" panose="02020603050405020304" pitchFamily="18" charset="0"/>
                <a:cs typeface="Times New Roman" panose="02020603050405020304" pitchFamily="18" charset="0"/>
              </a:rPr>
              <a:t>FMA/AAMA 200-12</a:t>
            </a:r>
          </a:p>
        </p:txBody>
      </p:sp>
      <p:sp>
        <p:nvSpPr>
          <p:cNvPr id="12" name="Freeform 11"/>
          <p:cNvSpPr/>
          <p:nvPr/>
        </p:nvSpPr>
        <p:spPr>
          <a:xfrm>
            <a:off x="134110" y="536448"/>
            <a:ext cx="2389633" cy="1977990"/>
          </a:xfrm>
          <a:custGeom>
            <a:avLst/>
            <a:gdLst>
              <a:gd name="connsiteX0" fmla="*/ 222039 w 2389633"/>
              <a:gd name="connsiteY0" fmla="*/ 0 h 1752600"/>
              <a:gd name="connsiteX1" fmla="*/ 360055 w 2389633"/>
              <a:gd name="connsiteY1" fmla="*/ 0 h 1752600"/>
              <a:gd name="connsiteX2" fmla="*/ 360055 w 2389633"/>
              <a:gd name="connsiteY2" fmla="*/ 165786 h 1752600"/>
              <a:gd name="connsiteX3" fmla="*/ 321053 w 2389633"/>
              <a:gd name="connsiteY3" fmla="*/ 165786 h 1752600"/>
              <a:gd name="connsiteX4" fmla="*/ 193752 w 2389633"/>
              <a:gd name="connsiteY4" fmla="*/ 235156 h 1752600"/>
              <a:gd name="connsiteX5" fmla="*/ 168213 w 2389633"/>
              <a:gd name="connsiteY5" fmla="*/ 284988 h 1752600"/>
              <a:gd name="connsiteX6" fmla="*/ 2115313 w 2389633"/>
              <a:gd name="connsiteY6" fmla="*/ 284988 h 1752600"/>
              <a:gd name="connsiteX7" fmla="*/ 2389633 w 2389633"/>
              <a:gd name="connsiteY7" fmla="*/ 876300 h 1752600"/>
              <a:gd name="connsiteX8" fmla="*/ 2115313 w 2389633"/>
              <a:gd name="connsiteY8" fmla="*/ 1467612 h 1752600"/>
              <a:gd name="connsiteX9" fmla="*/ 168213 w 2389633"/>
              <a:gd name="connsiteY9" fmla="*/ 1467612 h 1752600"/>
              <a:gd name="connsiteX10" fmla="*/ 193752 w 2389633"/>
              <a:gd name="connsiteY10" fmla="*/ 1517444 h 1752600"/>
              <a:gd name="connsiteX11" fmla="*/ 321053 w 2389633"/>
              <a:gd name="connsiteY11" fmla="*/ 1586814 h 1752600"/>
              <a:gd name="connsiteX12" fmla="*/ 360055 w 2389633"/>
              <a:gd name="connsiteY12" fmla="*/ 1586814 h 1752600"/>
              <a:gd name="connsiteX13" fmla="*/ 360055 w 2389633"/>
              <a:gd name="connsiteY13" fmla="*/ 1752600 h 1752600"/>
              <a:gd name="connsiteX14" fmla="*/ 222039 w 2389633"/>
              <a:gd name="connsiteY14" fmla="*/ 1752600 h 1752600"/>
              <a:gd name="connsiteX15" fmla="*/ 17449 w 2389633"/>
              <a:gd name="connsiteY15" fmla="*/ 1574195 h 1752600"/>
              <a:gd name="connsiteX16" fmla="*/ 1093 w 2389633"/>
              <a:gd name="connsiteY16" fmla="*/ 1467612 h 1752600"/>
              <a:gd name="connsiteX17" fmla="*/ 1 w 2389633"/>
              <a:gd name="connsiteY17" fmla="*/ 1467612 h 1752600"/>
              <a:gd name="connsiteX18" fmla="*/ 1 w 2389633"/>
              <a:gd name="connsiteY18" fmla="*/ 1460500 h 1752600"/>
              <a:gd name="connsiteX19" fmla="*/ 0 w 2389633"/>
              <a:gd name="connsiteY19" fmla="*/ 1460494 h 1752600"/>
              <a:gd name="connsiteX20" fmla="*/ 0 w 2389633"/>
              <a:gd name="connsiteY20" fmla="*/ 292107 h 1752600"/>
              <a:gd name="connsiteX21" fmla="*/ 1 w 2389633"/>
              <a:gd name="connsiteY21" fmla="*/ 292100 h 1752600"/>
              <a:gd name="connsiteX22" fmla="*/ 1 w 2389633"/>
              <a:gd name="connsiteY22" fmla="*/ 284988 h 1752600"/>
              <a:gd name="connsiteX23" fmla="*/ 1093 w 2389633"/>
              <a:gd name="connsiteY23" fmla="*/ 284988 h 1752600"/>
              <a:gd name="connsiteX24" fmla="*/ 17449 w 2389633"/>
              <a:gd name="connsiteY24" fmla="*/ 178405 h 1752600"/>
              <a:gd name="connsiteX25" fmla="*/ 222039 w 2389633"/>
              <a:gd name="connsiteY25"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9633" h="1752600">
                <a:moveTo>
                  <a:pt x="222039" y="0"/>
                </a:moveTo>
                <a:lnTo>
                  <a:pt x="360055" y="0"/>
                </a:lnTo>
                <a:lnTo>
                  <a:pt x="360055" y="165786"/>
                </a:lnTo>
                <a:lnTo>
                  <a:pt x="321053" y="165786"/>
                </a:lnTo>
                <a:cubicBezTo>
                  <a:pt x="271339" y="165786"/>
                  <a:pt x="226331" y="192296"/>
                  <a:pt x="193752" y="235156"/>
                </a:cubicBezTo>
                <a:lnTo>
                  <a:pt x="168213" y="284988"/>
                </a:lnTo>
                <a:lnTo>
                  <a:pt x="2115313" y="284988"/>
                </a:lnTo>
                <a:lnTo>
                  <a:pt x="2389633" y="876300"/>
                </a:lnTo>
                <a:lnTo>
                  <a:pt x="2115313" y="1467612"/>
                </a:lnTo>
                <a:lnTo>
                  <a:pt x="168213" y="1467612"/>
                </a:lnTo>
                <a:lnTo>
                  <a:pt x="193752" y="1517444"/>
                </a:lnTo>
                <a:cubicBezTo>
                  <a:pt x="226331" y="1560304"/>
                  <a:pt x="271339" y="1586814"/>
                  <a:pt x="321053" y="1586814"/>
                </a:cubicBezTo>
                <a:lnTo>
                  <a:pt x="360055" y="1586814"/>
                </a:lnTo>
                <a:lnTo>
                  <a:pt x="360055" y="1752600"/>
                </a:lnTo>
                <a:lnTo>
                  <a:pt x="222039" y="1752600"/>
                </a:lnTo>
                <a:cubicBezTo>
                  <a:pt x="130067" y="1752600"/>
                  <a:pt x="51156" y="1679036"/>
                  <a:pt x="17449" y="1574195"/>
                </a:cubicBezTo>
                <a:lnTo>
                  <a:pt x="1093" y="1467612"/>
                </a:lnTo>
                <a:lnTo>
                  <a:pt x="1" y="1467612"/>
                </a:lnTo>
                <a:lnTo>
                  <a:pt x="1" y="1460500"/>
                </a:lnTo>
                <a:lnTo>
                  <a:pt x="0" y="1460494"/>
                </a:lnTo>
                <a:lnTo>
                  <a:pt x="0" y="292107"/>
                </a:lnTo>
                <a:lnTo>
                  <a:pt x="1" y="292100"/>
                </a:lnTo>
                <a:lnTo>
                  <a:pt x="1" y="284988"/>
                </a:lnTo>
                <a:lnTo>
                  <a:pt x="1093" y="284988"/>
                </a:lnTo>
                <a:lnTo>
                  <a:pt x="17449" y="178405"/>
                </a:lnTo>
                <a:cubicBezTo>
                  <a:pt x="51156" y="73564"/>
                  <a:pt x="130067" y="0"/>
                  <a:pt x="222039" y="0"/>
                </a:cubicBezTo>
                <a:close/>
              </a:path>
            </a:pathLst>
          </a:custGeom>
          <a:solidFill>
            <a:schemeClr val="accent6">
              <a:lumMod val="75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FMA</a:t>
            </a:r>
          </a:p>
          <a:p>
            <a:pPr algn="ctr"/>
            <a:r>
              <a:rPr lang="en-US" sz="1600" b="1" dirty="0">
                <a:latin typeface="Times New Roman" panose="02020603050405020304" pitchFamily="18" charset="0"/>
                <a:cs typeface="Times New Roman" panose="02020603050405020304" pitchFamily="18" charset="0"/>
              </a:rPr>
              <a:t>Masonry Systems</a:t>
            </a:r>
          </a:p>
        </p:txBody>
      </p:sp>
      <p:sp>
        <p:nvSpPr>
          <p:cNvPr id="14" name="Pentagon 13"/>
          <p:cNvSpPr/>
          <p:nvPr/>
        </p:nvSpPr>
        <p:spPr>
          <a:xfrm>
            <a:off x="494166" y="5181600"/>
            <a:ext cx="1480938" cy="316992"/>
          </a:xfrm>
          <a:prstGeom prst="homePlate">
            <a:avLst/>
          </a:prstGeom>
          <a:solidFill>
            <a:schemeClr val="accent6">
              <a:lumMod val="75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17" name="Pentagon 16"/>
          <p:cNvSpPr/>
          <p:nvPr/>
        </p:nvSpPr>
        <p:spPr>
          <a:xfrm>
            <a:off x="494166" y="5702808"/>
            <a:ext cx="1480938" cy="316992"/>
          </a:xfrm>
          <a:prstGeom prst="homePlate">
            <a:avLst/>
          </a:prstGeom>
          <a:solidFill>
            <a:schemeClr val="accent6">
              <a:lumMod val="75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10" name="Rectangle 9"/>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2.11</a:t>
            </a:r>
          </a:p>
        </p:txBody>
      </p:sp>
      <p:sp>
        <p:nvSpPr>
          <p:cNvPr id="15" name="Rectangle 14">
            <a:extLst>
              <a:ext uri="{FF2B5EF4-FFF2-40B4-BE49-F238E27FC236}">
                <a16:creationId xmlns:a16="http://schemas.microsoft.com/office/drawing/2014/main" xmlns="" id="{ADB7770F-B8C0-314C-8A32-872CFE386541}"/>
              </a:ext>
            </a:extLst>
          </p:cNvPr>
          <p:cNvSpPr/>
          <p:nvPr/>
        </p:nvSpPr>
        <p:spPr>
          <a:xfrm>
            <a:off x="2376139" y="204334"/>
            <a:ext cx="6852269" cy="1200329"/>
          </a:xfrm>
          <a:prstGeom prst="rect">
            <a:avLst/>
          </a:prstGeom>
        </p:spPr>
        <p:txBody>
          <a:bodyPr wrap="square">
            <a:spAutoFit/>
          </a:bodyPr>
          <a:lstStyle/>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STANDARD PRACTICE FOR THE INSTALLATION OF WINDOWS WITH FRONTAL FLANGES FOR SURFACE BARRIER MASONRY CONSTRUCTION FOR EXTREME WIND/WATER CONDITIONS</a:t>
            </a:r>
          </a:p>
        </p:txBody>
      </p:sp>
      <p:sp>
        <p:nvSpPr>
          <p:cNvPr id="13" name="Action Button: Home 12">
            <a:hlinkClick r:id="rId4" action="ppaction://hlinksldjump" highlightClick="1"/>
            <a:extLst>
              <a:ext uri="{FF2B5EF4-FFF2-40B4-BE49-F238E27FC236}">
                <a16:creationId xmlns:a16="http://schemas.microsoft.com/office/drawing/2014/main" xmlns="" id="{B2EFA728-454F-D14C-BF1B-D8E22C4317ED}"/>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3463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4166" y="0"/>
            <a:ext cx="2029578" cy="6858000"/>
          </a:xfrm>
          <a:prstGeom prst="rect">
            <a:avLst/>
          </a:prstGeom>
          <a:solidFill>
            <a:schemeClr val="bg2">
              <a:lumMod val="75000"/>
              <a:alpha val="2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6">
                    <a:lumMod val="75000"/>
                  </a:schemeClr>
                </a:solidFill>
                <a:latin typeface="Times New Roman" panose="02020603050405020304" pitchFamily="18" charset="0"/>
                <a:cs typeface="Times New Roman" panose="02020603050405020304" pitchFamily="18" charset="0"/>
              </a:rPr>
              <a:t>Fenestration Manufacturers Association</a:t>
            </a:r>
          </a:p>
          <a:p>
            <a:pPr algn="ctr"/>
            <a:endParaRPr lang="en-US" sz="2000" dirty="0">
              <a:solidFill>
                <a:schemeClr val="accent6">
                  <a:lumMod val="75000"/>
                </a:schemeClr>
              </a:solidFill>
              <a:latin typeface="Times New Roman" panose="02020603050405020304" pitchFamily="18" charset="0"/>
              <a:cs typeface="Times New Roman" panose="02020603050405020304" pitchFamily="18" charset="0"/>
            </a:endParaRPr>
          </a:p>
          <a:p>
            <a:pPr algn="ctr"/>
            <a:r>
              <a:rPr lang="en-US" sz="1400" dirty="0">
                <a:solidFill>
                  <a:schemeClr val="accent6">
                    <a:lumMod val="75000"/>
                  </a:schemeClr>
                </a:solidFill>
                <a:latin typeface="Times New Roman" panose="02020603050405020304" pitchFamily="18" charset="0"/>
                <a:cs typeface="Times New Roman" panose="02020603050405020304" pitchFamily="18" charset="0"/>
              </a:rPr>
              <a:t>FMA/AAMA 200-12</a:t>
            </a:r>
          </a:p>
        </p:txBody>
      </p:sp>
      <p:sp>
        <p:nvSpPr>
          <p:cNvPr id="15" name="Pentagon 14"/>
          <p:cNvSpPr/>
          <p:nvPr/>
        </p:nvSpPr>
        <p:spPr>
          <a:xfrm>
            <a:off x="494166" y="5181600"/>
            <a:ext cx="1480938" cy="316992"/>
          </a:xfrm>
          <a:prstGeom prst="homePlate">
            <a:avLst/>
          </a:prstGeom>
          <a:solidFill>
            <a:schemeClr val="accent6">
              <a:lumMod val="75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16" name="Pentagon 15"/>
          <p:cNvSpPr/>
          <p:nvPr/>
        </p:nvSpPr>
        <p:spPr>
          <a:xfrm>
            <a:off x="494166" y="5702808"/>
            <a:ext cx="1480938" cy="316992"/>
          </a:xfrm>
          <a:prstGeom prst="homePlate">
            <a:avLst/>
          </a:prstGeom>
          <a:solidFill>
            <a:schemeClr val="accent6">
              <a:lumMod val="75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6" name="Rectangle 5"/>
          <p:cNvSpPr/>
          <p:nvPr/>
        </p:nvSpPr>
        <p:spPr>
          <a:xfrm>
            <a:off x="4829504" y="536448"/>
            <a:ext cx="1920141" cy="369332"/>
          </a:xfrm>
          <a:prstGeom prst="rect">
            <a:avLst/>
          </a:prstGeom>
        </p:spPr>
        <p:txBody>
          <a:bodyPr wrap="none">
            <a:spAutoFit/>
          </a:bodyPr>
          <a:lstStyle/>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INSTALLATION</a:t>
            </a:r>
          </a:p>
        </p:txBody>
      </p:sp>
      <p:sp>
        <p:nvSpPr>
          <p:cNvPr id="2" name="Rectangle 1"/>
          <p:cNvSpPr/>
          <p:nvPr/>
        </p:nvSpPr>
        <p:spPr>
          <a:xfrm>
            <a:off x="2544673" y="3116281"/>
            <a:ext cx="6549289" cy="3108543"/>
          </a:xfrm>
          <a:prstGeom prst="rect">
            <a:avLst/>
          </a:prstGeom>
        </p:spPr>
        <p:txBody>
          <a:bodyPr wrap="square">
            <a:spAutoFit/>
          </a:bodyPr>
          <a:lstStyle/>
          <a:p>
            <a:r>
              <a:rPr lang="en-US" sz="1400" b="1" dirty="0"/>
              <a:t>Limiting buck edge gaps </a:t>
            </a:r>
          </a:p>
          <a:p>
            <a:r>
              <a:rPr lang="en-US" sz="1400" dirty="0">
                <a:solidFill>
                  <a:schemeClr val="bg1">
                    <a:lumMod val="50000"/>
                  </a:schemeClr>
                </a:solidFill>
              </a:rPr>
              <a:t>No edge gaps exceeding 3mm (1/8 in) between the buck and the masonry sill member</a:t>
            </a:r>
          </a:p>
          <a:p>
            <a:r>
              <a:rPr lang="en-US" sz="1400" b="1" dirty="0"/>
              <a:t>Smoothing buck surfaces</a:t>
            </a:r>
          </a:p>
          <a:p>
            <a:r>
              <a:rPr lang="en-US" sz="1400" dirty="0">
                <a:solidFill>
                  <a:schemeClr val="bg1">
                    <a:lumMod val="50000"/>
                  </a:schemeClr>
                </a:solidFill>
              </a:rPr>
              <a:t>Apply liquid flashing or sealant to all buck surfaces</a:t>
            </a:r>
          </a:p>
          <a:p>
            <a:r>
              <a:rPr lang="en-US" sz="1400" b="1" dirty="0"/>
              <a:t>Coating buck face</a:t>
            </a:r>
          </a:p>
          <a:p>
            <a:r>
              <a:rPr lang="en-US" sz="1400" dirty="0">
                <a:solidFill>
                  <a:schemeClr val="bg1">
                    <a:lumMod val="50000"/>
                  </a:schemeClr>
                </a:solidFill>
              </a:rPr>
              <a:t>Exterior face of buck and the return surface of the jambs shall be coated with a liquid applied flashing </a:t>
            </a:r>
          </a:p>
          <a:p>
            <a:r>
              <a:rPr lang="en-US" sz="1400" b="1" dirty="0"/>
              <a:t>Sealing up window edges and corners</a:t>
            </a:r>
          </a:p>
          <a:p>
            <a:r>
              <a:rPr lang="en-US" sz="1400" dirty="0">
                <a:solidFill>
                  <a:schemeClr val="bg1">
                    <a:lumMod val="50000"/>
                  </a:schemeClr>
                </a:solidFill>
              </a:rPr>
              <a:t>Run a continuous 9 mm (3/8 in) nominal dimeter bead of sealant.</a:t>
            </a:r>
          </a:p>
          <a:p>
            <a:r>
              <a:rPr lang="en-US" sz="1400" dirty="0">
                <a:solidFill>
                  <a:schemeClr val="bg1">
                    <a:lumMod val="50000"/>
                  </a:schemeClr>
                </a:solidFill>
              </a:rPr>
              <a:t>Apply discontinuous bead of sealant on the interior surface of the flange at the sill or </a:t>
            </a:r>
          </a:p>
          <a:p>
            <a:r>
              <a:rPr lang="en-US" sz="1400" dirty="0">
                <a:solidFill>
                  <a:schemeClr val="bg1">
                    <a:lumMod val="50000"/>
                  </a:schemeClr>
                </a:solidFill>
              </a:rPr>
              <a:t>Apply continuous bead of sealant on all four sides of the interior surface of the flange or exterior edge of the buck</a:t>
            </a:r>
          </a:p>
          <a:p>
            <a:r>
              <a:rPr lang="en-US" sz="1400" b="1" dirty="0"/>
              <a:t>Modification</a:t>
            </a:r>
            <a:endParaRPr lang="en-US" sz="1400" dirty="0"/>
          </a:p>
          <a:p>
            <a:r>
              <a:rPr lang="en-US" sz="1400" dirty="0">
                <a:solidFill>
                  <a:schemeClr val="bg1">
                    <a:lumMod val="50000"/>
                  </a:schemeClr>
                </a:solidFill>
              </a:rPr>
              <a:t>Make sealant surface flat, cut excess shim material. </a:t>
            </a:r>
          </a:p>
        </p:txBody>
      </p:sp>
      <p:pic>
        <p:nvPicPr>
          <p:cNvPr id="10" name="Picture 9"/>
          <p:cNvPicPr/>
          <p:nvPr/>
        </p:nvPicPr>
        <p:blipFill>
          <a:blip r:embed="rId2"/>
          <a:stretch>
            <a:fillRect/>
          </a:stretch>
        </p:blipFill>
        <p:spPr>
          <a:xfrm>
            <a:off x="2692400" y="1240466"/>
            <a:ext cx="1708150" cy="1503030"/>
          </a:xfrm>
          <a:prstGeom prst="rect">
            <a:avLst/>
          </a:prstGeom>
        </p:spPr>
      </p:pic>
      <p:pic>
        <p:nvPicPr>
          <p:cNvPr id="11" name="Picture 10"/>
          <p:cNvPicPr/>
          <p:nvPr/>
        </p:nvPicPr>
        <p:blipFill>
          <a:blip r:embed="rId3"/>
          <a:stretch>
            <a:fillRect/>
          </a:stretch>
        </p:blipFill>
        <p:spPr>
          <a:xfrm>
            <a:off x="4569206" y="1240465"/>
            <a:ext cx="1663700" cy="1503031"/>
          </a:xfrm>
          <a:prstGeom prst="rect">
            <a:avLst/>
          </a:prstGeom>
        </p:spPr>
      </p:pic>
      <p:pic>
        <p:nvPicPr>
          <p:cNvPr id="12" name="Picture 11"/>
          <p:cNvPicPr/>
          <p:nvPr/>
        </p:nvPicPr>
        <p:blipFill>
          <a:blip r:embed="rId4"/>
          <a:stretch>
            <a:fillRect/>
          </a:stretch>
        </p:blipFill>
        <p:spPr>
          <a:xfrm>
            <a:off x="6401562" y="1243880"/>
            <a:ext cx="2324100" cy="1499616"/>
          </a:xfrm>
          <a:prstGeom prst="rect">
            <a:avLst/>
          </a:prstGeom>
        </p:spPr>
      </p:pic>
      <p:sp>
        <p:nvSpPr>
          <p:cNvPr id="14" name="Freeform 13"/>
          <p:cNvSpPr/>
          <p:nvPr/>
        </p:nvSpPr>
        <p:spPr>
          <a:xfrm>
            <a:off x="134110" y="536448"/>
            <a:ext cx="2389633" cy="1977990"/>
          </a:xfrm>
          <a:custGeom>
            <a:avLst/>
            <a:gdLst>
              <a:gd name="connsiteX0" fmla="*/ 222039 w 2389633"/>
              <a:gd name="connsiteY0" fmla="*/ 0 h 1752600"/>
              <a:gd name="connsiteX1" fmla="*/ 360055 w 2389633"/>
              <a:gd name="connsiteY1" fmla="*/ 0 h 1752600"/>
              <a:gd name="connsiteX2" fmla="*/ 360055 w 2389633"/>
              <a:gd name="connsiteY2" fmla="*/ 165786 h 1752600"/>
              <a:gd name="connsiteX3" fmla="*/ 321053 w 2389633"/>
              <a:gd name="connsiteY3" fmla="*/ 165786 h 1752600"/>
              <a:gd name="connsiteX4" fmla="*/ 193752 w 2389633"/>
              <a:gd name="connsiteY4" fmla="*/ 235156 h 1752600"/>
              <a:gd name="connsiteX5" fmla="*/ 168213 w 2389633"/>
              <a:gd name="connsiteY5" fmla="*/ 284988 h 1752600"/>
              <a:gd name="connsiteX6" fmla="*/ 2115313 w 2389633"/>
              <a:gd name="connsiteY6" fmla="*/ 284988 h 1752600"/>
              <a:gd name="connsiteX7" fmla="*/ 2389633 w 2389633"/>
              <a:gd name="connsiteY7" fmla="*/ 876300 h 1752600"/>
              <a:gd name="connsiteX8" fmla="*/ 2115313 w 2389633"/>
              <a:gd name="connsiteY8" fmla="*/ 1467612 h 1752600"/>
              <a:gd name="connsiteX9" fmla="*/ 168213 w 2389633"/>
              <a:gd name="connsiteY9" fmla="*/ 1467612 h 1752600"/>
              <a:gd name="connsiteX10" fmla="*/ 193752 w 2389633"/>
              <a:gd name="connsiteY10" fmla="*/ 1517444 h 1752600"/>
              <a:gd name="connsiteX11" fmla="*/ 321053 w 2389633"/>
              <a:gd name="connsiteY11" fmla="*/ 1586814 h 1752600"/>
              <a:gd name="connsiteX12" fmla="*/ 360055 w 2389633"/>
              <a:gd name="connsiteY12" fmla="*/ 1586814 h 1752600"/>
              <a:gd name="connsiteX13" fmla="*/ 360055 w 2389633"/>
              <a:gd name="connsiteY13" fmla="*/ 1752600 h 1752600"/>
              <a:gd name="connsiteX14" fmla="*/ 222039 w 2389633"/>
              <a:gd name="connsiteY14" fmla="*/ 1752600 h 1752600"/>
              <a:gd name="connsiteX15" fmla="*/ 17449 w 2389633"/>
              <a:gd name="connsiteY15" fmla="*/ 1574195 h 1752600"/>
              <a:gd name="connsiteX16" fmla="*/ 1093 w 2389633"/>
              <a:gd name="connsiteY16" fmla="*/ 1467612 h 1752600"/>
              <a:gd name="connsiteX17" fmla="*/ 1 w 2389633"/>
              <a:gd name="connsiteY17" fmla="*/ 1467612 h 1752600"/>
              <a:gd name="connsiteX18" fmla="*/ 1 w 2389633"/>
              <a:gd name="connsiteY18" fmla="*/ 1460500 h 1752600"/>
              <a:gd name="connsiteX19" fmla="*/ 0 w 2389633"/>
              <a:gd name="connsiteY19" fmla="*/ 1460494 h 1752600"/>
              <a:gd name="connsiteX20" fmla="*/ 0 w 2389633"/>
              <a:gd name="connsiteY20" fmla="*/ 292107 h 1752600"/>
              <a:gd name="connsiteX21" fmla="*/ 1 w 2389633"/>
              <a:gd name="connsiteY21" fmla="*/ 292100 h 1752600"/>
              <a:gd name="connsiteX22" fmla="*/ 1 w 2389633"/>
              <a:gd name="connsiteY22" fmla="*/ 284988 h 1752600"/>
              <a:gd name="connsiteX23" fmla="*/ 1093 w 2389633"/>
              <a:gd name="connsiteY23" fmla="*/ 284988 h 1752600"/>
              <a:gd name="connsiteX24" fmla="*/ 17449 w 2389633"/>
              <a:gd name="connsiteY24" fmla="*/ 178405 h 1752600"/>
              <a:gd name="connsiteX25" fmla="*/ 222039 w 2389633"/>
              <a:gd name="connsiteY25"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9633" h="1752600">
                <a:moveTo>
                  <a:pt x="222039" y="0"/>
                </a:moveTo>
                <a:lnTo>
                  <a:pt x="360055" y="0"/>
                </a:lnTo>
                <a:lnTo>
                  <a:pt x="360055" y="165786"/>
                </a:lnTo>
                <a:lnTo>
                  <a:pt x="321053" y="165786"/>
                </a:lnTo>
                <a:cubicBezTo>
                  <a:pt x="271339" y="165786"/>
                  <a:pt x="226331" y="192296"/>
                  <a:pt x="193752" y="235156"/>
                </a:cubicBezTo>
                <a:lnTo>
                  <a:pt x="168213" y="284988"/>
                </a:lnTo>
                <a:lnTo>
                  <a:pt x="2115313" y="284988"/>
                </a:lnTo>
                <a:lnTo>
                  <a:pt x="2389633" y="876300"/>
                </a:lnTo>
                <a:lnTo>
                  <a:pt x="2115313" y="1467612"/>
                </a:lnTo>
                <a:lnTo>
                  <a:pt x="168213" y="1467612"/>
                </a:lnTo>
                <a:lnTo>
                  <a:pt x="193752" y="1517444"/>
                </a:lnTo>
                <a:cubicBezTo>
                  <a:pt x="226331" y="1560304"/>
                  <a:pt x="271339" y="1586814"/>
                  <a:pt x="321053" y="1586814"/>
                </a:cubicBezTo>
                <a:lnTo>
                  <a:pt x="360055" y="1586814"/>
                </a:lnTo>
                <a:lnTo>
                  <a:pt x="360055" y="1752600"/>
                </a:lnTo>
                <a:lnTo>
                  <a:pt x="222039" y="1752600"/>
                </a:lnTo>
                <a:cubicBezTo>
                  <a:pt x="130067" y="1752600"/>
                  <a:pt x="51156" y="1679036"/>
                  <a:pt x="17449" y="1574195"/>
                </a:cubicBezTo>
                <a:lnTo>
                  <a:pt x="1093" y="1467612"/>
                </a:lnTo>
                <a:lnTo>
                  <a:pt x="1" y="1467612"/>
                </a:lnTo>
                <a:lnTo>
                  <a:pt x="1" y="1460500"/>
                </a:lnTo>
                <a:lnTo>
                  <a:pt x="0" y="1460494"/>
                </a:lnTo>
                <a:lnTo>
                  <a:pt x="0" y="292107"/>
                </a:lnTo>
                <a:lnTo>
                  <a:pt x="1" y="292100"/>
                </a:lnTo>
                <a:lnTo>
                  <a:pt x="1" y="284988"/>
                </a:lnTo>
                <a:lnTo>
                  <a:pt x="1093" y="284988"/>
                </a:lnTo>
                <a:lnTo>
                  <a:pt x="17449" y="178405"/>
                </a:lnTo>
                <a:cubicBezTo>
                  <a:pt x="51156" y="73564"/>
                  <a:pt x="130067" y="0"/>
                  <a:pt x="222039" y="0"/>
                </a:cubicBezTo>
                <a:close/>
              </a:path>
            </a:pathLst>
          </a:custGeom>
          <a:solidFill>
            <a:schemeClr val="accent6">
              <a:lumMod val="75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FMA</a:t>
            </a:r>
          </a:p>
          <a:p>
            <a:pPr algn="ctr"/>
            <a:r>
              <a:rPr lang="en-US" sz="1600" b="1" dirty="0">
                <a:latin typeface="Times New Roman" panose="02020603050405020304" pitchFamily="18" charset="0"/>
                <a:cs typeface="Times New Roman" panose="02020603050405020304" pitchFamily="18" charset="0"/>
              </a:rPr>
              <a:t>Masonry Systems</a:t>
            </a:r>
          </a:p>
        </p:txBody>
      </p:sp>
      <p:sp>
        <p:nvSpPr>
          <p:cNvPr id="13" name="Rectangle 12"/>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2.12</a:t>
            </a:r>
          </a:p>
        </p:txBody>
      </p:sp>
      <p:sp>
        <p:nvSpPr>
          <p:cNvPr id="17" name="Action Button: Home 16">
            <a:hlinkClick r:id="rId5" action="ppaction://hlinksldjump" highlightClick="1"/>
            <a:extLst>
              <a:ext uri="{FF2B5EF4-FFF2-40B4-BE49-F238E27FC236}">
                <a16:creationId xmlns:a16="http://schemas.microsoft.com/office/drawing/2014/main" xmlns="" id="{1852BAB3-9B0B-B146-96A9-1F0455ABF23E}"/>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71056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4166" y="0"/>
            <a:ext cx="2029578" cy="6858000"/>
          </a:xfrm>
          <a:prstGeom prst="rect">
            <a:avLst/>
          </a:prstGeom>
          <a:solidFill>
            <a:schemeClr val="bg2">
              <a:lumMod val="75000"/>
              <a:alpha val="2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6">
                    <a:lumMod val="75000"/>
                  </a:schemeClr>
                </a:solidFill>
                <a:latin typeface="Times New Roman" panose="02020603050405020304" pitchFamily="18" charset="0"/>
                <a:cs typeface="Times New Roman" panose="02020603050405020304" pitchFamily="18" charset="0"/>
              </a:rPr>
              <a:t>Fenestration Manufacturers Association</a:t>
            </a:r>
          </a:p>
          <a:p>
            <a:pPr algn="ctr"/>
            <a:endParaRPr lang="en-US" sz="2000" dirty="0">
              <a:solidFill>
                <a:schemeClr val="accent6">
                  <a:lumMod val="75000"/>
                </a:schemeClr>
              </a:solidFill>
              <a:latin typeface="Times New Roman" panose="02020603050405020304" pitchFamily="18" charset="0"/>
              <a:cs typeface="Times New Roman" panose="02020603050405020304" pitchFamily="18" charset="0"/>
            </a:endParaRPr>
          </a:p>
          <a:p>
            <a:pPr algn="ctr"/>
            <a:r>
              <a:rPr lang="en-US" sz="1400" dirty="0">
                <a:solidFill>
                  <a:schemeClr val="accent6">
                    <a:lumMod val="75000"/>
                  </a:schemeClr>
                </a:solidFill>
                <a:latin typeface="Times New Roman" panose="02020603050405020304" pitchFamily="18" charset="0"/>
                <a:cs typeface="Times New Roman" panose="02020603050405020304" pitchFamily="18" charset="0"/>
              </a:rPr>
              <a:t>FMA/AAMA 200-12</a:t>
            </a:r>
          </a:p>
        </p:txBody>
      </p:sp>
      <p:sp>
        <p:nvSpPr>
          <p:cNvPr id="15" name="Pentagon 14"/>
          <p:cNvSpPr/>
          <p:nvPr/>
        </p:nvSpPr>
        <p:spPr>
          <a:xfrm>
            <a:off x="494166" y="5181600"/>
            <a:ext cx="1480938" cy="316992"/>
          </a:xfrm>
          <a:prstGeom prst="homePlate">
            <a:avLst/>
          </a:prstGeom>
          <a:solidFill>
            <a:schemeClr val="accent6">
              <a:lumMod val="75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16" name="Pentagon 15"/>
          <p:cNvSpPr/>
          <p:nvPr/>
        </p:nvSpPr>
        <p:spPr>
          <a:xfrm>
            <a:off x="494166" y="5702808"/>
            <a:ext cx="1480938" cy="316992"/>
          </a:xfrm>
          <a:prstGeom prst="homePlate">
            <a:avLst/>
          </a:prstGeom>
          <a:solidFill>
            <a:schemeClr val="accent6">
              <a:lumMod val="75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6" name="Rectangle 5"/>
          <p:cNvSpPr/>
          <p:nvPr/>
        </p:nvSpPr>
        <p:spPr>
          <a:xfrm>
            <a:off x="4500248" y="536448"/>
            <a:ext cx="2578655" cy="369332"/>
          </a:xfrm>
          <a:prstGeom prst="rect">
            <a:avLst/>
          </a:prstGeom>
        </p:spPr>
        <p:txBody>
          <a:bodyPr wrap="none">
            <a:spAutoFit/>
          </a:bodyPr>
          <a:lstStyle/>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POST-INSTALLATION</a:t>
            </a:r>
          </a:p>
        </p:txBody>
      </p:sp>
      <p:sp>
        <p:nvSpPr>
          <p:cNvPr id="2" name="Rectangle 1"/>
          <p:cNvSpPr/>
          <p:nvPr/>
        </p:nvSpPr>
        <p:spPr>
          <a:xfrm>
            <a:off x="2734718" y="3950493"/>
            <a:ext cx="6320689" cy="2462213"/>
          </a:xfrm>
          <a:prstGeom prst="rect">
            <a:avLst/>
          </a:prstGeom>
        </p:spPr>
        <p:txBody>
          <a:bodyPr wrap="square">
            <a:spAutoFit/>
          </a:bodyPr>
          <a:lstStyle/>
          <a:p>
            <a:pPr marL="285750" indent="-285750">
              <a:buFont typeface="Arial" panose="020B0604020202020204" pitchFamily="34" charset="0"/>
              <a:buChar char="•"/>
            </a:pPr>
            <a:r>
              <a:rPr lang="en-US" sz="1400" b="1" dirty="0"/>
              <a:t>Verify  window frame and sash </a:t>
            </a:r>
            <a:r>
              <a:rPr lang="en-US" sz="1400" dirty="0">
                <a:solidFill>
                  <a:schemeClr val="bg1">
                    <a:lumMod val="50000"/>
                  </a:schemeClr>
                </a:solidFill>
              </a:rPr>
              <a:t>are installed plumb, level, square and true within the manufacturer’s specified tolerances</a:t>
            </a:r>
          </a:p>
          <a:p>
            <a:pPr marL="285750" indent="-285750">
              <a:buFont typeface="Arial" panose="020B0604020202020204" pitchFamily="34" charset="0"/>
              <a:buChar char="•"/>
            </a:pPr>
            <a:endParaRPr lang="en-US" sz="1400" b="1" dirty="0">
              <a:solidFill>
                <a:schemeClr val="bg1">
                  <a:lumMod val="50000"/>
                </a:schemeClr>
              </a:solidFill>
            </a:endParaRPr>
          </a:p>
          <a:p>
            <a:pPr marL="285750" indent="-285750">
              <a:buFont typeface="Arial" panose="020B0604020202020204" pitchFamily="34" charset="0"/>
              <a:buChar char="•"/>
            </a:pPr>
            <a:r>
              <a:rPr lang="en-US" sz="1400" dirty="0"/>
              <a:t> </a:t>
            </a:r>
            <a:r>
              <a:rPr lang="en-US" sz="1400" b="1" dirty="0"/>
              <a:t>Verify operable sashes </a:t>
            </a:r>
            <a:r>
              <a:rPr lang="en-US" sz="1400" dirty="0">
                <a:solidFill>
                  <a:schemeClr val="bg1">
                    <a:lumMod val="50000"/>
                  </a:schemeClr>
                </a:solidFill>
              </a:rPr>
              <a:t>can</a:t>
            </a:r>
            <a:r>
              <a:rPr lang="en-US" sz="1400" b="1" dirty="0">
                <a:solidFill>
                  <a:schemeClr val="bg1">
                    <a:lumMod val="50000"/>
                  </a:schemeClr>
                </a:solidFill>
              </a:rPr>
              <a:t> </a:t>
            </a:r>
            <a:r>
              <a:rPr lang="en-US" sz="1400" dirty="0">
                <a:solidFill>
                  <a:schemeClr val="bg1">
                    <a:lumMod val="50000"/>
                  </a:schemeClr>
                </a:solidFill>
              </a:rPr>
              <a:t>move freely within their frames and that weather-stripping or compressible seals make full contact with mating surface</a:t>
            </a:r>
          </a:p>
          <a:p>
            <a:pPr marL="285750" indent="-285750">
              <a:buFont typeface="Arial" panose="020B0604020202020204" pitchFamily="34" charset="0"/>
              <a:buChar char="•"/>
            </a:pPr>
            <a:endParaRPr lang="en-US" sz="1400" dirty="0">
              <a:solidFill>
                <a:schemeClr val="bg1">
                  <a:lumMod val="50000"/>
                </a:schemeClr>
              </a:solidFill>
            </a:endParaRPr>
          </a:p>
          <a:p>
            <a:pPr marL="285750" indent="-285750">
              <a:buFont typeface="Arial" panose="020B0604020202020204" pitchFamily="34" charset="0"/>
              <a:buChar char="•"/>
            </a:pPr>
            <a:r>
              <a:rPr lang="en-US" sz="1400" b="1" dirty="0"/>
              <a:t>Inspect blockages </a:t>
            </a:r>
            <a:r>
              <a:rPr lang="en-US" sz="1400" dirty="0">
                <a:solidFill>
                  <a:schemeClr val="bg1">
                    <a:lumMod val="50000"/>
                  </a:schemeClr>
                </a:solidFill>
              </a:rPr>
              <a:t>in drainage holes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b="1" dirty="0"/>
              <a:t>Check location conflicts</a:t>
            </a:r>
            <a:r>
              <a:rPr lang="en-US" sz="1400" dirty="0"/>
              <a:t> </a:t>
            </a:r>
            <a:r>
              <a:rPr lang="en-US" sz="1400" dirty="0">
                <a:solidFill>
                  <a:schemeClr val="bg1">
                    <a:lumMod val="50000"/>
                  </a:schemeClr>
                </a:solidFill>
              </a:rPr>
              <a:t>for window’s weep holes</a:t>
            </a:r>
          </a:p>
          <a:p>
            <a:endParaRPr lang="en-US" sz="1400" dirty="0">
              <a:solidFill>
                <a:schemeClr val="bg1">
                  <a:lumMod val="50000"/>
                </a:schemeClr>
              </a:solidFill>
            </a:endParaRPr>
          </a:p>
          <a:p>
            <a:pPr marL="285750" indent="-285750">
              <a:buFont typeface="Arial" panose="020B0604020202020204" pitchFamily="34" charset="0"/>
              <a:buChar char="•"/>
            </a:pPr>
            <a:r>
              <a:rPr lang="en-US" sz="1400" b="1" dirty="0"/>
              <a:t>Verify</a:t>
            </a:r>
            <a:r>
              <a:rPr lang="en-US" sz="1400" dirty="0"/>
              <a:t> </a:t>
            </a:r>
            <a:r>
              <a:rPr lang="en-US" sz="1400" b="1" dirty="0"/>
              <a:t>continuity</a:t>
            </a:r>
            <a:r>
              <a:rPr lang="en-US" sz="1400" dirty="0"/>
              <a:t> </a:t>
            </a:r>
            <a:r>
              <a:rPr lang="en-US" sz="1400" dirty="0">
                <a:solidFill>
                  <a:schemeClr val="bg1">
                    <a:lumMod val="50000"/>
                  </a:schemeClr>
                </a:solidFill>
              </a:rPr>
              <a:t>of sealant joints</a:t>
            </a:r>
          </a:p>
        </p:txBody>
      </p:sp>
      <p:pic>
        <p:nvPicPr>
          <p:cNvPr id="1026" name="Picture 2" descr="Image result for window weep ho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97599" y="1484520"/>
            <a:ext cx="2146607" cy="18031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12613" y="1104900"/>
            <a:ext cx="2575269" cy="2562392"/>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9"/>
          <p:cNvSpPr/>
          <p:nvPr/>
        </p:nvSpPr>
        <p:spPr>
          <a:xfrm>
            <a:off x="134110" y="536448"/>
            <a:ext cx="2389633" cy="1977990"/>
          </a:xfrm>
          <a:custGeom>
            <a:avLst/>
            <a:gdLst>
              <a:gd name="connsiteX0" fmla="*/ 222039 w 2389633"/>
              <a:gd name="connsiteY0" fmla="*/ 0 h 1752600"/>
              <a:gd name="connsiteX1" fmla="*/ 360055 w 2389633"/>
              <a:gd name="connsiteY1" fmla="*/ 0 h 1752600"/>
              <a:gd name="connsiteX2" fmla="*/ 360055 w 2389633"/>
              <a:gd name="connsiteY2" fmla="*/ 165786 h 1752600"/>
              <a:gd name="connsiteX3" fmla="*/ 321053 w 2389633"/>
              <a:gd name="connsiteY3" fmla="*/ 165786 h 1752600"/>
              <a:gd name="connsiteX4" fmla="*/ 193752 w 2389633"/>
              <a:gd name="connsiteY4" fmla="*/ 235156 h 1752600"/>
              <a:gd name="connsiteX5" fmla="*/ 168213 w 2389633"/>
              <a:gd name="connsiteY5" fmla="*/ 284988 h 1752600"/>
              <a:gd name="connsiteX6" fmla="*/ 2115313 w 2389633"/>
              <a:gd name="connsiteY6" fmla="*/ 284988 h 1752600"/>
              <a:gd name="connsiteX7" fmla="*/ 2389633 w 2389633"/>
              <a:gd name="connsiteY7" fmla="*/ 876300 h 1752600"/>
              <a:gd name="connsiteX8" fmla="*/ 2115313 w 2389633"/>
              <a:gd name="connsiteY8" fmla="*/ 1467612 h 1752600"/>
              <a:gd name="connsiteX9" fmla="*/ 168213 w 2389633"/>
              <a:gd name="connsiteY9" fmla="*/ 1467612 h 1752600"/>
              <a:gd name="connsiteX10" fmla="*/ 193752 w 2389633"/>
              <a:gd name="connsiteY10" fmla="*/ 1517444 h 1752600"/>
              <a:gd name="connsiteX11" fmla="*/ 321053 w 2389633"/>
              <a:gd name="connsiteY11" fmla="*/ 1586814 h 1752600"/>
              <a:gd name="connsiteX12" fmla="*/ 360055 w 2389633"/>
              <a:gd name="connsiteY12" fmla="*/ 1586814 h 1752600"/>
              <a:gd name="connsiteX13" fmla="*/ 360055 w 2389633"/>
              <a:gd name="connsiteY13" fmla="*/ 1752600 h 1752600"/>
              <a:gd name="connsiteX14" fmla="*/ 222039 w 2389633"/>
              <a:gd name="connsiteY14" fmla="*/ 1752600 h 1752600"/>
              <a:gd name="connsiteX15" fmla="*/ 17449 w 2389633"/>
              <a:gd name="connsiteY15" fmla="*/ 1574195 h 1752600"/>
              <a:gd name="connsiteX16" fmla="*/ 1093 w 2389633"/>
              <a:gd name="connsiteY16" fmla="*/ 1467612 h 1752600"/>
              <a:gd name="connsiteX17" fmla="*/ 1 w 2389633"/>
              <a:gd name="connsiteY17" fmla="*/ 1467612 h 1752600"/>
              <a:gd name="connsiteX18" fmla="*/ 1 w 2389633"/>
              <a:gd name="connsiteY18" fmla="*/ 1460500 h 1752600"/>
              <a:gd name="connsiteX19" fmla="*/ 0 w 2389633"/>
              <a:gd name="connsiteY19" fmla="*/ 1460494 h 1752600"/>
              <a:gd name="connsiteX20" fmla="*/ 0 w 2389633"/>
              <a:gd name="connsiteY20" fmla="*/ 292107 h 1752600"/>
              <a:gd name="connsiteX21" fmla="*/ 1 w 2389633"/>
              <a:gd name="connsiteY21" fmla="*/ 292100 h 1752600"/>
              <a:gd name="connsiteX22" fmla="*/ 1 w 2389633"/>
              <a:gd name="connsiteY22" fmla="*/ 284988 h 1752600"/>
              <a:gd name="connsiteX23" fmla="*/ 1093 w 2389633"/>
              <a:gd name="connsiteY23" fmla="*/ 284988 h 1752600"/>
              <a:gd name="connsiteX24" fmla="*/ 17449 w 2389633"/>
              <a:gd name="connsiteY24" fmla="*/ 178405 h 1752600"/>
              <a:gd name="connsiteX25" fmla="*/ 222039 w 2389633"/>
              <a:gd name="connsiteY25"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9633" h="1752600">
                <a:moveTo>
                  <a:pt x="222039" y="0"/>
                </a:moveTo>
                <a:lnTo>
                  <a:pt x="360055" y="0"/>
                </a:lnTo>
                <a:lnTo>
                  <a:pt x="360055" y="165786"/>
                </a:lnTo>
                <a:lnTo>
                  <a:pt x="321053" y="165786"/>
                </a:lnTo>
                <a:cubicBezTo>
                  <a:pt x="271339" y="165786"/>
                  <a:pt x="226331" y="192296"/>
                  <a:pt x="193752" y="235156"/>
                </a:cubicBezTo>
                <a:lnTo>
                  <a:pt x="168213" y="284988"/>
                </a:lnTo>
                <a:lnTo>
                  <a:pt x="2115313" y="284988"/>
                </a:lnTo>
                <a:lnTo>
                  <a:pt x="2389633" y="876300"/>
                </a:lnTo>
                <a:lnTo>
                  <a:pt x="2115313" y="1467612"/>
                </a:lnTo>
                <a:lnTo>
                  <a:pt x="168213" y="1467612"/>
                </a:lnTo>
                <a:lnTo>
                  <a:pt x="193752" y="1517444"/>
                </a:lnTo>
                <a:cubicBezTo>
                  <a:pt x="226331" y="1560304"/>
                  <a:pt x="271339" y="1586814"/>
                  <a:pt x="321053" y="1586814"/>
                </a:cubicBezTo>
                <a:lnTo>
                  <a:pt x="360055" y="1586814"/>
                </a:lnTo>
                <a:lnTo>
                  <a:pt x="360055" y="1752600"/>
                </a:lnTo>
                <a:lnTo>
                  <a:pt x="222039" y="1752600"/>
                </a:lnTo>
                <a:cubicBezTo>
                  <a:pt x="130067" y="1752600"/>
                  <a:pt x="51156" y="1679036"/>
                  <a:pt x="17449" y="1574195"/>
                </a:cubicBezTo>
                <a:lnTo>
                  <a:pt x="1093" y="1467612"/>
                </a:lnTo>
                <a:lnTo>
                  <a:pt x="1" y="1467612"/>
                </a:lnTo>
                <a:lnTo>
                  <a:pt x="1" y="1460500"/>
                </a:lnTo>
                <a:lnTo>
                  <a:pt x="0" y="1460494"/>
                </a:lnTo>
                <a:lnTo>
                  <a:pt x="0" y="292107"/>
                </a:lnTo>
                <a:lnTo>
                  <a:pt x="1" y="292100"/>
                </a:lnTo>
                <a:lnTo>
                  <a:pt x="1" y="284988"/>
                </a:lnTo>
                <a:lnTo>
                  <a:pt x="1093" y="284988"/>
                </a:lnTo>
                <a:lnTo>
                  <a:pt x="17449" y="178405"/>
                </a:lnTo>
                <a:cubicBezTo>
                  <a:pt x="51156" y="73564"/>
                  <a:pt x="130067" y="0"/>
                  <a:pt x="222039" y="0"/>
                </a:cubicBezTo>
                <a:close/>
              </a:path>
            </a:pathLst>
          </a:custGeom>
          <a:solidFill>
            <a:schemeClr val="accent6">
              <a:lumMod val="75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FMA</a:t>
            </a:r>
          </a:p>
          <a:p>
            <a:pPr algn="ctr"/>
            <a:r>
              <a:rPr lang="en-US" sz="1600" b="1" dirty="0">
                <a:latin typeface="Times New Roman" panose="02020603050405020304" pitchFamily="18" charset="0"/>
                <a:cs typeface="Times New Roman" panose="02020603050405020304" pitchFamily="18" charset="0"/>
              </a:rPr>
              <a:t>Masonry Systems</a:t>
            </a:r>
          </a:p>
        </p:txBody>
      </p:sp>
      <p:sp>
        <p:nvSpPr>
          <p:cNvPr id="11" name="Rectangle 10"/>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2.13</a:t>
            </a:r>
          </a:p>
        </p:txBody>
      </p:sp>
      <p:sp>
        <p:nvSpPr>
          <p:cNvPr id="12" name="Action Button: Home 11">
            <a:hlinkClick r:id="rId4" action="ppaction://hlinksldjump" highlightClick="1"/>
            <a:extLst>
              <a:ext uri="{FF2B5EF4-FFF2-40B4-BE49-F238E27FC236}">
                <a16:creationId xmlns:a16="http://schemas.microsoft.com/office/drawing/2014/main" xmlns="" id="{E56B25A6-2AFE-354D-89C0-DEA60EFB7C39}"/>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76436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4166" y="0"/>
            <a:ext cx="2029578" cy="6858000"/>
          </a:xfrm>
          <a:prstGeom prst="rect">
            <a:avLst/>
          </a:prstGeom>
          <a:solidFill>
            <a:schemeClr val="bg2">
              <a:lumMod val="75000"/>
              <a:alpha val="2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6">
                    <a:lumMod val="75000"/>
                  </a:schemeClr>
                </a:solidFill>
                <a:latin typeface="Times New Roman" panose="02020603050405020304" pitchFamily="18" charset="0"/>
                <a:cs typeface="Times New Roman" panose="02020603050405020304" pitchFamily="18" charset="0"/>
              </a:rPr>
              <a:t>Fenestration Manufacturers Association</a:t>
            </a:r>
          </a:p>
          <a:p>
            <a:pPr algn="ctr"/>
            <a:endParaRPr lang="en-US" sz="2000" dirty="0">
              <a:solidFill>
                <a:schemeClr val="accent6">
                  <a:lumMod val="75000"/>
                </a:schemeClr>
              </a:solidFill>
              <a:latin typeface="Times New Roman" panose="02020603050405020304" pitchFamily="18" charset="0"/>
              <a:cs typeface="Times New Roman" panose="02020603050405020304" pitchFamily="18" charset="0"/>
            </a:endParaRPr>
          </a:p>
          <a:p>
            <a:pPr algn="ctr"/>
            <a:r>
              <a:rPr lang="en-US" sz="1400" dirty="0">
                <a:solidFill>
                  <a:schemeClr val="accent6">
                    <a:lumMod val="75000"/>
                  </a:schemeClr>
                </a:solidFill>
                <a:latin typeface="Times New Roman" panose="02020603050405020304" pitchFamily="18" charset="0"/>
                <a:cs typeface="Times New Roman" panose="02020603050405020304" pitchFamily="18" charset="0"/>
              </a:rPr>
              <a:t>FMA/AAMA 200-12</a:t>
            </a:r>
          </a:p>
        </p:txBody>
      </p:sp>
      <p:sp>
        <p:nvSpPr>
          <p:cNvPr id="15" name="Pentagon 14"/>
          <p:cNvSpPr/>
          <p:nvPr/>
        </p:nvSpPr>
        <p:spPr>
          <a:xfrm>
            <a:off x="494166" y="5181600"/>
            <a:ext cx="1480938" cy="316992"/>
          </a:xfrm>
          <a:prstGeom prst="homePlate">
            <a:avLst/>
          </a:prstGeom>
          <a:solidFill>
            <a:schemeClr val="accent6">
              <a:lumMod val="75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16" name="Pentagon 15"/>
          <p:cNvSpPr/>
          <p:nvPr/>
        </p:nvSpPr>
        <p:spPr>
          <a:xfrm>
            <a:off x="494166" y="5702808"/>
            <a:ext cx="1480938" cy="316992"/>
          </a:xfrm>
          <a:prstGeom prst="homePlate">
            <a:avLst/>
          </a:prstGeom>
          <a:solidFill>
            <a:schemeClr val="accent6">
              <a:lumMod val="75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10" name="Rectangle 9"/>
          <p:cNvSpPr/>
          <p:nvPr/>
        </p:nvSpPr>
        <p:spPr>
          <a:xfrm>
            <a:off x="3251200" y="2237939"/>
            <a:ext cx="5143500" cy="2585323"/>
          </a:xfrm>
          <a:prstGeom prst="rect">
            <a:avLst/>
          </a:prstGeom>
        </p:spPr>
        <p:txBody>
          <a:bodyPr wrap="square">
            <a:spAutoFit/>
          </a:bodyPr>
          <a:lstStyle/>
          <a:p>
            <a:r>
              <a:rPr lang="en-US" i="1" dirty="0">
                <a:solidFill>
                  <a:schemeClr val="bg1">
                    <a:lumMod val="50000"/>
                  </a:schemeClr>
                </a:solidFill>
              </a:rPr>
              <a:t>“The techniques demonstrated in this standard practice have been developed </a:t>
            </a:r>
            <a:r>
              <a:rPr lang="en-US" b="1" i="1" dirty="0"/>
              <a:t>specifically to restrict liquid water from entering through the masonry opening and/or around the perimeter of the window frame.</a:t>
            </a:r>
            <a:r>
              <a:rPr lang="en-US" i="1" dirty="0"/>
              <a:t> </a:t>
            </a:r>
            <a:r>
              <a:rPr lang="en-US" i="1" dirty="0">
                <a:solidFill>
                  <a:schemeClr val="bg1">
                    <a:lumMod val="50000"/>
                  </a:schemeClr>
                </a:solidFill>
              </a:rPr>
              <a:t>The major emphasis is focused on sealing the surrounding area of the window’s masonry opening in such a manner as to restrict liquid water from penetrating the wall at the window opening.”</a:t>
            </a:r>
            <a:endParaRPr lang="en-US" dirty="0">
              <a:solidFill>
                <a:schemeClr val="bg1">
                  <a:lumMod val="50000"/>
                </a:schemeClr>
              </a:solidFill>
            </a:endParaRPr>
          </a:p>
        </p:txBody>
      </p:sp>
      <p:sp>
        <p:nvSpPr>
          <p:cNvPr id="7" name="Freeform 6"/>
          <p:cNvSpPr/>
          <p:nvPr/>
        </p:nvSpPr>
        <p:spPr>
          <a:xfrm>
            <a:off x="134110" y="536448"/>
            <a:ext cx="2389633" cy="1977990"/>
          </a:xfrm>
          <a:custGeom>
            <a:avLst/>
            <a:gdLst>
              <a:gd name="connsiteX0" fmla="*/ 222039 w 2389633"/>
              <a:gd name="connsiteY0" fmla="*/ 0 h 1752600"/>
              <a:gd name="connsiteX1" fmla="*/ 360055 w 2389633"/>
              <a:gd name="connsiteY1" fmla="*/ 0 h 1752600"/>
              <a:gd name="connsiteX2" fmla="*/ 360055 w 2389633"/>
              <a:gd name="connsiteY2" fmla="*/ 165786 h 1752600"/>
              <a:gd name="connsiteX3" fmla="*/ 321053 w 2389633"/>
              <a:gd name="connsiteY3" fmla="*/ 165786 h 1752600"/>
              <a:gd name="connsiteX4" fmla="*/ 193752 w 2389633"/>
              <a:gd name="connsiteY4" fmla="*/ 235156 h 1752600"/>
              <a:gd name="connsiteX5" fmla="*/ 168213 w 2389633"/>
              <a:gd name="connsiteY5" fmla="*/ 284988 h 1752600"/>
              <a:gd name="connsiteX6" fmla="*/ 2115313 w 2389633"/>
              <a:gd name="connsiteY6" fmla="*/ 284988 h 1752600"/>
              <a:gd name="connsiteX7" fmla="*/ 2389633 w 2389633"/>
              <a:gd name="connsiteY7" fmla="*/ 876300 h 1752600"/>
              <a:gd name="connsiteX8" fmla="*/ 2115313 w 2389633"/>
              <a:gd name="connsiteY8" fmla="*/ 1467612 h 1752600"/>
              <a:gd name="connsiteX9" fmla="*/ 168213 w 2389633"/>
              <a:gd name="connsiteY9" fmla="*/ 1467612 h 1752600"/>
              <a:gd name="connsiteX10" fmla="*/ 193752 w 2389633"/>
              <a:gd name="connsiteY10" fmla="*/ 1517444 h 1752600"/>
              <a:gd name="connsiteX11" fmla="*/ 321053 w 2389633"/>
              <a:gd name="connsiteY11" fmla="*/ 1586814 h 1752600"/>
              <a:gd name="connsiteX12" fmla="*/ 360055 w 2389633"/>
              <a:gd name="connsiteY12" fmla="*/ 1586814 h 1752600"/>
              <a:gd name="connsiteX13" fmla="*/ 360055 w 2389633"/>
              <a:gd name="connsiteY13" fmla="*/ 1752600 h 1752600"/>
              <a:gd name="connsiteX14" fmla="*/ 222039 w 2389633"/>
              <a:gd name="connsiteY14" fmla="*/ 1752600 h 1752600"/>
              <a:gd name="connsiteX15" fmla="*/ 17449 w 2389633"/>
              <a:gd name="connsiteY15" fmla="*/ 1574195 h 1752600"/>
              <a:gd name="connsiteX16" fmla="*/ 1093 w 2389633"/>
              <a:gd name="connsiteY16" fmla="*/ 1467612 h 1752600"/>
              <a:gd name="connsiteX17" fmla="*/ 1 w 2389633"/>
              <a:gd name="connsiteY17" fmla="*/ 1467612 h 1752600"/>
              <a:gd name="connsiteX18" fmla="*/ 1 w 2389633"/>
              <a:gd name="connsiteY18" fmla="*/ 1460500 h 1752600"/>
              <a:gd name="connsiteX19" fmla="*/ 0 w 2389633"/>
              <a:gd name="connsiteY19" fmla="*/ 1460494 h 1752600"/>
              <a:gd name="connsiteX20" fmla="*/ 0 w 2389633"/>
              <a:gd name="connsiteY20" fmla="*/ 292107 h 1752600"/>
              <a:gd name="connsiteX21" fmla="*/ 1 w 2389633"/>
              <a:gd name="connsiteY21" fmla="*/ 292100 h 1752600"/>
              <a:gd name="connsiteX22" fmla="*/ 1 w 2389633"/>
              <a:gd name="connsiteY22" fmla="*/ 284988 h 1752600"/>
              <a:gd name="connsiteX23" fmla="*/ 1093 w 2389633"/>
              <a:gd name="connsiteY23" fmla="*/ 284988 h 1752600"/>
              <a:gd name="connsiteX24" fmla="*/ 17449 w 2389633"/>
              <a:gd name="connsiteY24" fmla="*/ 178405 h 1752600"/>
              <a:gd name="connsiteX25" fmla="*/ 222039 w 2389633"/>
              <a:gd name="connsiteY25"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9633" h="1752600">
                <a:moveTo>
                  <a:pt x="222039" y="0"/>
                </a:moveTo>
                <a:lnTo>
                  <a:pt x="360055" y="0"/>
                </a:lnTo>
                <a:lnTo>
                  <a:pt x="360055" y="165786"/>
                </a:lnTo>
                <a:lnTo>
                  <a:pt x="321053" y="165786"/>
                </a:lnTo>
                <a:cubicBezTo>
                  <a:pt x="271339" y="165786"/>
                  <a:pt x="226331" y="192296"/>
                  <a:pt x="193752" y="235156"/>
                </a:cubicBezTo>
                <a:lnTo>
                  <a:pt x="168213" y="284988"/>
                </a:lnTo>
                <a:lnTo>
                  <a:pt x="2115313" y="284988"/>
                </a:lnTo>
                <a:lnTo>
                  <a:pt x="2389633" y="876300"/>
                </a:lnTo>
                <a:lnTo>
                  <a:pt x="2115313" y="1467612"/>
                </a:lnTo>
                <a:lnTo>
                  <a:pt x="168213" y="1467612"/>
                </a:lnTo>
                <a:lnTo>
                  <a:pt x="193752" y="1517444"/>
                </a:lnTo>
                <a:cubicBezTo>
                  <a:pt x="226331" y="1560304"/>
                  <a:pt x="271339" y="1586814"/>
                  <a:pt x="321053" y="1586814"/>
                </a:cubicBezTo>
                <a:lnTo>
                  <a:pt x="360055" y="1586814"/>
                </a:lnTo>
                <a:lnTo>
                  <a:pt x="360055" y="1752600"/>
                </a:lnTo>
                <a:lnTo>
                  <a:pt x="222039" y="1752600"/>
                </a:lnTo>
                <a:cubicBezTo>
                  <a:pt x="130067" y="1752600"/>
                  <a:pt x="51156" y="1679036"/>
                  <a:pt x="17449" y="1574195"/>
                </a:cubicBezTo>
                <a:lnTo>
                  <a:pt x="1093" y="1467612"/>
                </a:lnTo>
                <a:lnTo>
                  <a:pt x="1" y="1467612"/>
                </a:lnTo>
                <a:lnTo>
                  <a:pt x="1" y="1460500"/>
                </a:lnTo>
                <a:lnTo>
                  <a:pt x="0" y="1460494"/>
                </a:lnTo>
                <a:lnTo>
                  <a:pt x="0" y="292107"/>
                </a:lnTo>
                <a:lnTo>
                  <a:pt x="1" y="292100"/>
                </a:lnTo>
                <a:lnTo>
                  <a:pt x="1" y="284988"/>
                </a:lnTo>
                <a:lnTo>
                  <a:pt x="1093" y="284988"/>
                </a:lnTo>
                <a:lnTo>
                  <a:pt x="17449" y="178405"/>
                </a:lnTo>
                <a:cubicBezTo>
                  <a:pt x="51156" y="73564"/>
                  <a:pt x="130067" y="0"/>
                  <a:pt x="222039" y="0"/>
                </a:cubicBezTo>
                <a:close/>
              </a:path>
            </a:pathLst>
          </a:custGeom>
          <a:solidFill>
            <a:schemeClr val="accent6">
              <a:lumMod val="75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FMA</a:t>
            </a:r>
          </a:p>
          <a:p>
            <a:pPr algn="ctr"/>
            <a:r>
              <a:rPr lang="en-US" sz="1600" b="1" dirty="0">
                <a:latin typeface="Times New Roman" panose="02020603050405020304" pitchFamily="18" charset="0"/>
                <a:cs typeface="Times New Roman" panose="02020603050405020304" pitchFamily="18" charset="0"/>
              </a:rPr>
              <a:t>Masonry Systems</a:t>
            </a:r>
          </a:p>
        </p:txBody>
      </p:sp>
      <p:sp>
        <p:nvSpPr>
          <p:cNvPr id="8" name="Rectangle 7"/>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2.14</a:t>
            </a:r>
          </a:p>
        </p:txBody>
      </p:sp>
      <p:sp>
        <p:nvSpPr>
          <p:cNvPr id="9" name="Action Button: Home 8">
            <a:hlinkClick r:id="rId2" action="ppaction://hlinksldjump" highlightClick="1"/>
            <a:extLst>
              <a:ext uri="{FF2B5EF4-FFF2-40B4-BE49-F238E27FC236}">
                <a16:creationId xmlns:a16="http://schemas.microsoft.com/office/drawing/2014/main" xmlns="" id="{D307D5F2-3467-1B45-A4A3-D4C060280C89}"/>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89389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4166" y="0"/>
            <a:ext cx="2029578" cy="6858000"/>
          </a:xfrm>
          <a:prstGeom prst="rect">
            <a:avLst/>
          </a:prstGeom>
          <a:solidFill>
            <a:schemeClr val="bg2">
              <a:lumMod val="75000"/>
              <a:alpha val="2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rPr>
              <a:t>Fenestration Manufacturers Association</a:t>
            </a:r>
          </a:p>
          <a:p>
            <a:pPr algn="ctr"/>
            <a:endParaRPr lang="en-US" sz="2000" dirty="0">
              <a:solidFill>
                <a:schemeClr val="tx1"/>
              </a:solidFill>
              <a:latin typeface="Times New Roman" panose="02020603050405020304" pitchFamily="18" charset="0"/>
              <a:cs typeface="Times New Roman" panose="02020603050405020304" pitchFamily="18" charset="0"/>
            </a:endParaRPr>
          </a:p>
          <a:p>
            <a:pPr algn="ctr"/>
            <a:r>
              <a:rPr lang="en-US" sz="1400" dirty="0">
                <a:solidFill>
                  <a:schemeClr val="tx1"/>
                </a:solidFill>
                <a:latin typeface="Times New Roman" panose="02020603050405020304" pitchFamily="18" charset="0"/>
                <a:cs typeface="Times New Roman" panose="02020603050405020304" pitchFamily="18" charset="0"/>
              </a:rPr>
              <a:t>FMA/AAMA 200-12</a:t>
            </a:r>
          </a:p>
        </p:txBody>
      </p:sp>
      <p:sp>
        <p:nvSpPr>
          <p:cNvPr id="13" name="Freeform 12"/>
          <p:cNvSpPr/>
          <p:nvPr/>
        </p:nvSpPr>
        <p:spPr>
          <a:xfrm>
            <a:off x="134110" y="536448"/>
            <a:ext cx="2389633" cy="1977990"/>
          </a:xfrm>
          <a:custGeom>
            <a:avLst/>
            <a:gdLst>
              <a:gd name="connsiteX0" fmla="*/ 222039 w 2389633"/>
              <a:gd name="connsiteY0" fmla="*/ 0 h 1752600"/>
              <a:gd name="connsiteX1" fmla="*/ 360055 w 2389633"/>
              <a:gd name="connsiteY1" fmla="*/ 0 h 1752600"/>
              <a:gd name="connsiteX2" fmla="*/ 360055 w 2389633"/>
              <a:gd name="connsiteY2" fmla="*/ 165786 h 1752600"/>
              <a:gd name="connsiteX3" fmla="*/ 321053 w 2389633"/>
              <a:gd name="connsiteY3" fmla="*/ 165786 h 1752600"/>
              <a:gd name="connsiteX4" fmla="*/ 193752 w 2389633"/>
              <a:gd name="connsiteY4" fmla="*/ 235156 h 1752600"/>
              <a:gd name="connsiteX5" fmla="*/ 168213 w 2389633"/>
              <a:gd name="connsiteY5" fmla="*/ 284988 h 1752600"/>
              <a:gd name="connsiteX6" fmla="*/ 2115313 w 2389633"/>
              <a:gd name="connsiteY6" fmla="*/ 284988 h 1752600"/>
              <a:gd name="connsiteX7" fmla="*/ 2389633 w 2389633"/>
              <a:gd name="connsiteY7" fmla="*/ 876300 h 1752600"/>
              <a:gd name="connsiteX8" fmla="*/ 2115313 w 2389633"/>
              <a:gd name="connsiteY8" fmla="*/ 1467612 h 1752600"/>
              <a:gd name="connsiteX9" fmla="*/ 168213 w 2389633"/>
              <a:gd name="connsiteY9" fmla="*/ 1467612 h 1752600"/>
              <a:gd name="connsiteX10" fmla="*/ 193752 w 2389633"/>
              <a:gd name="connsiteY10" fmla="*/ 1517444 h 1752600"/>
              <a:gd name="connsiteX11" fmla="*/ 321053 w 2389633"/>
              <a:gd name="connsiteY11" fmla="*/ 1586814 h 1752600"/>
              <a:gd name="connsiteX12" fmla="*/ 360055 w 2389633"/>
              <a:gd name="connsiteY12" fmla="*/ 1586814 h 1752600"/>
              <a:gd name="connsiteX13" fmla="*/ 360055 w 2389633"/>
              <a:gd name="connsiteY13" fmla="*/ 1752600 h 1752600"/>
              <a:gd name="connsiteX14" fmla="*/ 222039 w 2389633"/>
              <a:gd name="connsiteY14" fmla="*/ 1752600 h 1752600"/>
              <a:gd name="connsiteX15" fmla="*/ 17449 w 2389633"/>
              <a:gd name="connsiteY15" fmla="*/ 1574195 h 1752600"/>
              <a:gd name="connsiteX16" fmla="*/ 1093 w 2389633"/>
              <a:gd name="connsiteY16" fmla="*/ 1467612 h 1752600"/>
              <a:gd name="connsiteX17" fmla="*/ 1 w 2389633"/>
              <a:gd name="connsiteY17" fmla="*/ 1467612 h 1752600"/>
              <a:gd name="connsiteX18" fmla="*/ 1 w 2389633"/>
              <a:gd name="connsiteY18" fmla="*/ 1460500 h 1752600"/>
              <a:gd name="connsiteX19" fmla="*/ 0 w 2389633"/>
              <a:gd name="connsiteY19" fmla="*/ 1460494 h 1752600"/>
              <a:gd name="connsiteX20" fmla="*/ 0 w 2389633"/>
              <a:gd name="connsiteY20" fmla="*/ 292107 h 1752600"/>
              <a:gd name="connsiteX21" fmla="*/ 1 w 2389633"/>
              <a:gd name="connsiteY21" fmla="*/ 292100 h 1752600"/>
              <a:gd name="connsiteX22" fmla="*/ 1 w 2389633"/>
              <a:gd name="connsiteY22" fmla="*/ 284988 h 1752600"/>
              <a:gd name="connsiteX23" fmla="*/ 1093 w 2389633"/>
              <a:gd name="connsiteY23" fmla="*/ 284988 h 1752600"/>
              <a:gd name="connsiteX24" fmla="*/ 17449 w 2389633"/>
              <a:gd name="connsiteY24" fmla="*/ 178405 h 1752600"/>
              <a:gd name="connsiteX25" fmla="*/ 222039 w 2389633"/>
              <a:gd name="connsiteY25"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9633" h="1752600">
                <a:moveTo>
                  <a:pt x="222039" y="0"/>
                </a:moveTo>
                <a:lnTo>
                  <a:pt x="360055" y="0"/>
                </a:lnTo>
                <a:lnTo>
                  <a:pt x="360055" y="165786"/>
                </a:lnTo>
                <a:lnTo>
                  <a:pt x="321053" y="165786"/>
                </a:lnTo>
                <a:cubicBezTo>
                  <a:pt x="271339" y="165786"/>
                  <a:pt x="226331" y="192296"/>
                  <a:pt x="193752" y="235156"/>
                </a:cubicBezTo>
                <a:lnTo>
                  <a:pt x="168213" y="284988"/>
                </a:lnTo>
                <a:lnTo>
                  <a:pt x="2115313" y="284988"/>
                </a:lnTo>
                <a:lnTo>
                  <a:pt x="2389633" y="876300"/>
                </a:lnTo>
                <a:lnTo>
                  <a:pt x="2115313" y="1467612"/>
                </a:lnTo>
                <a:lnTo>
                  <a:pt x="168213" y="1467612"/>
                </a:lnTo>
                <a:lnTo>
                  <a:pt x="193752" y="1517444"/>
                </a:lnTo>
                <a:cubicBezTo>
                  <a:pt x="226331" y="1560304"/>
                  <a:pt x="271339" y="1586814"/>
                  <a:pt x="321053" y="1586814"/>
                </a:cubicBezTo>
                <a:lnTo>
                  <a:pt x="360055" y="1586814"/>
                </a:lnTo>
                <a:lnTo>
                  <a:pt x="360055" y="1752600"/>
                </a:lnTo>
                <a:lnTo>
                  <a:pt x="222039" y="1752600"/>
                </a:lnTo>
                <a:cubicBezTo>
                  <a:pt x="130067" y="1752600"/>
                  <a:pt x="51156" y="1679036"/>
                  <a:pt x="17449" y="1574195"/>
                </a:cubicBezTo>
                <a:lnTo>
                  <a:pt x="1093" y="1467612"/>
                </a:lnTo>
                <a:lnTo>
                  <a:pt x="1" y="1467612"/>
                </a:lnTo>
                <a:lnTo>
                  <a:pt x="1" y="1460500"/>
                </a:lnTo>
                <a:lnTo>
                  <a:pt x="0" y="1460494"/>
                </a:lnTo>
                <a:lnTo>
                  <a:pt x="0" y="292107"/>
                </a:lnTo>
                <a:lnTo>
                  <a:pt x="1" y="292100"/>
                </a:lnTo>
                <a:lnTo>
                  <a:pt x="1" y="284988"/>
                </a:lnTo>
                <a:lnTo>
                  <a:pt x="1093" y="284988"/>
                </a:lnTo>
                <a:lnTo>
                  <a:pt x="17449" y="178405"/>
                </a:lnTo>
                <a:cubicBezTo>
                  <a:pt x="51156" y="73564"/>
                  <a:pt x="130067" y="0"/>
                  <a:pt x="222039" y="0"/>
                </a:cubicBezTo>
                <a:close/>
              </a:path>
            </a:pathLst>
          </a:custGeom>
          <a:solidFill>
            <a:srgbClr val="006699"/>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FMA</a:t>
            </a:r>
          </a:p>
        </p:txBody>
      </p:sp>
      <p:sp>
        <p:nvSpPr>
          <p:cNvPr id="15" name="Pentagon 14"/>
          <p:cNvSpPr/>
          <p:nvPr/>
        </p:nvSpPr>
        <p:spPr>
          <a:xfrm>
            <a:off x="494166" y="5181600"/>
            <a:ext cx="1480938" cy="316992"/>
          </a:xfrm>
          <a:prstGeom prst="homePlate">
            <a:avLst/>
          </a:prstGeom>
          <a:solidFill>
            <a:srgbClr val="006699"/>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16" name="Pentagon 15"/>
          <p:cNvSpPr/>
          <p:nvPr/>
        </p:nvSpPr>
        <p:spPr>
          <a:xfrm>
            <a:off x="494166" y="5702808"/>
            <a:ext cx="1480938" cy="316992"/>
          </a:xfrm>
          <a:prstGeom prst="homePlate">
            <a:avLst/>
          </a:prstGeom>
          <a:solidFill>
            <a:srgbClr val="006699"/>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6" name="Rectangle 5"/>
          <p:cNvSpPr/>
          <p:nvPr/>
        </p:nvSpPr>
        <p:spPr>
          <a:xfrm>
            <a:off x="3534446" y="536448"/>
            <a:ext cx="4916666" cy="646331"/>
          </a:xfrm>
          <a:prstGeom prst="rect">
            <a:avLst/>
          </a:prstGeom>
        </p:spPr>
        <p:txBody>
          <a:bodyPr wrap="none">
            <a:spAutoFit/>
          </a:bodyPr>
          <a:lstStyle/>
          <a:p>
            <a:pPr algn="ct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COMPARISSO – CHECK YOUR SPELLING!!</a:t>
            </a:r>
          </a:p>
          <a:p>
            <a:pPr algn="ct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t>
            </a:r>
          </a:p>
        </p:txBody>
      </p:sp>
      <p:graphicFrame>
        <p:nvGraphicFramePr>
          <p:cNvPr id="10" name="Table 9"/>
          <p:cNvGraphicFramePr>
            <a:graphicFrameLocks noGrp="1"/>
          </p:cNvGraphicFramePr>
          <p:nvPr>
            <p:extLst>
              <p:ext uri="{D42A27DB-BD31-4B8C-83A1-F6EECF244321}">
                <p14:modId xmlns:p14="http://schemas.microsoft.com/office/powerpoint/2010/main" val="81388419"/>
              </p:ext>
            </p:extLst>
          </p:nvPr>
        </p:nvGraphicFramePr>
        <p:xfrm>
          <a:off x="2689302" y="1920694"/>
          <a:ext cx="6315711" cy="3683000"/>
        </p:xfrm>
        <a:graphic>
          <a:graphicData uri="http://schemas.openxmlformats.org/drawingml/2006/table">
            <a:tbl>
              <a:tblPr>
                <a:tableStyleId>{85BE263C-DBD7-4A20-BB59-AAB30ACAA65A}</a:tableStyleId>
              </a:tblPr>
              <a:tblGrid>
                <a:gridCol w="3100778">
                  <a:extLst>
                    <a:ext uri="{9D8B030D-6E8A-4147-A177-3AD203B41FA5}">
                      <a16:colId xmlns:a16="http://schemas.microsoft.com/office/drawing/2014/main" xmlns="" val="656010112"/>
                    </a:ext>
                  </a:extLst>
                </a:gridCol>
                <a:gridCol w="1632409">
                  <a:extLst>
                    <a:ext uri="{9D8B030D-6E8A-4147-A177-3AD203B41FA5}">
                      <a16:colId xmlns:a16="http://schemas.microsoft.com/office/drawing/2014/main" xmlns="" val="3145014449"/>
                    </a:ext>
                  </a:extLst>
                </a:gridCol>
                <a:gridCol w="1582524">
                  <a:extLst>
                    <a:ext uri="{9D8B030D-6E8A-4147-A177-3AD203B41FA5}">
                      <a16:colId xmlns:a16="http://schemas.microsoft.com/office/drawing/2014/main" xmlns="" val="4046221781"/>
                    </a:ext>
                  </a:extLst>
                </a:gridCol>
              </a:tblGrid>
              <a:tr h="267008">
                <a:tc>
                  <a:txBody>
                    <a:bodyPr/>
                    <a:lstStyle/>
                    <a:p>
                      <a:pPr algn="ctr" fontAlgn="b"/>
                      <a:r>
                        <a:rPr lang="en-US" sz="1600" b="1" i="0" u="none" strike="noStrike" dirty="0">
                          <a:solidFill>
                            <a:schemeClr val="tx1"/>
                          </a:solidFill>
                          <a:effectLst/>
                          <a:latin typeface="Times New Roman" panose="02020603050405020304" pitchFamily="18" charset="0"/>
                          <a:cs typeface="Times New Roman" panose="02020603050405020304" pitchFamily="18" charset="0"/>
                        </a:rPr>
                        <a:t>FEATURE</a:t>
                      </a:r>
                      <a:r>
                        <a:rPr lang="en-US" sz="1600" b="1" i="0" u="none" strike="noStrike" baseline="0" dirty="0">
                          <a:solidFill>
                            <a:schemeClr val="tx1"/>
                          </a:solidFill>
                          <a:effectLst/>
                          <a:latin typeface="Times New Roman" panose="02020603050405020304" pitchFamily="18" charset="0"/>
                          <a:cs typeface="Times New Roman" panose="02020603050405020304" pitchFamily="18" charset="0"/>
                        </a:rPr>
                        <a:t> </a:t>
                      </a:r>
                      <a:endParaRPr lang="en-US"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b"/>
                      <a:r>
                        <a:rPr lang="en-US" sz="1600" b="1" u="none" strike="noStrike" dirty="0">
                          <a:solidFill>
                            <a:schemeClr val="tx1"/>
                          </a:solidFill>
                          <a:effectLst/>
                          <a:latin typeface="Times New Roman" panose="02020603050405020304" pitchFamily="18" charset="0"/>
                          <a:cs typeface="Times New Roman" panose="02020603050405020304" pitchFamily="18" charset="0"/>
                        </a:rPr>
                        <a:t>FMA/AAMA 200/100</a:t>
                      </a:r>
                      <a:endParaRPr lang="en-US"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350" marR="6350" marT="6350" marB="0" anchor="b"/>
                </a:tc>
                <a:tc>
                  <a:txBody>
                    <a:bodyPr/>
                    <a:lstStyle/>
                    <a:p>
                      <a:pPr algn="ctr" fontAlgn="b"/>
                      <a:r>
                        <a:rPr lang="en-US" sz="1600" b="1" u="none" strike="noStrike" dirty="0">
                          <a:solidFill>
                            <a:schemeClr val="tx1"/>
                          </a:solidFill>
                          <a:effectLst/>
                          <a:latin typeface="Times New Roman" panose="02020603050405020304" pitchFamily="18" charset="0"/>
                          <a:cs typeface="Times New Roman" panose="02020603050405020304" pitchFamily="18" charset="0"/>
                        </a:rPr>
                        <a:t>ASTM E2112-07</a:t>
                      </a:r>
                      <a:endParaRPr lang="en-US"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350" marR="6350" marT="6350" marB="0" anchor="ctr"/>
                </a:tc>
                <a:extLst>
                  <a:ext uri="{0D108BD9-81ED-4DB2-BD59-A6C34878D82A}">
                    <a16:rowId xmlns:a16="http://schemas.microsoft.com/office/drawing/2014/main" xmlns="" val="2914775199"/>
                  </a:ext>
                </a:extLst>
              </a:tr>
              <a:tr h="828905">
                <a:tc>
                  <a:txBody>
                    <a:bodyPr/>
                    <a:lstStyle/>
                    <a:p>
                      <a:pPr marL="285750" indent="-285750" algn="l" fontAlgn="b">
                        <a:buFont typeface="Arial" panose="020B0604020202020204" pitchFamily="34" charset="0"/>
                        <a:buChar char="•"/>
                      </a:pPr>
                      <a:r>
                        <a:rPr lang="en-US" sz="1600" u="none" strike="noStrike" dirty="0">
                          <a:solidFill>
                            <a:schemeClr val="bg1">
                              <a:lumMod val="50000"/>
                            </a:schemeClr>
                          </a:solidFill>
                          <a:effectLst/>
                          <a:latin typeface="Times New Roman" panose="02020603050405020304" pitchFamily="18" charset="0"/>
                          <a:cs typeface="Times New Roman" panose="02020603050405020304" pitchFamily="18" charset="0"/>
                        </a:rPr>
                        <a:t>Requires that the window rough opening be drainable through the use of sill pan flashing under the fenestration unit.</a:t>
                      </a:r>
                      <a:endParaRPr lang="en-US" sz="1600" b="0" i="0" u="none" strike="noStrike" dirty="0">
                        <a:solidFill>
                          <a:schemeClr val="bg1">
                            <a:lumMod val="50000"/>
                          </a:schemeClr>
                        </a:solidFill>
                        <a:effectLst/>
                        <a:latin typeface="Times New Roman" panose="02020603050405020304" pitchFamily="18" charset="0"/>
                        <a:cs typeface="Times New Roman" panose="02020603050405020304" pitchFamily="18" charset="0"/>
                      </a:endParaRPr>
                    </a:p>
                  </a:txBody>
                  <a:tcPr marL="6350" marR="6350" marT="6350" marB="0" anchor="b"/>
                </a:tc>
                <a:tc>
                  <a:txBody>
                    <a:bodyPr/>
                    <a:lstStyle/>
                    <a:p>
                      <a:pPr algn="ctr" fontAlgn="b"/>
                      <a:r>
                        <a:rPr lang="en-US" sz="1600" u="none" strike="noStrike" dirty="0">
                          <a:solidFill>
                            <a:schemeClr val="bg1">
                              <a:lumMod val="50000"/>
                            </a:schemeClr>
                          </a:solidFill>
                          <a:effectLst/>
                          <a:latin typeface="Times New Roman" panose="02020603050405020304" pitchFamily="18" charset="0"/>
                          <a:cs typeface="Times New Roman" panose="02020603050405020304" pitchFamily="18" charset="0"/>
                        </a:rPr>
                        <a:t> </a:t>
                      </a:r>
                      <a:r>
                        <a:rPr lang="en-US" sz="3600" u="none" strike="noStrike" dirty="0">
                          <a:solidFill>
                            <a:schemeClr val="bg1">
                              <a:lumMod val="50000"/>
                            </a:schemeClr>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3600" b="0" i="0" u="none" strike="noStrike" dirty="0">
                        <a:solidFill>
                          <a:schemeClr val="bg1">
                            <a:lumMod val="50000"/>
                          </a:schemeClr>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b"/>
                      <a:r>
                        <a:rPr lang="en-US" sz="1600" u="none" strike="noStrike" dirty="0">
                          <a:solidFill>
                            <a:schemeClr val="bg1">
                              <a:lumMod val="50000"/>
                            </a:schemeClr>
                          </a:solidFill>
                          <a:effectLst/>
                          <a:latin typeface="Times New Roman" panose="02020603050405020304" pitchFamily="18" charset="0"/>
                          <a:cs typeface="Times New Roman" panose="02020603050405020304" pitchFamily="18" charset="0"/>
                        </a:rPr>
                        <a:t>Recommends</a:t>
                      </a:r>
                      <a:r>
                        <a:rPr lang="en-US" sz="1600" u="none" strike="noStrike" baseline="0" dirty="0">
                          <a:solidFill>
                            <a:schemeClr val="bg1">
                              <a:lumMod val="50000"/>
                            </a:schemeClr>
                          </a:solidFill>
                          <a:effectLst/>
                          <a:latin typeface="Times New Roman" panose="02020603050405020304" pitchFamily="18" charset="0"/>
                          <a:cs typeface="Times New Roman" panose="02020603050405020304" pitchFamily="18" charset="0"/>
                        </a:rPr>
                        <a:t> the </a:t>
                      </a:r>
                      <a:r>
                        <a:rPr lang="en-US" sz="1600" u="none" strike="noStrike" dirty="0">
                          <a:solidFill>
                            <a:schemeClr val="bg1">
                              <a:lumMod val="50000"/>
                            </a:schemeClr>
                          </a:solidFill>
                          <a:effectLst/>
                          <a:latin typeface="Times New Roman" panose="02020603050405020304" pitchFamily="18" charset="0"/>
                          <a:cs typeface="Times New Roman" panose="02020603050405020304" pitchFamily="18" charset="0"/>
                        </a:rPr>
                        <a:t>use of sill pans.</a:t>
                      </a:r>
                      <a:endParaRPr lang="en-US" sz="1600" b="0" i="0" u="none" strike="noStrike" dirty="0">
                        <a:solidFill>
                          <a:schemeClr val="bg1">
                            <a:lumMod val="50000"/>
                          </a:schemeClr>
                        </a:solidFill>
                        <a:effectLst/>
                        <a:latin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xmlns="" val="1554264430"/>
                  </a:ext>
                </a:extLst>
              </a:tr>
              <a:tr h="1034790">
                <a:tc>
                  <a:txBody>
                    <a:bodyPr/>
                    <a:lstStyle/>
                    <a:p>
                      <a:pPr marL="285750" indent="-285750" algn="l" fontAlgn="b">
                        <a:buFont typeface="Arial" panose="020B0604020202020204" pitchFamily="34" charset="0"/>
                        <a:buChar char="•"/>
                      </a:pPr>
                      <a:r>
                        <a:rPr lang="en-US" sz="1600" u="none" strike="noStrike" dirty="0">
                          <a:solidFill>
                            <a:schemeClr val="bg1">
                              <a:lumMod val="50000"/>
                            </a:schemeClr>
                          </a:solidFill>
                          <a:effectLst/>
                          <a:latin typeface="Times New Roman" panose="02020603050405020304" pitchFamily="18" charset="0"/>
                          <a:cs typeface="Times New Roman" panose="02020603050405020304" pitchFamily="18" charset="0"/>
                        </a:rPr>
                        <a:t>Specifies</a:t>
                      </a:r>
                      <a:r>
                        <a:rPr lang="en-US" sz="1600" u="none" strike="noStrike" baseline="0" dirty="0">
                          <a:solidFill>
                            <a:schemeClr val="bg1">
                              <a:lumMod val="50000"/>
                            </a:schemeClr>
                          </a:solidFill>
                          <a:effectLst/>
                          <a:latin typeface="Times New Roman" panose="02020603050405020304" pitchFamily="18" charset="0"/>
                          <a:cs typeface="Times New Roman" panose="02020603050405020304" pitchFamily="18" charset="0"/>
                        </a:rPr>
                        <a:t> that a</a:t>
                      </a:r>
                      <a:r>
                        <a:rPr lang="en-US" sz="1600" u="none" strike="noStrike" dirty="0">
                          <a:solidFill>
                            <a:schemeClr val="bg1">
                              <a:lumMod val="50000"/>
                            </a:schemeClr>
                          </a:solidFill>
                          <a:effectLst/>
                          <a:latin typeface="Times New Roman" panose="02020603050405020304" pitchFamily="18" charset="0"/>
                          <a:cs typeface="Times New Roman" panose="02020603050405020304" pitchFamily="18" charset="0"/>
                        </a:rPr>
                        <a:t> perimeter air seal between the window frame and the rough opening be installed at or near the interior edge of the window frame.</a:t>
                      </a:r>
                      <a:endParaRPr lang="en-US" sz="1600" b="0" i="0" u="none" strike="noStrike" dirty="0">
                        <a:solidFill>
                          <a:schemeClr val="bg1">
                            <a:lumMod val="50000"/>
                          </a:schemeClr>
                        </a:solidFill>
                        <a:effectLst/>
                        <a:latin typeface="Times New Roman" panose="02020603050405020304" pitchFamily="18" charset="0"/>
                        <a:cs typeface="Times New Roman" panose="02020603050405020304" pitchFamily="18" charset="0"/>
                      </a:endParaRPr>
                    </a:p>
                  </a:txBody>
                  <a:tcPr marL="6350" marR="6350" marT="6350" marB="0" anchor="b"/>
                </a:tc>
                <a:tc>
                  <a:txBody>
                    <a:bodyPr/>
                    <a:lstStyle/>
                    <a:p>
                      <a:pPr algn="ctr" fontAlgn="b"/>
                      <a:r>
                        <a:rPr lang="en-US" sz="3600" u="none" strike="noStrike" dirty="0">
                          <a:solidFill>
                            <a:schemeClr val="bg1">
                              <a:lumMod val="50000"/>
                            </a:schemeClr>
                          </a:solidFill>
                          <a:effectLst/>
                          <a:latin typeface="Times New Roman" panose="02020603050405020304" pitchFamily="18" charset="0"/>
                          <a:cs typeface="Times New Roman" panose="02020603050405020304" pitchFamily="18" charset="0"/>
                        </a:rPr>
                        <a:t> </a:t>
                      </a:r>
                      <a:r>
                        <a:rPr lang="en-US" sz="3600" u="none" strike="noStrike" dirty="0">
                          <a:solidFill>
                            <a:schemeClr val="bg1">
                              <a:lumMod val="50000"/>
                            </a:schemeClr>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3600" b="0" i="0" u="none" strike="noStrike" dirty="0">
                        <a:solidFill>
                          <a:schemeClr val="bg1">
                            <a:lumMod val="50000"/>
                          </a:schemeClr>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3600" u="none" strike="noStrike" dirty="0">
                          <a:solidFill>
                            <a:schemeClr val="bg1">
                              <a:lumMod val="50000"/>
                            </a:schemeClr>
                          </a:solidFill>
                          <a:effectLst/>
                          <a:latin typeface="Times New Roman" panose="02020603050405020304" pitchFamily="18" charset="0"/>
                          <a:cs typeface="Times New Roman" panose="02020603050405020304" pitchFamily="18" charset="0"/>
                        </a:rPr>
                        <a:t> </a:t>
                      </a:r>
                      <a:r>
                        <a:rPr lang="en-US" sz="3600" u="none" strike="noStrike" dirty="0">
                          <a:solidFill>
                            <a:schemeClr val="bg1">
                              <a:lumMod val="50000"/>
                            </a:schemeClr>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3600" b="0" i="0" u="none" strike="noStrike" dirty="0">
                        <a:solidFill>
                          <a:schemeClr val="bg1">
                            <a:lumMod val="50000"/>
                          </a:schemeClr>
                        </a:solidFill>
                        <a:effectLst/>
                        <a:latin typeface="Times New Roman" panose="02020603050405020304" pitchFamily="18" charset="0"/>
                        <a:cs typeface="Times New Roman" panose="02020603050405020304" pitchFamily="18" charset="0"/>
                      </a:endParaRPr>
                    </a:p>
                    <a:p>
                      <a:pPr algn="l" fontAlgn="b"/>
                      <a:endParaRPr lang="en-US" sz="1600" b="0" i="0" u="none" strike="noStrike" dirty="0">
                        <a:solidFill>
                          <a:schemeClr val="bg1">
                            <a:lumMod val="50000"/>
                          </a:schemeClr>
                        </a:solidFill>
                        <a:effectLst/>
                        <a:latin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xmlns="" val="822329194"/>
                  </a:ext>
                </a:extLst>
              </a:tr>
              <a:tr h="828905">
                <a:tc>
                  <a:txBody>
                    <a:bodyPr/>
                    <a:lstStyle/>
                    <a:p>
                      <a:pPr marL="285750" indent="-285750" algn="l" fontAlgn="b">
                        <a:buFont typeface="Arial" panose="020B0604020202020204" pitchFamily="34" charset="0"/>
                        <a:buChar char="•"/>
                      </a:pPr>
                      <a:r>
                        <a:rPr lang="en-US" sz="1600" u="none" strike="noStrike" dirty="0">
                          <a:solidFill>
                            <a:schemeClr val="bg1">
                              <a:lumMod val="50000"/>
                            </a:schemeClr>
                          </a:solidFill>
                          <a:effectLst/>
                          <a:latin typeface="Times New Roman" panose="02020603050405020304" pitchFamily="18" charset="0"/>
                          <a:cs typeface="Times New Roman" panose="02020603050405020304" pitchFamily="18" charset="0"/>
                        </a:rPr>
                        <a:t>Includes details on specific installation steps for self-adhering as well as pictorial illustration of the installation steps.</a:t>
                      </a:r>
                      <a:endParaRPr lang="en-US" sz="1600" b="0" i="0" u="none" strike="noStrike" dirty="0">
                        <a:solidFill>
                          <a:schemeClr val="bg1">
                            <a:lumMod val="50000"/>
                          </a:schemeClr>
                        </a:solidFill>
                        <a:effectLst/>
                        <a:latin typeface="Times New Roman" panose="02020603050405020304" pitchFamily="18" charset="0"/>
                        <a:cs typeface="Times New Roman" panose="02020603050405020304" pitchFamily="18" charset="0"/>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3600" u="none" strike="noStrike" dirty="0">
                          <a:solidFill>
                            <a:schemeClr val="bg1">
                              <a:lumMod val="50000"/>
                            </a:schemeClr>
                          </a:solidFill>
                          <a:effectLst/>
                          <a:latin typeface="Times New Roman" panose="02020603050405020304" pitchFamily="18" charset="0"/>
                          <a:cs typeface="Times New Roman" panose="02020603050405020304" pitchFamily="18" charset="0"/>
                        </a:rPr>
                        <a:t>  </a:t>
                      </a:r>
                      <a:r>
                        <a:rPr lang="en-US" sz="3600" u="none" strike="noStrike" dirty="0">
                          <a:solidFill>
                            <a:schemeClr val="bg1">
                              <a:lumMod val="50000"/>
                            </a:schemeClr>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3600" b="0" i="0" u="none" strike="noStrike" dirty="0">
                        <a:solidFill>
                          <a:schemeClr val="bg1">
                            <a:lumMod val="50000"/>
                          </a:schemeClr>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b"/>
                      <a:r>
                        <a:rPr lang="en-US" sz="3600" u="none" strike="noStrike" dirty="0">
                          <a:solidFill>
                            <a:schemeClr val="bg1">
                              <a:lumMod val="50000"/>
                            </a:schemeClr>
                          </a:solidFill>
                          <a:effectLst/>
                          <a:latin typeface="Times New Roman" panose="02020603050405020304" pitchFamily="18" charset="0"/>
                          <a:cs typeface="Times New Roman" panose="02020603050405020304" pitchFamily="18" charset="0"/>
                        </a:rPr>
                        <a:t> </a:t>
                      </a:r>
                      <a:r>
                        <a:rPr lang="en-US" sz="3600" u="none" strike="noStrike" dirty="0">
                          <a:solidFill>
                            <a:schemeClr val="bg1">
                              <a:lumMod val="50000"/>
                            </a:schemeClr>
                          </a:solidFill>
                          <a:effectLst/>
                          <a:latin typeface="Times New Roman" panose="02020603050405020304" pitchFamily="18" charset="0"/>
                          <a:cs typeface="Times New Roman" panose="02020603050405020304" pitchFamily="18" charset="0"/>
                          <a:sym typeface="Wingdings" panose="05000000000000000000" pitchFamily="2" charset="2"/>
                        </a:rPr>
                        <a:t></a:t>
                      </a:r>
                    </a:p>
                    <a:p>
                      <a:pPr algn="ctr" fontAlgn="b"/>
                      <a:endParaRPr lang="en-US" sz="1600" b="0" i="0" u="none" strike="noStrike" dirty="0">
                        <a:solidFill>
                          <a:schemeClr val="bg1">
                            <a:lumMod val="50000"/>
                          </a:schemeClr>
                        </a:solidFill>
                        <a:effectLst/>
                        <a:latin typeface="Times New Roman" panose="02020603050405020304" pitchFamily="18" charset="0"/>
                        <a:cs typeface="Times New Roman" panose="02020603050405020304" pitchFamily="18" charset="0"/>
                        <a:sym typeface="Wingdings" panose="05000000000000000000" pitchFamily="2" charset="2"/>
                      </a:endParaRPr>
                    </a:p>
                  </a:txBody>
                  <a:tcPr marL="6350" marR="6350" marT="6350" marB="0" anchor="b"/>
                </a:tc>
                <a:extLst>
                  <a:ext uri="{0D108BD9-81ED-4DB2-BD59-A6C34878D82A}">
                    <a16:rowId xmlns:a16="http://schemas.microsoft.com/office/drawing/2014/main" xmlns="" val="2368505042"/>
                  </a:ext>
                </a:extLst>
              </a:tr>
            </a:tbl>
          </a:graphicData>
        </a:graphic>
      </p:graphicFrame>
      <p:sp>
        <p:nvSpPr>
          <p:cNvPr id="9" name="Rectangle 8"/>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2.15</a:t>
            </a:r>
          </a:p>
        </p:txBody>
      </p:sp>
      <p:sp>
        <p:nvSpPr>
          <p:cNvPr id="12" name="Action Button: Home 11">
            <a:hlinkClick r:id="rId2" action="ppaction://hlinksldjump" highlightClick="1"/>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31900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4166" y="0"/>
            <a:ext cx="2029578" cy="6858000"/>
          </a:xfrm>
          <a:prstGeom prst="rect">
            <a:avLst/>
          </a:prstGeom>
          <a:solidFill>
            <a:schemeClr val="bg2">
              <a:lumMod val="75000"/>
              <a:alpha val="2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rPr>
              <a:t>Fenestration Manufacturers Association</a:t>
            </a:r>
          </a:p>
          <a:p>
            <a:pPr algn="ctr"/>
            <a:endParaRPr lang="en-US" sz="2000" dirty="0">
              <a:solidFill>
                <a:schemeClr val="tx1"/>
              </a:solidFill>
              <a:latin typeface="Times New Roman" panose="02020603050405020304" pitchFamily="18" charset="0"/>
              <a:cs typeface="Times New Roman" panose="02020603050405020304" pitchFamily="18" charset="0"/>
            </a:endParaRPr>
          </a:p>
          <a:p>
            <a:pPr algn="ctr"/>
            <a:r>
              <a:rPr lang="en-US" sz="1400" dirty="0">
                <a:solidFill>
                  <a:schemeClr val="tx1"/>
                </a:solidFill>
                <a:latin typeface="Times New Roman" panose="02020603050405020304" pitchFamily="18" charset="0"/>
                <a:cs typeface="Times New Roman" panose="02020603050405020304" pitchFamily="18" charset="0"/>
              </a:rPr>
              <a:t>FMA/AAMA 200-12</a:t>
            </a:r>
          </a:p>
        </p:txBody>
      </p:sp>
      <p:sp>
        <p:nvSpPr>
          <p:cNvPr id="13" name="Freeform 12"/>
          <p:cNvSpPr/>
          <p:nvPr/>
        </p:nvSpPr>
        <p:spPr>
          <a:xfrm>
            <a:off x="134110" y="536448"/>
            <a:ext cx="2389633" cy="1977990"/>
          </a:xfrm>
          <a:custGeom>
            <a:avLst/>
            <a:gdLst>
              <a:gd name="connsiteX0" fmla="*/ 222039 w 2389633"/>
              <a:gd name="connsiteY0" fmla="*/ 0 h 1752600"/>
              <a:gd name="connsiteX1" fmla="*/ 360055 w 2389633"/>
              <a:gd name="connsiteY1" fmla="*/ 0 h 1752600"/>
              <a:gd name="connsiteX2" fmla="*/ 360055 w 2389633"/>
              <a:gd name="connsiteY2" fmla="*/ 165786 h 1752600"/>
              <a:gd name="connsiteX3" fmla="*/ 321053 w 2389633"/>
              <a:gd name="connsiteY3" fmla="*/ 165786 h 1752600"/>
              <a:gd name="connsiteX4" fmla="*/ 193752 w 2389633"/>
              <a:gd name="connsiteY4" fmla="*/ 235156 h 1752600"/>
              <a:gd name="connsiteX5" fmla="*/ 168213 w 2389633"/>
              <a:gd name="connsiteY5" fmla="*/ 284988 h 1752600"/>
              <a:gd name="connsiteX6" fmla="*/ 2115313 w 2389633"/>
              <a:gd name="connsiteY6" fmla="*/ 284988 h 1752600"/>
              <a:gd name="connsiteX7" fmla="*/ 2389633 w 2389633"/>
              <a:gd name="connsiteY7" fmla="*/ 876300 h 1752600"/>
              <a:gd name="connsiteX8" fmla="*/ 2115313 w 2389633"/>
              <a:gd name="connsiteY8" fmla="*/ 1467612 h 1752600"/>
              <a:gd name="connsiteX9" fmla="*/ 168213 w 2389633"/>
              <a:gd name="connsiteY9" fmla="*/ 1467612 h 1752600"/>
              <a:gd name="connsiteX10" fmla="*/ 193752 w 2389633"/>
              <a:gd name="connsiteY10" fmla="*/ 1517444 h 1752600"/>
              <a:gd name="connsiteX11" fmla="*/ 321053 w 2389633"/>
              <a:gd name="connsiteY11" fmla="*/ 1586814 h 1752600"/>
              <a:gd name="connsiteX12" fmla="*/ 360055 w 2389633"/>
              <a:gd name="connsiteY12" fmla="*/ 1586814 h 1752600"/>
              <a:gd name="connsiteX13" fmla="*/ 360055 w 2389633"/>
              <a:gd name="connsiteY13" fmla="*/ 1752600 h 1752600"/>
              <a:gd name="connsiteX14" fmla="*/ 222039 w 2389633"/>
              <a:gd name="connsiteY14" fmla="*/ 1752600 h 1752600"/>
              <a:gd name="connsiteX15" fmla="*/ 17449 w 2389633"/>
              <a:gd name="connsiteY15" fmla="*/ 1574195 h 1752600"/>
              <a:gd name="connsiteX16" fmla="*/ 1093 w 2389633"/>
              <a:gd name="connsiteY16" fmla="*/ 1467612 h 1752600"/>
              <a:gd name="connsiteX17" fmla="*/ 1 w 2389633"/>
              <a:gd name="connsiteY17" fmla="*/ 1467612 h 1752600"/>
              <a:gd name="connsiteX18" fmla="*/ 1 w 2389633"/>
              <a:gd name="connsiteY18" fmla="*/ 1460500 h 1752600"/>
              <a:gd name="connsiteX19" fmla="*/ 0 w 2389633"/>
              <a:gd name="connsiteY19" fmla="*/ 1460494 h 1752600"/>
              <a:gd name="connsiteX20" fmla="*/ 0 w 2389633"/>
              <a:gd name="connsiteY20" fmla="*/ 292107 h 1752600"/>
              <a:gd name="connsiteX21" fmla="*/ 1 w 2389633"/>
              <a:gd name="connsiteY21" fmla="*/ 292100 h 1752600"/>
              <a:gd name="connsiteX22" fmla="*/ 1 w 2389633"/>
              <a:gd name="connsiteY22" fmla="*/ 284988 h 1752600"/>
              <a:gd name="connsiteX23" fmla="*/ 1093 w 2389633"/>
              <a:gd name="connsiteY23" fmla="*/ 284988 h 1752600"/>
              <a:gd name="connsiteX24" fmla="*/ 17449 w 2389633"/>
              <a:gd name="connsiteY24" fmla="*/ 178405 h 1752600"/>
              <a:gd name="connsiteX25" fmla="*/ 222039 w 2389633"/>
              <a:gd name="connsiteY25"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9633" h="1752600">
                <a:moveTo>
                  <a:pt x="222039" y="0"/>
                </a:moveTo>
                <a:lnTo>
                  <a:pt x="360055" y="0"/>
                </a:lnTo>
                <a:lnTo>
                  <a:pt x="360055" y="165786"/>
                </a:lnTo>
                <a:lnTo>
                  <a:pt x="321053" y="165786"/>
                </a:lnTo>
                <a:cubicBezTo>
                  <a:pt x="271339" y="165786"/>
                  <a:pt x="226331" y="192296"/>
                  <a:pt x="193752" y="235156"/>
                </a:cubicBezTo>
                <a:lnTo>
                  <a:pt x="168213" y="284988"/>
                </a:lnTo>
                <a:lnTo>
                  <a:pt x="2115313" y="284988"/>
                </a:lnTo>
                <a:lnTo>
                  <a:pt x="2389633" y="876300"/>
                </a:lnTo>
                <a:lnTo>
                  <a:pt x="2115313" y="1467612"/>
                </a:lnTo>
                <a:lnTo>
                  <a:pt x="168213" y="1467612"/>
                </a:lnTo>
                <a:lnTo>
                  <a:pt x="193752" y="1517444"/>
                </a:lnTo>
                <a:cubicBezTo>
                  <a:pt x="226331" y="1560304"/>
                  <a:pt x="271339" y="1586814"/>
                  <a:pt x="321053" y="1586814"/>
                </a:cubicBezTo>
                <a:lnTo>
                  <a:pt x="360055" y="1586814"/>
                </a:lnTo>
                <a:lnTo>
                  <a:pt x="360055" y="1752600"/>
                </a:lnTo>
                <a:lnTo>
                  <a:pt x="222039" y="1752600"/>
                </a:lnTo>
                <a:cubicBezTo>
                  <a:pt x="130067" y="1752600"/>
                  <a:pt x="51156" y="1679036"/>
                  <a:pt x="17449" y="1574195"/>
                </a:cubicBezTo>
                <a:lnTo>
                  <a:pt x="1093" y="1467612"/>
                </a:lnTo>
                <a:lnTo>
                  <a:pt x="1" y="1467612"/>
                </a:lnTo>
                <a:lnTo>
                  <a:pt x="1" y="1460500"/>
                </a:lnTo>
                <a:lnTo>
                  <a:pt x="0" y="1460494"/>
                </a:lnTo>
                <a:lnTo>
                  <a:pt x="0" y="292107"/>
                </a:lnTo>
                <a:lnTo>
                  <a:pt x="1" y="292100"/>
                </a:lnTo>
                <a:lnTo>
                  <a:pt x="1" y="284988"/>
                </a:lnTo>
                <a:lnTo>
                  <a:pt x="1093" y="284988"/>
                </a:lnTo>
                <a:lnTo>
                  <a:pt x="17449" y="178405"/>
                </a:lnTo>
                <a:cubicBezTo>
                  <a:pt x="51156" y="73564"/>
                  <a:pt x="130067" y="0"/>
                  <a:pt x="222039" y="0"/>
                </a:cubicBezTo>
                <a:close/>
              </a:path>
            </a:pathLst>
          </a:custGeom>
          <a:solidFill>
            <a:srgbClr val="006699"/>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FMA</a:t>
            </a:r>
          </a:p>
        </p:txBody>
      </p:sp>
      <p:sp>
        <p:nvSpPr>
          <p:cNvPr id="15" name="Pentagon 14"/>
          <p:cNvSpPr/>
          <p:nvPr/>
        </p:nvSpPr>
        <p:spPr>
          <a:xfrm>
            <a:off x="494166" y="5181600"/>
            <a:ext cx="1480938" cy="316992"/>
          </a:xfrm>
          <a:prstGeom prst="homePlate">
            <a:avLst/>
          </a:prstGeom>
          <a:solidFill>
            <a:srgbClr val="006699"/>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16" name="Pentagon 15"/>
          <p:cNvSpPr/>
          <p:nvPr/>
        </p:nvSpPr>
        <p:spPr>
          <a:xfrm>
            <a:off x="494166" y="5702808"/>
            <a:ext cx="1480938" cy="316992"/>
          </a:xfrm>
          <a:prstGeom prst="homePlate">
            <a:avLst/>
          </a:prstGeom>
          <a:solidFill>
            <a:srgbClr val="006699"/>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anose="02020603050405020304" pitchFamily="18" charset="0"/>
              <a:cs typeface="Times New Roman" panose="02020603050405020304" pitchFamily="18" charset="0"/>
            </a:endParaRPr>
          </a:p>
        </p:txBody>
      </p:sp>
      <p:sp>
        <p:nvSpPr>
          <p:cNvPr id="6" name="Rectangle 5"/>
          <p:cNvSpPr/>
          <p:nvPr/>
        </p:nvSpPr>
        <p:spPr>
          <a:xfrm>
            <a:off x="3271401" y="536448"/>
            <a:ext cx="5442772" cy="369332"/>
          </a:xfrm>
          <a:prstGeom prst="rect">
            <a:avLst/>
          </a:prstGeom>
        </p:spPr>
        <p:txBody>
          <a:bodyPr wrap="none">
            <a:spAutoFit/>
          </a:bodyPr>
          <a:lstStyle/>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COMPARING ASTM E2112 VS. FMA STANDARDS</a:t>
            </a:r>
          </a:p>
        </p:txBody>
      </p:sp>
      <p:graphicFrame>
        <p:nvGraphicFramePr>
          <p:cNvPr id="10" name="Table 9"/>
          <p:cNvGraphicFramePr>
            <a:graphicFrameLocks noGrp="1"/>
          </p:cNvGraphicFramePr>
          <p:nvPr>
            <p:extLst>
              <p:ext uri="{D42A27DB-BD31-4B8C-83A1-F6EECF244321}">
                <p14:modId xmlns:p14="http://schemas.microsoft.com/office/powerpoint/2010/main" val="2519862228"/>
              </p:ext>
            </p:extLst>
          </p:nvPr>
        </p:nvGraphicFramePr>
        <p:xfrm>
          <a:off x="2689302" y="2153466"/>
          <a:ext cx="6315711" cy="3186630"/>
        </p:xfrm>
        <a:graphic>
          <a:graphicData uri="http://schemas.openxmlformats.org/drawingml/2006/table">
            <a:tbl>
              <a:tblPr>
                <a:tableStyleId>{85BE263C-DBD7-4A20-BB59-AAB30ACAA65A}</a:tableStyleId>
              </a:tblPr>
              <a:tblGrid>
                <a:gridCol w="3100778">
                  <a:extLst>
                    <a:ext uri="{9D8B030D-6E8A-4147-A177-3AD203B41FA5}">
                      <a16:colId xmlns:a16="http://schemas.microsoft.com/office/drawing/2014/main" xmlns="" val="656010112"/>
                    </a:ext>
                  </a:extLst>
                </a:gridCol>
                <a:gridCol w="1632409">
                  <a:extLst>
                    <a:ext uri="{9D8B030D-6E8A-4147-A177-3AD203B41FA5}">
                      <a16:colId xmlns:a16="http://schemas.microsoft.com/office/drawing/2014/main" xmlns="" val="3145014449"/>
                    </a:ext>
                  </a:extLst>
                </a:gridCol>
                <a:gridCol w="1582524">
                  <a:extLst>
                    <a:ext uri="{9D8B030D-6E8A-4147-A177-3AD203B41FA5}">
                      <a16:colId xmlns:a16="http://schemas.microsoft.com/office/drawing/2014/main" xmlns="" val="4046221781"/>
                    </a:ext>
                  </a:extLst>
                </a:gridCol>
              </a:tblGrid>
              <a:tr h="267008">
                <a:tc>
                  <a:txBody>
                    <a:bodyPr/>
                    <a:lstStyle/>
                    <a:p>
                      <a:pPr algn="ctr" fontAlgn="b"/>
                      <a:r>
                        <a:rPr lang="en-US" sz="1600" b="1" i="0" u="none" strike="noStrike" dirty="0">
                          <a:solidFill>
                            <a:schemeClr val="tx1"/>
                          </a:solidFill>
                          <a:effectLst/>
                          <a:latin typeface="Times New Roman" panose="02020603050405020304" pitchFamily="18" charset="0"/>
                          <a:cs typeface="Times New Roman" panose="02020603050405020304" pitchFamily="18" charset="0"/>
                        </a:rPr>
                        <a:t>FEATURE</a:t>
                      </a:r>
                      <a:r>
                        <a:rPr lang="en-US" sz="1600" b="1" i="0" u="none" strike="noStrike" baseline="0" dirty="0">
                          <a:solidFill>
                            <a:schemeClr val="tx1"/>
                          </a:solidFill>
                          <a:effectLst/>
                          <a:latin typeface="Times New Roman" panose="02020603050405020304" pitchFamily="18" charset="0"/>
                          <a:cs typeface="Times New Roman" panose="02020603050405020304" pitchFamily="18" charset="0"/>
                        </a:rPr>
                        <a:t> </a:t>
                      </a:r>
                      <a:endParaRPr lang="en-US"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b"/>
                      <a:r>
                        <a:rPr lang="en-US" sz="1600" b="1" u="none" strike="noStrike" dirty="0">
                          <a:solidFill>
                            <a:schemeClr val="tx1"/>
                          </a:solidFill>
                          <a:effectLst/>
                          <a:latin typeface="Times New Roman" panose="02020603050405020304" pitchFamily="18" charset="0"/>
                          <a:cs typeface="Times New Roman" panose="02020603050405020304" pitchFamily="18" charset="0"/>
                        </a:rPr>
                        <a:t>FMA/AAMA 100/200</a:t>
                      </a:r>
                      <a:endParaRPr lang="en-US"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350" marR="6350" marT="6350" marB="0" anchor="b"/>
                </a:tc>
                <a:tc>
                  <a:txBody>
                    <a:bodyPr/>
                    <a:lstStyle/>
                    <a:p>
                      <a:pPr algn="ctr" fontAlgn="b"/>
                      <a:r>
                        <a:rPr lang="en-US" sz="1600" b="1" u="none" strike="noStrike" dirty="0">
                          <a:solidFill>
                            <a:schemeClr val="tx1"/>
                          </a:solidFill>
                          <a:effectLst/>
                          <a:latin typeface="Times New Roman" panose="02020603050405020304" pitchFamily="18" charset="0"/>
                          <a:cs typeface="Times New Roman" panose="02020603050405020304" pitchFamily="18" charset="0"/>
                        </a:rPr>
                        <a:t>ASTM E2112-07</a:t>
                      </a:r>
                      <a:endParaRPr lang="en-US"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350" marR="6350" marT="6350" marB="0" anchor="ctr"/>
                </a:tc>
                <a:extLst>
                  <a:ext uri="{0D108BD9-81ED-4DB2-BD59-A6C34878D82A}">
                    <a16:rowId xmlns:a16="http://schemas.microsoft.com/office/drawing/2014/main" xmlns="" val="2914775199"/>
                  </a:ext>
                </a:extLst>
              </a:tr>
              <a:tr h="828905">
                <a:tc>
                  <a:txBody>
                    <a:bodyPr/>
                    <a:lstStyle/>
                    <a:p>
                      <a:pPr marL="285750" indent="-285750" algn="l" fontAlgn="b">
                        <a:buFont typeface="Arial" panose="020B0604020202020204" pitchFamily="34" charset="0"/>
                        <a:buChar char="•"/>
                      </a:pPr>
                      <a:r>
                        <a:rPr lang="en-US" sz="1600" u="none" strike="noStrike" dirty="0">
                          <a:solidFill>
                            <a:schemeClr val="bg1">
                              <a:lumMod val="50000"/>
                            </a:schemeClr>
                          </a:solidFill>
                          <a:effectLst/>
                          <a:latin typeface="Times New Roman" panose="02020603050405020304" pitchFamily="18" charset="0"/>
                          <a:cs typeface="Times New Roman" panose="02020603050405020304" pitchFamily="18" charset="0"/>
                        </a:rPr>
                        <a:t>Window rough opening must be drainable through sill pan flashing under the fenestration unit.</a:t>
                      </a:r>
                      <a:endParaRPr lang="en-US" sz="1600" b="0" i="0" u="none" strike="noStrike" dirty="0">
                        <a:solidFill>
                          <a:schemeClr val="bg1">
                            <a:lumMod val="50000"/>
                          </a:schemeClr>
                        </a:solidFill>
                        <a:effectLst/>
                        <a:latin typeface="Times New Roman" panose="02020603050405020304" pitchFamily="18" charset="0"/>
                        <a:cs typeface="Times New Roman" panose="02020603050405020304" pitchFamily="18" charset="0"/>
                      </a:endParaRPr>
                    </a:p>
                  </a:txBody>
                  <a:tcPr marL="6350" marR="6350" marT="6350" marB="0" anchor="b"/>
                </a:tc>
                <a:tc>
                  <a:txBody>
                    <a:bodyPr/>
                    <a:lstStyle/>
                    <a:p>
                      <a:pPr algn="ctr" fontAlgn="b"/>
                      <a:r>
                        <a:rPr lang="en-US" sz="1600" u="none" strike="noStrike" dirty="0">
                          <a:solidFill>
                            <a:schemeClr val="bg1">
                              <a:lumMod val="50000"/>
                            </a:schemeClr>
                          </a:solidFill>
                          <a:effectLst/>
                          <a:latin typeface="Times New Roman" panose="02020603050405020304" pitchFamily="18" charset="0"/>
                          <a:cs typeface="Times New Roman" panose="02020603050405020304" pitchFamily="18" charset="0"/>
                        </a:rPr>
                        <a:t> </a:t>
                      </a:r>
                      <a:r>
                        <a:rPr lang="en-US" sz="3600" u="none" strike="noStrike" dirty="0">
                          <a:solidFill>
                            <a:schemeClr val="bg1">
                              <a:lumMod val="50000"/>
                            </a:schemeClr>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3600" b="0" i="0" u="none" strike="noStrike" dirty="0">
                        <a:solidFill>
                          <a:schemeClr val="bg1">
                            <a:lumMod val="50000"/>
                          </a:schemeClr>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b"/>
                      <a:r>
                        <a:rPr lang="en-US" sz="1600" u="none" strike="noStrike" dirty="0">
                          <a:solidFill>
                            <a:schemeClr val="bg1">
                              <a:lumMod val="50000"/>
                            </a:schemeClr>
                          </a:solidFill>
                          <a:effectLst/>
                          <a:latin typeface="Times New Roman" panose="02020603050405020304" pitchFamily="18" charset="0"/>
                          <a:cs typeface="Times New Roman" panose="02020603050405020304" pitchFamily="18" charset="0"/>
                        </a:rPr>
                        <a:t>Sill pan use is recommended.</a:t>
                      </a:r>
                      <a:endParaRPr lang="en-US" sz="1600" b="0" i="0" u="none" strike="noStrike" dirty="0">
                        <a:solidFill>
                          <a:schemeClr val="bg1">
                            <a:lumMod val="50000"/>
                          </a:schemeClr>
                        </a:solidFill>
                        <a:effectLst/>
                        <a:latin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xmlns="" val="1554264430"/>
                  </a:ext>
                </a:extLst>
              </a:tr>
              <a:tr h="1034790">
                <a:tc>
                  <a:txBody>
                    <a:bodyPr/>
                    <a:lstStyle/>
                    <a:p>
                      <a:pPr marL="285750" indent="-285750" algn="l" fontAlgn="b">
                        <a:buFont typeface="Arial" panose="020B0604020202020204" pitchFamily="34" charset="0"/>
                        <a:buChar char="•"/>
                      </a:pPr>
                      <a:r>
                        <a:rPr lang="en-US" sz="1600" u="none" strike="noStrike" dirty="0">
                          <a:solidFill>
                            <a:schemeClr val="bg1">
                              <a:lumMod val="50000"/>
                            </a:schemeClr>
                          </a:solidFill>
                          <a:effectLst/>
                          <a:latin typeface="Times New Roman" panose="02020603050405020304" pitchFamily="18" charset="0"/>
                          <a:cs typeface="Times New Roman" panose="02020603050405020304" pitchFamily="18" charset="0"/>
                        </a:rPr>
                        <a:t>Install a perimeter air seal between window frame and rough opening at or near interior edge of the window frame.</a:t>
                      </a:r>
                      <a:endParaRPr lang="en-US" sz="1600" b="0" i="0" u="none" strike="noStrike" dirty="0">
                        <a:solidFill>
                          <a:schemeClr val="bg1">
                            <a:lumMod val="50000"/>
                          </a:schemeClr>
                        </a:solidFill>
                        <a:effectLst/>
                        <a:latin typeface="Times New Roman" panose="02020603050405020304" pitchFamily="18" charset="0"/>
                        <a:cs typeface="Times New Roman" panose="02020603050405020304" pitchFamily="18" charset="0"/>
                      </a:endParaRPr>
                    </a:p>
                  </a:txBody>
                  <a:tcPr marL="6350" marR="6350" marT="6350" marB="0" anchor="b"/>
                </a:tc>
                <a:tc>
                  <a:txBody>
                    <a:bodyPr/>
                    <a:lstStyle/>
                    <a:p>
                      <a:pPr algn="ctr" fontAlgn="b"/>
                      <a:r>
                        <a:rPr lang="en-US" sz="3600" u="none" strike="noStrike" dirty="0">
                          <a:solidFill>
                            <a:schemeClr val="bg1">
                              <a:lumMod val="50000"/>
                            </a:schemeClr>
                          </a:solidFill>
                          <a:effectLst/>
                          <a:latin typeface="Times New Roman" panose="02020603050405020304" pitchFamily="18" charset="0"/>
                          <a:cs typeface="Times New Roman" panose="02020603050405020304" pitchFamily="18" charset="0"/>
                        </a:rPr>
                        <a:t> </a:t>
                      </a:r>
                      <a:r>
                        <a:rPr lang="en-US" sz="3600" u="none" strike="noStrike" dirty="0">
                          <a:solidFill>
                            <a:schemeClr val="bg1">
                              <a:lumMod val="50000"/>
                            </a:schemeClr>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3600" b="0" i="0" u="none" strike="noStrike" dirty="0">
                        <a:solidFill>
                          <a:schemeClr val="bg1">
                            <a:lumMod val="50000"/>
                          </a:schemeClr>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3600" u="none" strike="noStrike" dirty="0">
                          <a:solidFill>
                            <a:schemeClr val="bg1">
                              <a:lumMod val="50000"/>
                            </a:schemeClr>
                          </a:solidFill>
                          <a:effectLst/>
                          <a:latin typeface="Times New Roman" panose="02020603050405020304" pitchFamily="18" charset="0"/>
                          <a:cs typeface="Times New Roman" panose="02020603050405020304" pitchFamily="18" charset="0"/>
                        </a:rPr>
                        <a:t> </a:t>
                      </a:r>
                      <a:r>
                        <a:rPr lang="en-US" sz="3600" u="none" strike="noStrike" dirty="0">
                          <a:solidFill>
                            <a:schemeClr val="bg1">
                              <a:lumMod val="50000"/>
                            </a:schemeClr>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3600" b="0" i="0" u="none" strike="noStrike" dirty="0">
                        <a:solidFill>
                          <a:schemeClr val="bg1">
                            <a:lumMod val="50000"/>
                          </a:schemeClr>
                        </a:solidFill>
                        <a:effectLst/>
                        <a:latin typeface="Times New Roman" panose="02020603050405020304" pitchFamily="18" charset="0"/>
                        <a:cs typeface="Times New Roman" panose="02020603050405020304" pitchFamily="18" charset="0"/>
                      </a:endParaRPr>
                    </a:p>
                    <a:p>
                      <a:pPr algn="l" fontAlgn="b"/>
                      <a:endParaRPr lang="en-US" sz="1600" b="0" i="0" u="none" strike="noStrike" dirty="0">
                        <a:solidFill>
                          <a:schemeClr val="bg1">
                            <a:lumMod val="50000"/>
                          </a:schemeClr>
                        </a:solidFill>
                        <a:effectLst/>
                        <a:latin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xmlns="" val="822329194"/>
                  </a:ext>
                </a:extLst>
              </a:tr>
              <a:tr h="828905">
                <a:tc>
                  <a:txBody>
                    <a:bodyPr/>
                    <a:lstStyle/>
                    <a:p>
                      <a:pPr marL="285750" indent="-285750" algn="l" fontAlgn="b">
                        <a:buFont typeface="Arial" panose="020B0604020202020204" pitchFamily="34" charset="0"/>
                        <a:buChar char="•"/>
                      </a:pPr>
                      <a:r>
                        <a:rPr lang="en-US" sz="1600" u="none" strike="noStrike" dirty="0">
                          <a:solidFill>
                            <a:schemeClr val="bg1">
                              <a:lumMod val="50000"/>
                            </a:schemeClr>
                          </a:solidFill>
                          <a:effectLst/>
                          <a:latin typeface="Times New Roman" panose="02020603050405020304" pitchFamily="18" charset="0"/>
                          <a:cs typeface="Times New Roman" panose="02020603050405020304" pitchFamily="18" charset="0"/>
                        </a:rPr>
                        <a:t>Specific installation steps for self-adhering as well as illustrations of installation</a:t>
                      </a:r>
                      <a:endParaRPr lang="en-US" sz="1600" b="0" i="0" u="none" strike="noStrike" dirty="0">
                        <a:solidFill>
                          <a:schemeClr val="bg1">
                            <a:lumMod val="50000"/>
                          </a:schemeClr>
                        </a:solidFill>
                        <a:effectLst/>
                        <a:latin typeface="Times New Roman" panose="02020603050405020304" pitchFamily="18" charset="0"/>
                        <a:cs typeface="Times New Roman" panose="02020603050405020304" pitchFamily="18" charset="0"/>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3600" u="none" strike="noStrike" dirty="0">
                          <a:solidFill>
                            <a:schemeClr val="bg1">
                              <a:lumMod val="50000"/>
                            </a:schemeClr>
                          </a:solidFill>
                          <a:effectLst/>
                          <a:latin typeface="Times New Roman" panose="02020603050405020304" pitchFamily="18" charset="0"/>
                          <a:cs typeface="Times New Roman" panose="02020603050405020304" pitchFamily="18" charset="0"/>
                        </a:rPr>
                        <a:t>  </a:t>
                      </a:r>
                      <a:r>
                        <a:rPr lang="en-US" sz="3600" u="none" strike="noStrike" dirty="0">
                          <a:solidFill>
                            <a:schemeClr val="bg1">
                              <a:lumMod val="50000"/>
                            </a:schemeClr>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3600" b="0" i="0" u="none" strike="noStrike" dirty="0">
                        <a:solidFill>
                          <a:schemeClr val="bg1">
                            <a:lumMod val="50000"/>
                          </a:schemeClr>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b"/>
                      <a:r>
                        <a:rPr lang="en-US" sz="3600" u="none" strike="noStrike" dirty="0">
                          <a:solidFill>
                            <a:schemeClr val="bg1">
                              <a:lumMod val="50000"/>
                            </a:schemeClr>
                          </a:solidFill>
                          <a:effectLst/>
                          <a:latin typeface="Times New Roman" panose="02020603050405020304" pitchFamily="18" charset="0"/>
                          <a:cs typeface="Times New Roman" panose="02020603050405020304" pitchFamily="18" charset="0"/>
                        </a:rPr>
                        <a:t> </a:t>
                      </a:r>
                      <a:r>
                        <a:rPr lang="en-US" sz="3600" u="none" strike="noStrike" dirty="0">
                          <a:solidFill>
                            <a:schemeClr val="bg1">
                              <a:lumMod val="50000"/>
                            </a:schemeClr>
                          </a:solidFill>
                          <a:effectLst/>
                          <a:latin typeface="Times New Roman" panose="02020603050405020304" pitchFamily="18" charset="0"/>
                          <a:cs typeface="Times New Roman" panose="02020603050405020304" pitchFamily="18" charset="0"/>
                          <a:sym typeface="Wingdings" panose="05000000000000000000" pitchFamily="2" charset="2"/>
                        </a:rPr>
                        <a:t></a:t>
                      </a:r>
                    </a:p>
                    <a:p>
                      <a:pPr algn="ctr" fontAlgn="b"/>
                      <a:endParaRPr lang="en-US" sz="1600" b="0" i="0" u="none" strike="noStrike" dirty="0">
                        <a:solidFill>
                          <a:schemeClr val="bg1">
                            <a:lumMod val="50000"/>
                          </a:schemeClr>
                        </a:solidFill>
                        <a:effectLst/>
                        <a:latin typeface="Times New Roman" panose="02020603050405020304" pitchFamily="18" charset="0"/>
                        <a:cs typeface="Times New Roman" panose="02020603050405020304" pitchFamily="18" charset="0"/>
                        <a:sym typeface="Wingdings" panose="05000000000000000000" pitchFamily="2" charset="2"/>
                      </a:endParaRPr>
                    </a:p>
                  </a:txBody>
                  <a:tcPr marL="6350" marR="6350" marT="6350" marB="0" anchor="b"/>
                </a:tc>
                <a:extLst>
                  <a:ext uri="{0D108BD9-81ED-4DB2-BD59-A6C34878D82A}">
                    <a16:rowId xmlns:a16="http://schemas.microsoft.com/office/drawing/2014/main" xmlns="" val="2368505042"/>
                  </a:ext>
                </a:extLst>
              </a:tr>
            </a:tbl>
          </a:graphicData>
        </a:graphic>
      </p:graphicFrame>
      <p:sp>
        <p:nvSpPr>
          <p:cNvPr id="9" name="Rectangle 8"/>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2.15</a:t>
            </a:r>
          </a:p>
        </p:txBody>
      </p:sp>
      <p:sp>
        <p:nvSpPr>
          <p:cNvPr id="12" name="Action Button: Home 11">
            <a:hlinkClick r:id="rId2" action="ppaction://hlinksldjump" highlightClick="1"/>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29981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0097" y="4373974"/>
            <a:ext cx="1133645" cy="369332"/>
          </a:xfrm>
          <a:prstGeom prst="rect">
            <a:avLst/>
          </a:prstGeom>
        </p:spPr>
        <p:txBody>
          <a:bodyPr wrap="square">
            <a:spAutoFit/>
          </a:bodyPr>
          <a:lstStyle/>
          <a:p>
            <a:pPr algn="ctr"/>
            <a:r>
              <a:rPr lang="en-US" b="1" dirty="0">
                <a:solidFill>
                  <a:srgbClr val="C00000"/>
                </a:solidFill>
                <a:latin typeface="Times" panose="02020603060405020304" pitchFamily="18" charset="0"/>
              </a:rPr>
              <a:t>Objective</a:t>
            </a:r>
          </a:p>
        </p:txBody>
      </p:sp>
      <p:sp>
        <p:nvSpPr>
          <p:cNvPr id="5" name="Rectangle 4"/>
          <p:cNvSpPr/>
          <p:nvPr/>
        </p:nvSpPr>
        <p:spPr>
          <a:xfrm>
            <a:off x="4033548" y="4235474"/>
            <a:ext cx="1124859" cy="646331"/>
          </a:xfrm>
          <a:prstGeom prst="rect">
            <a:avLst/>
          </a:prstGeom>
        </p:spPr>
        <p:txBody>
          <a:bodyPr wrap="square">
            <a:spAutoFit/>
          </a:bodyPr>
          <a:lstStyle/>
          <a:p>
            <a:pPr algn="ctr"/>
            <a:r>
              <a:rPr lang="en-US" b="1" dirty="0">
                <a:solidFill>
                  <a:srgbClr val="C00000"/>
                </a:solidFill>
                <a:latin typeface="Times" panose="02020603060405020304" pitchFamily="18" charset="0"/>
              </a:rPr>
              <a:t>Test Variables</a:t>
            </a:r>
          </a:p>
        </p:txBody>
      </p:sp>
      <p:sp>
        <p:nvSpPr>
          <p:cNvPr id="6" name="Rectangle 5"/>
          <p:cNvSpPr/>
          <p:nvPr/>
        </p:nvSpPr>
        <p:spPr>
          <a:xfrm>
            <a:off x="6993363" y="4373974"/>
            <a:ext cx="1154350" cy="369332"/>
          </a:xfrm>
          <a:prstGeom prst="rect">
            <a:avLst/>
          </a:prstGeom>
        </p:spPr>
        <p:txBody>
          <a:bodyPr wrap="square">
            <a:spAutoFit/>
          </a:bodyPr>
          <a:lstStyle/>
          <a:p>
            <a:pPr algn="ctr"/>
            <a:r>
              <a:rPr lang="en-US" b="1" dirty="0">
                <a:solidFill>
                  <a:srgbClr val="C00000"/>
                </a:solidFill>
                <a:latin typeface="Times" panose="02020603060405020304" pitchFamily="18" charset="0"/>
              </a:rPr>
              <a:t>Outcome</a:t>
            </a:r>
            <a:r>
              <a:rPr lang="en-US" b="1" dirty="0">
                <a:solidFill>
                  <a:schemeClr val="accent5">
                    <a:lumMod val="50000"/>
                  </a:schemeClr>
                </a:solidFill>
                <a:latin typeface="Times" panose="02020603060405020304" pitchFamily="18" charset="0"/>
              </a:rPr>
              <a:t> </a:t>
            </a:r>
          </a:p>
        </p:txBody>
      </p:sp>
      <p:sp>
        <p:nvSpPr>
          <p:cNvPr id="7" name="Rectangle 6"/>
          <p:cNvSpPr/>
          <p:nvPr/>
        </p:nvSpPr>
        <p:spPr>
          <a:xfrm>
            <a:off x="339167" y="4757844"/>
            <a:ext cx="2757792" cy="1792991"/>
          </a:xfrm>
          <a:prstGeom prst="rect">
            <a:avLst/>
          </a:prstGeom>
        </p:spPr>
        <p:txBody>
          <a:bodyPr wrap="square">
            <a:spAutoFit/>
          </a:bodyPr>
          <a:lstStyle/>
          <a:p>
            <a:pPr>
              <a:lnSpc>
                <a:spcPct val="107000"/>
              </a:lnSpc>
              <a:spcAft>
                <a:spcPts val="8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Investigates construction of 1</a:t>
            </a:r>
            <a:r>
              <a:rPr lang="en-US" sz="1400" baseline="30000" dirty="0">
                <a:latin typeface="Times New Roman" panose="02020603050405020304" pitchFamily="18" charset="0"/>
                <a:ea typeface="Calibri" panose="020F0502020204030204" pitchFamily="34" charset="0"/>
                <a:cs typeface="Times New Roman" panose="02020603050405020304" pitchFamily="18" charset="0"/>
              </a:rPr>
              <a:t>st</a:t>
            </a:r>
            <a:r>
              <a:rPr lang="en-US" sz="1400" dirty="0">
                <a:latin typeface="Times New Roman" panose="02020603050405020304" pitchFamily="18" charset="0"/>
                <a:ea typeface="Calibri" panose="020F0502020204030204" pitchFamily="34" charset="0"/>
                <a:cs typeface="Times New Roman" panose="02020603050405020304" pitchFamily="18" charset="0"/>
              </a:rPr>
              <a:t> floor surface barrier CMU walls &amp; 2</a:t>
            </a:r>
            <a:r>
              <a:rPr lang="en-US" sz="1400" baseline="30000" dirty="0">
                <a:latin typeface="Times New Roman" panose="02020603050405020304" pitchFamily="18" charset="0"/>
                <a:ea typeface="Calibri" panose="020F0502020204030204" pitchFamily="34" charset="0"/>
                <a:cs typeface="Times New Roman" panose="02020603050405020304" pitchFamily="18" charset="0"/>
              </a:rPr>
              <a:t>nd</a:t>
            </a:r>
            <a:r>
              <a:rPr lang="en-US" sz="1400" dirty="0">
                <a:latin typeface="Times New Roman" panose="02020603050405020304" pitchFamily="18" charset="0"/>
                <a:ea typeface="Calibri" panose="020F0502020204030204" pitchFamily="34" charset="0"/>
                <a:cs typeface="Times New Roman" panose="02020603050405020304" pitchFamily="18" charset="0"/>
              </a:rPr>
              <a:t> floor membrane-drainage, wood walls.</a:t>
            </a:r>
          </a:p>
          <a:p>
            <a:pPr>
              <a:lnSpc>
                <a:spcPct val="107000"/>
              </a:lnSpc>
              <a:spcAft>
                <a:spcPts val="8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FMA’s Installation Committee goal to o develop installation guidelines for Florida construction</a:t>
            </a:r>
          </a:p>
        </p:txBody>
      </p:sp>
      <p:sp>
        <p:nvSpPr>
          <p:cNvPr id="8" name="Rectangle 7"/>
          <p:cNvSpPr/>
          <p:nvPr/>
        </p:nvSpPr>
        <p:spPr>
          <a:xfrm>
            <a:off x="6170478" y="4763120"/>
            <a:ext cx="2708885" cy="2151423"/>
          </a:xfrm>
          <a:prstGeom prst="rect">
            <a:avLst/>
          </a:prstGeom>
        </p:spPr>
        <p:txBody>
          <a:bodyPr wrap="square">
            <a:spAutoFit/>
          </a:bodyPr>
          <a:lstStyle/>
          <a:p>
            <a:pPr marR="0" lvl="0">
              <a:lnSpc>
                <a:spcPct val="107000"/>
              </a:lnSpc>
              <a:spcBef>
                <a:spcPts val="0"/>
              </a:spcBef>
              <a:spcAft>
                <a:spcPts val="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Two general guide documents:</a:t>
            </a:r>
          </a:p>
          <a:p>
            <a:pPr marR="0" lvl="0">
              <a:lnSpc>
                <a:spcPct val="107000"/>
              </a:lnSpc>
              <a:spcBef>
                <a:spcPts val="0"/>
              </a:spcBef>
              <a:spcAft>
                <a:spcPts val="0"/>
              </a:spcAft>
            </a:pP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FMA/AAMA 100</a:t>
            </a:r>
          </a:p>
          <a:p>
            <a:pPr marL="742950" lvl="1" indent="-285750">
              <a:lnSpc>
                <a:spcPct val="107000"/>
              </a:lnSpc>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Pressure differential</a:t>
            </a:r>
          </a:p>
          <a:p>
            <a:pPr marL="742950" lvl="1" indent="-285750">
              <a:lnSpc>
                <a:spcPct val="107000"/>
              </a:lnSpc>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Thermal Cycling </a:t>
            </a:r>
          </a:p>
          <a:p>
            <a:pPr marR="0" lvl="0">
              <a:lnSpc>
                <a:spcPct val="107000"/>
              </a:lnSpc>
              <a:spcBef>
                <a:spcPts val="0"/>
              </a:spcBef>
              <a:spcAft>
                <a:spcPts val="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FMA/AAMA 200</a:t>
            </a:r>
          </a:p>
          <a:p>
            <a:pPr marL="742950" lvl="1" indent="-285750">
              <a:lnSpc>
                <a:spcPct val="107000"/>
              </a:lnSpc>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Pressure differential</a:t>
            </a:r>
          </a:p>
          <a:p>
            <a:pPr marL="742950" lvl="1" indent="-285750">
              <a:lnSpc>
                <a:spcPct val="107000"/>
              </a:lnSpc>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Thermal Cycling </a:t>
            </a:r>
          </a:p>
          <a:p>
            <a:pPr marR="0" lvl="0">
              <a:lnSpc>
                <a:spcPct val="107000"/>
              </a:lnSpc>
              <a:spcBef>
                <a:spcPts val="0"/>
              </a:spcBef>
              <a:spcAft>
                <a:spcPts val="0"/>
              </a:spcAft>
            </a:pP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3323846" y="4770628"/>
            <a:ext cx="2846632" cy="1920910"/>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Fabricated per proposed installation methods</a:t>
            </a:r>
          </a:p>
          <a:p>
            <a:pPr marL="342900" marR="0" lvl="0" indent="-342900">
              <a:lnSpc>
                <a:spcPct val="107000"/>
              </a:lnSpc>
              <a:spcBef>
                <a:spcPts val="0"/>
              </a:spcBef>
              <a:spcAft>
                <a:spcPts val="0"/>
              </a:spcAft>
              <a:buFont typeface="Symbol" panose="05050102010706020507" pitchFamily="18" charset="2"/>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w/w interfaces. </a:t>
            </a:r>
          </a:p>
          <a:p>
            <a:pPr marL="342900" marR="0" lvl="0" indent="-342900">
              <a:lnSpc>
                <a:spcPct val="107000"/>
              </a:lnSpc>
              <a:spcBef>
                <a:spcPts val="0"/>
              </a:spcBef>
              <a:spcAft>
                <a:spcPts val="0"/>
              </a:spcAft>
              <a:buFont typeface="Symbol" panose="05050102010706020507" pitchFamily="18" charset="2"/>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Two wall systems investigated</a:t>
            </a:r>
          </a:p>
          <a:p>
            <a:pPr marL="800100" lvl="1" indent="-342900">
              <a:lnSpc>
                <a:spcPct val="107000"/>
              </a:lnSpc>
              <a:buFont typeface="Symbol" panose="05050102010706020507" pitchFamily="18" charset="2"/>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CMU</a:t>
            </a:r>
          </a:p>
          <a:p>
            <a:pPr marL="800100" lvl="1" indent="-342900">
              <a:lnSpc>
                <a:spcPct val="107000"/>
              </a:lnSpc>
              <a:buFont typeface="Symbol" panose="05050102010706020507" pitchFamily="18" charset="2"/>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Wood</a:t>
            </a:r>
          </a:p>
          <a:p>
            <a:pPr marR="0" lvl="0">
              <a:lnSpc>
                <a:spcPct val="107000"/>
              </a:lnSpc>
              <a:spcBef>
                <a:spcPts val="0"/>
              </a:spcBef>
              <a:spcAft>
                <a:spcPts val="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Conducted at ATI facilities, PA (Warner and McGill)</a:t>
            </a:r>
          </a:p>
        </p:txBody>
      </p:sp>
      <p:sp>
        <p:nvSpPr>
          <p:cNvPr id="20" name="Rectangle 19"/>
          <p:cNvSpPr/>
          <p:nvPr/>
        </p:nvSpPr>
        <p:spPr>
          <a:xfrm>
            <a:off x="-12192" y="0"/>
            <a:ext cx="1511808" cy="1414272"/>
          </a:xfrm>
          <a:prstGeom prst="rect">
            <a:avLst/>
          </a:prstGeom>
          <a:solidFill>
            <a:schemeClr val="accent2">
              <a:lumMod val="75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Times New Roman" panose="02020603050405020304" pitchFamily="18" charset="0"/>
                <a:cs typeface="Times New Roman" panose="02020603050405020304" pitchFamily="18" charset="0"/>
              </a:rPr>
              <a:t>01</a:t>
            </a:r>
          </a:p>
        </p:txBody>
      </p:sp>
      <p:sp>
        <p:nvSpPr>
          <p:cNvPr id="21" name="Rectangle 20"/>
          <p:cNvSpPr/>
          <p:nvPr/>
        </p:nvSpPr>
        <p:spPr>
          <a:xfrm>
            <a:off x="1499616" y="2884"/>
            <a:ext cx="7521554" cy="1414272"/>
          </a:xfrm>
          <a:prstGeom prst="rect">
            <a:avLst/>
          </a:prstGeom>
          <a:solidFill>
            <a:schemeClr val="bg1"/>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ysClr val="windowText" lastClr="000000"/>
                </a:solidFill>
                <a:latin typeface="Times New Roman" panose="02020603050405020304" pitchFamily="18" charset="0"/>
                <a:cs typeface="Times New Roman" panose="02020603050405020304" pitchFamily="18" charset="0"/>
              </a:rPr>
              <a:t>Research</a:t>
            </a:r>
            <a:r>
              <a:rPr lang="en-US" sz="2000" dirty="0">
                <a:solidFill>
                  <a:sysClr val="windowText" lastClr="000000"/>
                </a:solidFill>
                <a:latin typeface="Times New Roman" panose="02020603050405020304" pitchFamily="18" charset="0"/>
                <a:cs typeface="Times New Roman" panose="02020603050405020304" pitchFamily="18" charset="0"/>
              </a:rPr>
              <a:t>: </a:t>
            </a:r>
            <a:r>
              <a:rPr lang="en-US" sz="1600" dirty="0" err="1">
                <a:solidFill>
                  <a:schemeClr val="bg1">
                    <a:lumMod val="50000"/>
                  </a:schemeClr>
                </a:solidFill>
                <a:latin typeface="Times New Roman" panose="02020603050405020304" pitchFamily="18" charset="0"/>
                <a:cs typeface="Times New Roman" panose="02020603050405020304" pitchFamily="18" charset="0"/>
              </a:rPr>
              <a:t>Katsaros</a:t>
            </a:r>
            <a:r>
              <a:rPr lang="en-US" sz="1600" dirty="0">
                <a:solidFill>
                  <a:schemeClr val="bg1">
                    <a:lumMod val="50000"/>
                  </a:schemeClr>
                </a:solidFill>
                <a:latin typeface="Times New Roman" panose="02020603050405020304" pitchFamily="18" charset="0"/>
                <a:cs typeface="Times New Roman" panose="02020603050405020304" pitchFamily="18" charset="0"/>
              </a:rPr>
              <a:t>, J. D., and </a:t>
            </a:r>
            <a:r>
              <a:rPr lang="en-US" sz="1600" dirty="0" err="1">
                <a:solidFill>
                  <a:schemeClr val="bg1">
                    <a:lumMod val="50000"/>
                  </a:schemeClr>
                </a:solidFill>
                <a:latin typeface="Times New Roman" panose="02020603050405020304" pitchFamily="18" charset="0"/>
                <a:cs typeface="Times New Roman" panose="02020603050405020304" pitchFamily="18" charset="0"/>
              </a:rPr>
              <a:t>Carll</a:t>
            </a:r>
            <a:r>
              <a:rPr lang="en-US" sz="1600" dirty="0">
                <a:solidFill>
                  <a:schemeClr val="bg1">
                    <a:lumMod val="50000"/>
                  </a:schemeClr>
                </a:solidFill>
                <a:latin typeface="Times New Roman" panose="02020603050405020304" pitchFamily="18" charset="0"/>
                <a:cs typeface="Times New Roman" panose="02020603050405020304" pitchFamily="18" charset="0"/>
              </a:rPr>
              <a:t>, C. G. (2009). "Extreme Exposure Fenestration Installations—The Florida Challenge." </a:t>
            </a:r>
            <a:r>
              <a:rPr lang="en-US" sz="1600" i="1" dirty="0">
                <a:solidFill>
                  <a:schemeClr val="bg1">
                    <a:lumMod val="50000"/>
                  </a:schemeClr>
                </a:solidFill>
                <a:latin typeface="Times New Roman" panose="02020603050405020304" pitchFamily="18" charset="0"/>
                <a:cs typeface="Times New Roman" panose="02020603050405020304" pitchFamily="18" charset="0"/>
              </a:rPr>
              <a:t>Journal of ASTM International</a:t>
            </a:r>
            <a:r>
              <a:rPr lang="en-US" sz="1600" dirty="0">
                <a:solidFill>
                  <a:schemeClr val="bg1">
                    <a:lumMod val="50000"/>
                  </a:schemeClr>
                </a:solidFill>
                <a:latin typeface="Times New Roman" panose="02020603050405020304" pitchFamily="18" charset="0"/>
                <a:cs typeface="Times New Roman" panose="02020603050405020304" pitchFamily="18" charset="0"/>
              </a:rPr>
              <a:t>, 6(5), 1-17</a:t>
            </a:r>
            <a:endParaRPr lang="en-US" sz="1200" dirty="0">
              <a:solidFill>
                <a:sysClr val="windowText" lastClr="000000"/>
              </a:solidFill>
              <a:latin typeface="Times" panose="02020603060405020304" pitchFamily="18" charset="0"/>
            </a:endParaRPr>
          </a:p>
        </p:txBody>
      </p:sp>
      <p:sp>
        <p:nvSpPr>
          <p:cNvPr id="22" name="Rectangle 21"/>
          <p:cNvSpPr/>
          <p:nvPr/>
        </p:nvSpPr>
        <p:spPr>
          <a:xfrm>
            <a:off x="8891554" y="0"/>
            <a:ext cx="258541" cy="1414272"/>
          </a:xfrm>
          <a:prstGeom prst="rect">
            <a:avLst/>
          </a:prstGeom>
          <a:solidFill>
            <a:schemeClr val="accent2">
              <a:lumMod val="75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a:latin typeface="Times New Roman" panose="02020603050405020304" pitchFamily="18" charset="0"/>
              <a:cs typeface="Times New Roman" panose="02020603050405020304" pitchFamily="18" charset="0"/>
            </a:endParaRPr>
          </a:p>
        </p:txBody>
      </p:sp>
      <p:grpSp>
        <p:nvGrpSpPr>
          <p:cNvPr id="33" name="Group 32"/>
          <p:cNvGrpSpPr/>
          <p:nvPr/>
        </p:nvGrpSpPr>
        <p:grpSpPr>
          <a:xfrm>
            <a:off x="0" y="1889381"/>
            <a:ext cx="17517372" cy="2311400"/>
            <a:chOff x="133122" y="2059774"/>
            <a:chExt cx="17517372" cy="2311400"/>
          </a:xfrm>
        </p:grpSpPr>
        <p:grpSp>
          <p:nvGrpSpPr>
            <p:cNvPr id="27" name="Group 26"/>
            <p:cNvGrpSpPr/>
            <p:nvPr/>
          </p:nvGrpSpPr>
          <p:grpSpPr>
            <a:xfrm>
              <a:off x="133122" y="2059774"/>
              <a:ext cx="8758432" cy="2298700"/>
              <a:chOff x="133122" y="2059774"/>
              <a:chExt cx="8758432" cy="2298700"/>
            </a:xfrm>
          </p:grpSpPr>
          <p:pic>
            <p:nvPicPr>
              <p:cNvPr id="23" name="Picture 22"/>
              <p:cNvPicPr>
                <a:picLocks noChangeAspect="1"/>
              </p:cNvPicPr>
              <p:nvPr/>
            </p:nvPicPr>
            <p:blipFill>
              <a:blip r:embed="rId2"/>
              <a:stretch>
                <a:fillRect/>
              </a:stretch>
            </p:blipFill>
            <p:spPr>
              <a:xfrm>
                <a:off x="133122" y="2059774"/>
                <a:ext cx="2286000" cy="2286000"/>
              </a:xfrm>
              <a:prstGeom prst="rect">
                <a:avLst/>
              </a:prstGeom>
            </p:spPr>
          </p:pic>
          <p:pic>
            <p:nvPicPr>
              <p:cNvPr id="24" name="Picture 23"/>
              <p:cNvPicPr>
                <a:picLocks noChangeAspect="1"/>
              </p:cNvPicPr>
              <p:nvPr/>
            </p:nvPicPr>
            <p:blipFill>
              <a:blip r:embed="rId3"/>
              <a:stretch>
                <a:fillRect/>
              </a:stretch>
            </p:blipFill>
            <p:spPr>
              <a:xfrm>
                <a:off x="2425203" y="2059774"/>
                <a:ext cx="3057264" cy="2286000"/>
              </a:xfrm>
              <a:prstGeom prst="rect">
                <a:avLst/>
              </a:prstGeom>
            </p:spPr>
          </p:pic>
          <p:pic>
            <p:nvPicPr>
              <p:cNvPr id="25" name="Picture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91511" y="2072474"/>
                <a:ext cx="1700043" cy="2286000"/>
              </a:xfrm>
              <a:prstGeom prst="rect">
                <a:avLst/>
              </a:prstGeom>
            </p:spPr>
          </p:pic>
          <p:pic>
            <p:nvPicPr>
              <p:cNvPr id="26" name="Picture 2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8548" y="2059774"/>
                <a:ext cx="1703754" cy="2286000"/>
              </a:xfrm>
              <a:prstGeom prst="rect">
                <a:avLst/>
              </a:prstGeom>
            </p:spPr>
          </p:pic>
        </p:grpSp>
        <p:grpSp>
          <p:nvGrpSpPr>
            <p:cNvPr id="28" name="Group 27"/>
            <p:cNvGrpSpPr/>
            <p:nvPr/>
          </p:nvGrpSpPr>
          <p:grpSpPr>
            <a:xfrm>
              <a:off x="8892062" y="2072474"/>
              <a:ext cx="8758432" cy="2298700"/>
              <a:chOff x="133122" y="2059774"/>
              <a:chExt cx="8758432" cy="2298700"/>
            </a:xfrm>
          </p:grpSpPr>
          <p:pic>
            <p:nvPicPr>
              <p:cNvPr id="29" name="Picture 28"/>
              <p:cNvPicPr>
                <a:picLocks noChangeAspect="1"/>
              </p:cNvPicPr>
              <p:nvPr/>
            </p:nvPicPr>
            <p:blipFill>
              <a:blip r:embed="rId2"/>
              <a:stretch>
                <a:fillRect/>
              </a:stretch>
            </p:blipFill>
            <p:spPr>
              <a:xfrm>
                <a:off x="133122" y="2059774"/>
                <a:ext cx="2286000" cy="2286000"/>
              </a:xfrm>
              <a:prstGeom prst="rect">
                <a:avLst/>
              </a:prstGeom>
            </p:spPr>
          </p:pic>
          <p:pic>
            <p:nvPicPr>
              <p:cNvPr id="30" name="Picture 29"/>
              <p:cNvPicPr>
                <a:picLocks noChangeAspect="1"/>
              </p:cNvPicPr>
              <p:nvPr/>
            </p:nvPicPr>
            <p:blipFill>
              <a:blip r:embed="rId3"/>
              <a:stretch>
                <a:fillRect/>
              </a:stretch>
            </p:blipFill>
            <p:spPr>
              <a:xfrm>
                <a:off x="2425203" y="2059774"/>
                <a:ext cx="3057264" cy="2286000"/>
              </a:xfrm>
              <a:prstGeom prst="rect">
                <a:avLst/>
              </a:prstGeom>
            </p:spPr>
          </p:pic>
          <p:pic>
            <p:nvPicPr>
              <p:cNvPr id="31" name="Picture 3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91511" y="2072474"/>
                <a:ext cx="1700043" cy="2286000"/>
              </a:xfrm>
              <a:prstGeom prst="rect">
                <a:avLst/>
              </a:prstGeom>
            </p:spPr>
          </p:pic>
          <p:pic>
            <p:nvPicPr>
              <p:cNvPr id="32" name="Picture 3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8548" y="2059774"/>
                <a:ext cx="1703754" cy="2286000"/>
              </a:xfrm>
              <a:prstGeom prst="rect">
                <a:avLst/>
              </a:prstGeom>
            </p:spPr>
          </p:pic>
        </p:grpSp>
      </p:grpSp>
      <p:sp>
        <p:nvSpPr>
          <p:cNvPr id="34" name="Rectangle 33"/>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3.1</a:t>
            </a:r>
          </a:p>
        </p:txBody>
      </p:sp>
      <p:sp>
        <p:nvSpPr>
          <p:cNvPr id="35" name="Action Button: Home 34">
            <a:hlinkClick r:id="rId6" action="ppaction://hlinksldjump" highlightClick="1"/>
            <a:extLst>
              <a:ext uri="{FF2B5EF4-FFF2-40B4-BE49-F238E27FC236}">
                <a16:creationId xmlns:a16="http://schemas.microsoft.com/office/drawing/2014/main" xmlns="" id="{F1518465-9DD6-C64B-B146-4093F9B25383}"/>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8626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fill="hold" nodeType="withEffect">
                                  <p:stCondLst>
                                    <p:cond delay="0"/>
                                  </p:stCondLst>
                                  <p:childTnLst>
                                    <p:animMotion origin="layout" path="M -2.5E-6 -1.48148E-6 L -1.59305 -0.00162 " pathEditMode="relative" rAng="0" ptsTypes="AA">
                                      <p:cBhvr>
                                        <p:cTn id="6" dur="40000" fill="hold"/>
                                        <p:tgtEl>
                                          <p:spTgt spid="33"/>
                                        </p:tgtEl>
                                        <p:attrNameLst>
                                          <p:attrName>ppt_x</p:attrName>
                                          <p:attrName>ppt_y</p:attrName>
                                        </p:attrNameLst>
                                      </p:cBhvr>
                                      <p:rCtr x="-79653"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4786" y="5817106"/>
            <a:ext cx="8734425" cy="307392"/>
          </a:xfrm>
          <a:prstGeom prst="rect">
            <a:avLst/>
          </a:prstGeom>
        </p:spPr>
        <p:txBody>
          <a:bodyPr wrap="square">
            <a:spAutoFit/>
          </a:bodyPr>
          <a:lstStyle/>
          <a:p>
            <a:pPr algn="ctr">
              <a:lnSpc>
                <a:spcPct val="107000"/>
              </a:lnSpc>
              <a:spcAft>
                <a:spcPts val="8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Two general installation methods proposed by the Installation Committee and test data for wall assemblies</a:t>
            </a:r>
          </a:p>
        </p:txBody>
      </p:sp>
      <p:grpSp>
        <p:nvGrpSpPr>
          <p:cNvPr id="2" name="Group 1"/>
          <p:cNvGrpSpPr/>
          <p:nvPr/>
        </p:nvGrpSpPr>
        <p:grpSpPr>
          <a:xfrm>
            <a:off x="281624" y="1069191"/>
            <a:ext cx="2455545" cy="1965960"/>
            <a:chOff x="297180" y="1893017"/>
            <a:chExt cx="2803525" cy="2198923"/>
          </a:xfrm>
        </p:grpSpPr>
        <p:pic>
          <p:nvPicPr>
            <p:cNvPr id="34" name="图片 5"/>
            <p:cNvPicPr/>
            <p:nvPr/>
          </p:nvPicPr>
          <p:blipFill>
            <a:blip r:embed="rId2" cstate="print">
              <a:extLst>
                <a:ext uri="{28A0092B-C50C-407E-A947-70E740481C1C}">
                  <a14:useLocalDpi xmlns:a14="http://schemas.microsoft.com/office/drawing/2010/main"/>
                </a:ext>
              </a:extLst>
            </a:blip>
            <a:srcRect/>
            <a:stretch>
              <a:fillRect/>
            </a:stretch>
          </p:blipFill>
          <p:spPr bwMode="auto">
            <a:xfrm>
              <a:off x="297180" y="2270760"/>
              <a:ext cx="2803525" cy="1821180"/>
            </a:xfrm>
            <a:prstGeom prst="rect">
              <a:avLst/>
            </a:prstGeom>
            <a:noFill/>
            <a:ln>
              <a:noFill/>
            </a:ln>
          </p:spPr>
        </p:pic>
        <p:sp>
          <p:nvSpPr>
            <p:cNvPr id="11" name="Rectangle 10"/>
            <p:cNvSpPr/>
            <p:nvPr/>
          </p:nvSpPr>
          <p:spPr>
            <a:xfrm>
              <a:off x="1160942" y="1893017"/>
              <a:ext cx="1076000"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FMA 100</a:t>
              </a:r>
              <a:endParaRPr lang="en-US" dirty="0"/>
            </a:p>
          </p:txBody>
        </p:sp>
      </p:grpSp>
      <p:grpSp>
        <p:nvGrpSpPr>
          <p:cNvPr id="4" name="Group 3"/>
          <p:cNvGrpSpPr/>
          <p:nvPr/>
        </p:nvGrpSpPr>
        <p:grpSpPr>
          <a:xfrm>
            <a:off x="204787" y="3291074"/>
            <a:ext cx="2459736" cy="1965960"/>
            <a:chOff x="4572000" y="1901428"/>
            <a:chExt cx="2874645" cy="2190512"/>
          </a:xfrm>
        </p:grpSpPr>
        <p:pic>
          <p:nvPicPr>
            <p:cNvPr id="35" name="图片 8"/>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0" y="2305050"/>
              <a:ext cx="1344295" cy="1786890"/>
            </a:xfrm>
            <a:prstGeom prst="rect">
              <a:avLst/>
            </a:prstGeom>
            <a:noFill/>
            <a:ln>
              <a:noFill/>
            </a:ln>
          </p:spPr>
        </p:pic>
        <p:pic>
          <p:nvPicPr>
            <p:cNvPr id="36" name="图片 9"/>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06465" y="2339340"/>
              <a:ext cx="1440180" cy="1718310"/>
            </a:xfrm>
            <a:prstGeom prst="rect">
              <a:avLst/>
            </a:prstGeom>
            <a:noFill/>
            <a:ln>
              <a:noFill/>
            </a:ln>
          </p:spPr>
        </p:pic>
        <p:sp>
          <p:nvSpPr>
            <p:cNvPr id="37" name="Rectangle 36"/>
            <p:cNvSpPr/>
            <p:nvPr/>
          </p:nvSpPr>
          <p:spPr>
            <a:xfrm>
              <a:off x="5468465" y="1901428"/>
              <a:ext cx="1076000"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FMA 200</a:t>
              </a:r>
              <a:endParaRPr lang="en-US" dirty="0"/>
            </a:p>
          </p:txBody>
        </p:sp>
      </p:grpSp>
      <p:graphicFrame>
        <p:nvGraphicFramePr>
          <p:cNvPr id="12" name="Table 11"/>
          <p:cNvGraphicFramePr>
            <a:graphicFrameLocks noGrp="1"/>
          </p:cNvGraphicFramePr>
          <p:nvPr>
            <p:extLst>
              <p:ext uri="{D42A27DB-BD31-4B8C-83A1-F6EECF244321}">
                <p14:modId xmlns:p14="http://schemas.microsoft.com/office/powerpoint/2010/main" val="1038421970"/>
              </p:ext>
            </p:extLst>
          </p:nvPr>
        </p:nvGraphicFramePr>
        <p:xfrm>
          <a:off x="2955607" y="1892804"/>
          <a:ext cx="5850255" cy="2798445"/>
        </p:xfrm>
        <a:graphic>
          <a:graphicData uri="http://schemas.openxmlformats.org/drawingml/2006/table">
            <a:tbl>
              <a:tblPr firstRow="1" firstCol="1" bandRow="1">
                <a:tableStyleId>{2D5ABB26-0587-4C30-8999-92F81FD0307C}</a:tableStyleId>
              </a:tblPr>
              <a:tblGrid>
                <a:gridCol w="1220608">
                  <a:extLst>
                    <a:ext uri="{9D8B030D-6E8A-4147-A177-3AD203B41FA5}">
                      <a16:colId xmlns:a16="http://schemas.microsoft.com/office/drawing/2014/main" xmlns="" val="20000"/>
                    </a:ext>
                  </a:extLst>
                </a:gridCol>
                <a:gridCol w="805218">
                  <a:extLst>
                    <a:ext uri="{9D8B030D-6E8A-4147-A177-3AD203B41FA5}">
                      <a16:colId xmlns:a16="http://schemas.microsoft.com/office/drawing/2014/main" xmlns="" val="20001"/>
                    </a:ext>
                  </a:extLst>
                </a:gridCol>
                <a:gridCol w="805218">
                  <a:extLst>
                    <a:ext uri="{9D8B030D-6E8A-4147-A177-3AD203B41FA5}">
                      <a16:colId xmlns:a16="http://schemas.microsoft.com/office/drawing/2014/main" xmlns="" val="20002"/>
                    </a:ext>
                  </a:extLst>
                </a:gridCol>
                <a:gridCol w="1255594">
                  <a:extLst>
                    <a:ext uri="{9D8B030D-6E8A-4147-A177-3AD203B41FA5}">
                      <a16:colId xmlns:a16="http://schemas.microsoft.com/office/drawing/2014/main" xmlns="" val="20003"/>
                    </a:ext>
                  </a:extLst>
                </a:gridCol>
                <a:gridCol w="1763617">
                  <a:extLst>
                    <a:ext uri="{9D8B030D-6E8A-4147-A177-3AD203B41FA5}">
                      <a16:colId xmlns:a16="http://schemas.microsoft.com/office/drawing/2014/main" xmlns="" val="20004"/>
                    </a:ext>
                  </a:extLst>
                </a:gridCol>
              </a:tblGrid>
              <a:tr h="0">
                <a:tc>
                  <a:txBody>
                    <a:bodyPr/>
                    <a:lstStyle/>
                    <a:p>
                      <a:pPr marL="0" marR="0" algn="ctr">
                        <a:spcBef>
                          <a:spcPts val="0"/>
                        </a:spcBef>
                        <a:spcAft>
                          <a:spcPts val="0"/>
                        </a:spcAft>
                      </a:pPr>
                      <a:r>
                        <a:rPr lang="en-US" sz="1050" b="1" kern="100" dirty="0">
                          <a:effectLst/>
                        </a:rPr>
                        <a:t> Normative</a:t>
                      </a:r>
                      <a:endParaRPr lang="en-US" sz="1050" b="1" kern="100" dirty="0">
                        <a:effectLst/>
                        <a:latin typeface="DengXian"/>
                        <a:ea typeface="DengXian"/>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1050" b="1" kern="100" dirty="0">
                          <a:effectLst/>
                        </a:rPr>
                        <a:t>Window system</a:t>
                      </a:r>
                      <a:endParaRPr lang="en-US" sz="1050" b="1" kern="100" dirty="0">
                        <a:effectLst/>
                        <a:latin typeface="DengXian"/>
                        <a:ea typeface="DengXian"/>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1050" b="1" kern="100" dirty="0">
                          <a:effectLst/>
                        </a:rPr>
                        <a:t>Wall system</a:t>
                      </a:r>
                      <a:endParaRPr lang="en-US" sz="1050" b="1" kern="100" dirty="0">
                        <a:effectLst/>
                        <a:latin typeface="DengXian"/>
                        <a:ea typeface="DengXian"/>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1050" b="1" kern="100" dirty="0">
                          <a:effectLst/>
                        </a:rPr>
                        <a:t> </a:t>
                      </a:r>
                      <a:endParaRPr lang="en-US" sz="1050" b="1" kern="100" dirty="0">
                        <a:effectLst/>
                        <a:latin typeface="DengXian"/>
                        <a:ea typeface="DengXian"/>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1050" b="1" kern="100" dirty="0">
                          <a:effectLst/>
                        </a:rPr>
                        <a:t>       Differences </a:t>
                      </a:r>
                      <a:endParaRPr lang="en-US" sz="1050" b="1" kern="100" dirty="0">
                        <a:effectLst/>
                        <a:latin typeface="DengXian"/>
                        <a:ea typeface="DengXian"/>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86410">
                <a:tc rowSpan="2">
                  <a:txBody>
                    <a:bodyPr/>
                    <a:lstStyle/>
                    <a:p>
                      <a:pPr marL="0" marR="0" algn="ctr">
                        <a:spcBef>
                          <a:spcPts val="0"/>
                        </a:spcBef>
                        <a:spcAft>
                          <a:spcPts val="0"/>
                        </a:spcAft>
                      </a:pPr>
                      <a:r>
                        <a:rPr lang="en-US" sz="1050" kern="100" dirty="0">
                          <a:effectLst/>
                        </a:rPr>
                        <a:t>FMA/AAMA 100 TEST</a:t>
                      </a:r>
                      <a:endParaRPr lang="en-US" sz="1050" kern="100" dirty="0">
                        <a:effectLst/>
                        <a:latin typeface="DengXian"/>
                        <a:ea typeface="DengXian"/>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rowSpan="2">
                  <a:txBody>
                    <a:bodyPr/>
                    <a:lstStyle/>
                    <a:p>
                      <a:pPr marL="66675" marR="0" indent="-66675" algn="just">
                        <a:spcBef>
                          <a:spcPts val="0"/>
                        </a:spcBef>
                        <a:spcAft>
                          <a:spcPts val="0"/>
                        </a:spcAft>
                      </a:pPr>
                      <a:r>
                        <a:rPr lang="en-US" sz="1050" kern="100" dirty="0">
                          <a:effectLst/>
                        </a:rPr>
                        <a:t>Flange Mounting Fins</a:t>
                      </a:r>
                    </a:p>
                    <a:p>
                      <a:pPr marL="0" marR="0" algn="just">
                        <a:spcBef>
                          <a:spcPts val="0"/>
                        </a:spcBef>
                        <a:spcAft>
                          <a:spcPts val="0"/>
                        </a:spcAft>
                      </a:pPr>
                      <a:r>
                        <a:rPr lang="en-US" sz="1050" kern="100" dirty="0">
                          <a:effectLst/>
                        </a:rPr>
                        <a:t> </a:t>
                      </a:r>
                      <a:endParaRPr lang="en-US" sz="1050" kern="100" dirty="0">
                        <a:effectLst/>
                        <a:latin typeface="DengXian"/>
                        <a:ea typeface="DengXian"/>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rowSpan="2">
                  <a:txBody>
                    <a:bodyPr/>
                    <a:lstStyle/>
                    <a:p>
                      <a:pPr marL="0" marR="0" algn="just">
                        <a:spcBef>
                          <a:spcPts val="0"/>
                        </a:spcBef>
                        <a:spcAft>
                          <a:spcPts val="0"/>
                        </a:spcAft>
                      </a:pPr>
                      <a:r>
                        <a:rPr lang="en-US" sz="1050" kern="100" dirty="0">
                          <a:effectLst/>
                        </a:rPr>
                        <a:t>Wood Frame</a:t>
                      </a:r>
                      <a:endParaRPr lang="en-US" sz="1050" kern="100" dirty="0">
                        <a:effectLst/>
                        <a:latin typeface="DengXian"/>
                        <a:ea typeface="DengXian"/>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l">
                        <a:spcBef>
                          <a:spcPts val="0"/>
                        </a:spcBef>
                        <a:spcAft>
                          <a:spcPts val="0"/>
                        </a:spcAft>
                      </a:pPr>
                      <a:r>
                        <a:rPr lang="en-US" sz="1050" kern="100" dirty="0">
                          <a:effectLst/>
                        </a:rPr>
                        <a:t>Wall #1</a:t>
                      </a:r>
                      <a:endParaRPr lang="en-US" sz="1050" kern="100" dirty="0">
                        <a:effectLst/>
                        <a:latin typeface="DengXian"/>
                        <a:ea typeface="DengXian"/>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gn="l">
                        <a:spcBef>
                          <a:spcPts val="0"/>
                        </a:spcBef>
                        <a:spcAft>
                          <a:spcPts val="0"/>
                        </a:spcAft>
                      </a:pPr>
                      <a:r>
                        <a:rPr lang="en-US" sz="1050" kern="100">
                          <a:effectLst/>
                        </a:rPr>
                        <a:t>self-adhering flashing and polyurethane hybrid sealant</a:t>
                      </a:r>
                      <a:endParaRPr lang="en-US" sz="1050" kern="100">
                        <a:effectLst/>
                        <a:latin typeface="DengXian"/>
                        <a:ea typeface="DengXian"/>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1"/>
                  </a:ext>
                </a:extLst>
              </a:tr>
              <a:tr h="71882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1050" kern="100" dirty="0">
                          <a:effectLst/>
                        </a:rPr>
                        <a:t>Wall #2</a:t>
                      </a:r>
                      <a:endParaRPr lang="en-US" sz="1050" kern="100" dirty="0">
                        <a:effectLst/>
                        <a:latin typeface="DengXian"/>
                        <a:ea typeface="DengXian"/>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050" kern="100" dirty="0">
                          <a:effectLst/>
                        </a:rPr>
                        <a:t>mechanically attached flashing and low expansion polyurethane foam air sealant</a:t>
                      </a:r>
                      <a:endParaRPr lang="en-US" sz="1050" kern="100" dirty="0">
                        <a:effectLst/>
                        <a:latin typeface="DengXian"/>
                        <a:ea typeface="DengXian"/>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711835">
                <a:tc rowSpan="2">
                  <a:txBody>
                    <a:bodyPr/>
                    <a:lstStyle/>
                    <a:p>
                      <a:pPr marL="0" marR="0" algn="ctr">
                        <a:spcBef>
                          <a:spcPts val="0"/>
                        </a:spcBef>
                        <a:spcAft>
                          <a:spcPts val="0"/>
                        </a:spcAft>
                      </a:pPr>
                      <a:r>
                        <a:rPr lang="en-US" sz="1050" kern="100" dirty="0">
                          <a:effectLst/>
                        </a:rPr>
                        <a:t>FMA/AAMA 200 TEST</a:t>
                      </a:r>
                      <a:endParaRPr lang="en-US" sz="1050" kern="100" dirty="0">
                        <a:effectLst/>
                        <a:latin typeface="DengXian"/>
                        <a:ea typeface="DengXian"/>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rowSpan="2">
                  <a:txBody>
                    <a:bodyPr/>
                    <a:lstStyle/>
                    <a:p>
                      <a:pPr marL="0" marR="0" algn="just">
                        <a:spcBef>
                          <a:spcPts val="0"/>
                        </a:spcBef>
                        <a:spcAft>
                          <a:spcPts val="0"/>
                        </a:spcAft>
                      </a:pPr>
                      <a:r>
                        <a:rPr lang="en-US" sz="1050" kern="100" dirty="0">
                          <a:effectLst/>
                        </a:rPr>
                        <a:t>Frontal Flanged</a:t>
                      </a:r>
                      <a:endParaRPr lang="en-US" sz="1050" kern="100" dirty="0">
                        <a:effectLst/>
                        <a:latin typeface="DengXian"/>
                        <a:ea typeface="DengXian"/>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rowSpan="2">
                  <a:txBody>
                    <a:bodyPr/>
                    <a:lstStyle/>
                    <a:p>
                      <a:pPr marL="0" marR="0" algn="just">
                        <a:spcBef>
                          <a:spcPts val="0"/>
                        </a:spcBef>
                        <a:spcAft>
                          <a:spcPts val="0"/>
                        </a:spcAft>
                      </a:pPr>
                      <a:r>
                        <a:rPr lang="en-US" sz="1050" kern="100" dirty="0">
                          <a:effectLst/>
                        </a:rPr>
                        <a:t>Surface Barrier </a:t>
                      </a:r>
                    </a:p>
                    <a:p>
                      <a:pPr marL="0" marR="0" algn="just">
                        <a:spcBef>
                          <a:spcPts val="0"/>
                        </a:spcBef>
                        <a:spcAft>
                          <a:spcPts val="0"/>
                        </a:spcAft>
                      </a:pPr>
                      <a:r>
                        <a:rPr lang="en-US" sz="1050" kern="100" dirty="0">
                          <a:effectLst/>
                        </a:rPr>
                        <a:t>CMU</a:t>
                      </a:r>
                      <a:endParaRPr lang="en-US" sz="1050" kern="100" dirty="0">
                        <a:effectLst/>
                        <a:latin typeface="DengXian"/>
                        <a:ea typeface="DengXian"/>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050" kern="100" dirty="0">
                          <a:effectLst/>
                        </a:rPr>
                        <a:t>Phase 1: test around sealed exterior perimeter area only</a:t>
                      </a:r>
                      <a:endParaRPr lang="en-US" sz="1050" kern="100" dirty="0">
                        <a:effectLst/>
                        <a:latin typeface="DengXian"/>
                        <a:ea typeface="DengXian"/>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050" kern="100" dirty="0">
                          <a:effectLst/>
                        </a:rPr>
                        <a:t>water applied only to sealed area of the 230 mm </a:t>
                      </a:r>
                      <a:r>
                        <a:rPr lang="en-US" sz="1050" kern="100" dirty="0" err="1">
                          <a:effectLst/>
                        </a:rPr>
                        <a:t>thk</a:t>
                      </a:r>
                      <a:r>
                        <a:rPr lang="en-US" sz="1050" kern="100" dirty="0">
                          <a:effectLst/>
                        </a:rPr>
                        <a:t>. CMU wall up to  exterior perimeter of rough opening</a:t>
                      </a:r>
                      <a:endParaRPr lang="en-US" sz="1050" kern="100" dirty="0">
                        <a:effectLst/>
                        <a:latin typeface="DengXian"/>
                        <a:ea typeface="DengXian"/>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56134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1050" kern="100" dirty="0">
                          <a:effectLst/>
                        </a:rPr>
                        <a:t>Phase 2: test entire wall</a:t>
                      </a:r>
                      <a:endParaRPr lang="en-US" sz="1050" kern="100" dirty="0">
                        <a:effectLst/>
                        <a:latin typeface="DengXian"/>
                        <a:ea typeface="DengXian"/>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050" kern="100" dirty="0">
                          <a:effectLst/>
                        </a:rPr>
                        <a:t>Mask (plastic sheet) removed to enable entire wall exposure and water test</a:t>
                      </a:r>
                      <a:endParaRPr lang="en-US" sz="1050" kern="100" dirty="0">
                        <a:effectLst/>
                        <a:latin typeface="DengXian"/>
                        <a:ea typeface="DengXian"/>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13" name="Rectangle 12"/>
          <p:cNvSpPr/>
          <p:nvPr/>
        </p:nvSpPr>
        <p:spPr>
          <a:xfrm>
            <a:off x="3329174" y="423290"/>
            <a:ext cx="2485650" cy="369332"/>
          </a:xfrm>
          <a:prstGeom prst="rect">
            <a:avLst/>
          </a:prstGeom>
        </p:spPr>
        <p:txBody>
          <a:bodyPr wrap="square">
            <a:spAutoFit/>
          </a:bodyPr>
          <a:lstStyle/>
          <a:p>
            <a:pPr algn="ctr"/>
            <a:r>
              <a:rPr lang="en-US" b="1" dirty="0">
                <a:solidFill>
                  <a:srgbClr val="C00000"/>
                </a:solidFill>
                <a:latin typeface="Times" panose="02020603060405020304" pitchFamily="18" charset="0"/>
              </a:rPr>
              <a:t>Experimental Setup</a:t>
            </a:r>
          </a:p>
        </p:txBody>
      </p:sp>
      <p:sp>
        <p:nvSpPr>
          <p:cNvPr id="16" name="Rectangle 15"/>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3.2</a:t>
            </a:r>
          </a:p>
        </p:txBody>
      </p:sp>
      <p:sp>
        <p:nvSpPr>
          <p:cNvPr id="14" name="Action Button: Home 13">
            <a:hlinkClick r:id="rId5" action="ppaction://hlinksldjump" highlightClick="1"/>
            <a:extLst>
              <a:ext uri="{FF2B5EF4-FFF2-40B4-BE49-F238E27FC236}">
                <a16:creationId xmlns:a16="http://schemas.microsoft.com/office/drawing/2014/main" xmlns="" id="{5EDDE2B0-8ACB-1243-8A8E-A7162719B225}"/>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44462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D1CC21-0E50-9247-BAD9-A984A5598C87}"/>
              </a:ext>
            </a:extLst>
          </p:cNvPr>
          <p:cNvSpPr>
            <a:spLocks noGrp="1"/>
          </p:cNvSpPr>
          <p:nvPr>
            <p:ph type="title"/>
          </p:nvPr>
        </p:nvSpPr>
        <p:spPr/>
        <p:txBody>
          <a:bodyPr/>
          <a:lstStyle/>
          <a:p>
            <a:r>
              <a:rPr lang="en-US" dirty="0"/>
              <a:t>Motivation and Objective</a:t>
            </a:r>
          </a:p>
        </p:txBody>
      </p:sp>
      <p:sp>
        <p:nvSpPr>
          <p:cNvPr id="3" name="Content Placeholder 2">
            <a:extLst>
              <a:ext uri="{FF2B5EF4-FFF2-40B4-BE49-F238E27FC236}">
                <a16:creationId xmlns:a16="http://schemas.microsoft.com/office/drawing/2014/main" xmlns="" id="{C926A84B-1F1C-1741-AD4D-71574751DDFE}"/>
              </a:ext>
            </a:extLst>
          </p:cNvPr>
          <p:cNvSpPr>
            <a:spLocks noGrp="1"/>
          </p:cNvSpPr>
          <p:nvPr>
            <p:ph idx="1"/>
          </p:nvPr>
        </p:nvSpPr>
        <p:spPr/>
        <p:txBody>
          <a:bodyPr/>
          <a:lstStyle/>
          <a:p>
            <a:r>
              <a:rPr lang="en-US" dirty="0"/>
              <a:t>Following Hurricane Irma (2017), Workgroup Chair conducted forensic surveys of over 3,300  condo/apt units in 15 buildings 33xxx </a:t>
            </a:r>
            <a:r>
              <a:rPr lang="en-US" dirty="0" err="1"/>
              <a:t>zipcode</a:t>
            </a:r>
            <a:r>
              <a:rPr lang="en-US" dirty="0"/>
              <a:t>.  </a:t>
            </a:r>
          </a:p>
          <a:p>
            <a:r>
              <a:rPr lang="en-US" dirty="0"/>
              <a:t>Observed water intrusion damage through/around fenestration, although Irma’s wind speed was much lower than design wind speed (170 mph) for area.</a:t>
            </a:r>
          </a:p>
          <a:p>
            <a:r>
              <a:rPr lang="en-US" dirty="0"/>
              <a:t>Question:  Is there systemic problems within the Building Code that are not being addressed?  Should FBC modify current provisions?</a:t>
            </a:r>
          </a:p>
        </p:txBody>
      </p:sp>
    </p:spTree>
    <p:extLst>
      <p:ext uri="{BB962C8B-B14F-4D97-AF65-F5344CB8AC3E}">
        <p14:creationId xmlns:p14="http://schemas.microsoft.com/office/powerpoint/2010/main" val="3406789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28442" y="1215912"/>
            <a:ext cx="5287113" cy="2915057"/>
          </a:xfrm>
          <a:prstGeom prst="rect">
            <a:avLst/>
          </a:prstGeom>
        </p:spPr>
      </p:pic>
      <p:pic>
        <p:nvPicPr>
          <p:cNvPr id="9" name="Picture 8" descr="Screen Clippi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28442" y="4205849"/>
            <a:ext cx="5298553" cy="1812145"/>
          </a:xfrm>
          <a:prstGeom prst="rect">
            <a:avLst/>
          </a:prstGeom>
        </p:spPr>
      </p:pic>
      <p:sp>
        <p:nvSpPr>
          <p:cNvPr id="5" name="Rectangle 4"/>
          <p:cNvSpPr/>
          <p:nvPr/>
        </p:nvSpPr>
        <p:spPr>
          <a:xfrm>
            <a:off x="3329174" y="423290"/>
            <a:ext cx="2485650" cy="369332"/>
          </a:xfrm>
          <a:prstGeom prst="rect">
            <a:avLst/>
          </a:prstGeom>
        </p:spPr>
        <p:txBody>
          <a:bodyPr wrap="square">
            <a:spAutoFit/>
          </a:bodyPr>
          <a:lstStyle/>
          <a:p>
            <a:pPr algn="ctr"/>
            <a:r>
              <a:rPr lang="en-US" b="1" dirty="0">
                <a:solidFill>
                  <a:srgbClr val="C00000"/>
                </a:solidFill>
                <a:latin typeface="Times" panose="02020603060405020304" pitchFamily="18" charset="0"/>
              </a:rPr>
              <a:t>Experimental Results</a:t>
            </a:r>
          </a:p>
        </p:txBody>
      </p:sp>
      <p:sp>
        <p:nvSpPr>
          <p:cNvPr id="10" name="Rectangle 9"/>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3.3</a:t>
            </a:r>
          </a:p>
        </p:txBody>
      </p:sp>
      <p:sp>
        <p:nvSpPr>
          <p:cNvPr id="6" name="Action Button: Home 5">
            <a:hlinkClick r:id="rId5" action="ppaction://hlinksldjump" highlightClick="1"/>
            <a:extLst>
              <a:ext uri="{FF2B5EF4-FFF2-40B4-BE49-F238E27FC236}">
                <a16:creationId xmlns:a16="http://schemas.microsoft.com/office/drawing/2014/main" xmlns="" id="{BCC5960C-934F-B549-9D97-C306442B5125}"/>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58899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4872478"/>
            <a:ext cx="9144000" cy="1450077"/>
          </a:xfrm>
          <a:prstGeom prst="rect">
            <a:avLst/>
          </a:prstGeom>
        </p:spPr>
        <p:txBody>
          <a:bodyPr wrap="square">
            <a:spAutoFit/>
          </a:bodyPr>
          <a:lstStyle/>
          <a:p>
            <a:pPr marL="502920" marR="0" indent="-285750">
              <a:lnSpc>
                <a:spcPct val="107000"/>
              </a:lnSpc>
              <a:spcBef>
                <a:spcPts val="0"/>
              </a:spcBef>
              <a:spcAft>
                <a:spcPts val="800"/>
              </a:spcAft>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The sill pan flashing suggested by FMA/AAMA 100 and 200 were found to be effective to reduce water penetration which was not observed between the pan and the window bottom flange (where there was not a continuous seal).</a:t>
            </a:r>
          </a:p>
          <a:p>
            <a:pPr marL="502920" marR="0" indent="-285750">
              <a:lnSpc>
                <a:spcPct val="107000"/>
              </a:lnSpc>
              <a:spcBef>
                <a:spcPts val="0"/>
              </a:spcBef>
              <a:spcAft>
                <a:spcPts val="800"/>
              </a:spcAft>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Leaks were observed in areas where adhesion between the window frame and the sill pan was not sufficient. </a:t>
            </a:r>
          </a:p>
          <a:p>
            <a:pPr marL="502920" marR="0" indent="-285750">
              <a:lnSpc>
                <a:spcPct val="107000"/>
              </a:lnSpc>
              <a:spcBef>
                <a:spcPts val="0"/>
              </a:spcBef>
              <a:spcAft>
                <a:spcPts val="800"/>
              </a:spcAft>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 “whole wall” approach to water management appears necessary due to observed water seepage through the internal portion of the block at unsealed area, but not at in the sealed area. </a:t>
            </a:r>
          </a:p>
        </p:txBody>
      </p:sp>
      <p:pic>
        <p:nvPicPr>
          <p:cNvPr id="7" name="Picture 6"/>
          <p:cNvPicPr>
            <a:picLocks noChangeAspect="1"/>
          </p:cNvPicPr>
          <p:nvPr/>
        </p:nvPicPr>
        <p:blipFill>
          <a:blip r:embed="rId2"/>
          <a:stretch>
            <a:fillRect/>
          </a:stretch>
        </p:blipFill>
        <p:spPr>
          <a:xfrm>
            <a:off x="746944" y="1393774"/>
            <a:ext cx="3998042" cy="3030774"/>
          </a:xfrm>
          <a:prstGeom prst="rect">
            <a:avLst/>
          </a:prstGeom>
          <a:ln>
            <a:solidFill>
              <a:schemeClr val="bg1"/>
            </a:solidFill>
            <a:tailEnd type="triangle"/>
          </a:ln>
        </p:spPr>
      </p:pic>
      <p:pic>
        <p:nvPicPr>
          <p:cNvPr id="8" name="Picture 7"/>
          <p:cNvPicPr>
            <a:picLocks noChangeAspect="1"/>
          </p:cNvPicPr>
          <p:nvPr/>
        </p:nvPicPr>
        <p:blipFill>
          <a:blip r:embed="rId3"/>
          <a:stretch>
            <a:fillRect/>
          </a:stretch>
        </p:blipFill>
        <p:spPr>
          <a:xfrm>
            <a:off x="5260745" y="1422216"/>
            <a:ext cx="2892065" cy="3017520"/>
          </a:xfrm>
          <a:prstGeom prst="rect">
            <a:avLst/>
          </a:prstGeom>
        </p:spPr>
      </p:pic>
      <p:grpSp>
        <p:nvGrpSpPr>
          <p:cNvPr id="13" name="Group 12"/>
          <p:cNvGrpSpPr/>
          <p:nvPr/>
        </p:nvGrpSpPr>
        <p:grpSpPr>
          <a:xfrm>
            <a:off x="746944" y="1393774"/>
            <a:ext cx="3998042" cy="3030774"/>
            <a:chOff x="737419" y="879424"/>
            <a:chExt cx="3998042" cy="3030774"/>
          </a:xfrm>
        </p:grpSpPr>
        <p:sp>
          <p:nvSpPr>
            <p:cNvPr id="2" name="TextBox 1"/>
            <p:cNvSpPr txBox="1"/>
            <p:nvPr/>
          </p:nvSpPr>
          <p:spPr>
            <a:xfrm>
              <a:off x="737419" y="3038168"/>
              <a:ext cx="87665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Sealant</a:t>
              </a:r>
            </a:p>
          </p:txBody>
        </p:sp>
        <p:cxnSp>
          <p:nvCxnSpPr>
            <p:cNvPr id="4" name="Straight Arrow Connector 3"/>
            <p:cNvCxnSpPr/>
            <p:nvPr/>
          </p:nvCxnSpPr>
          <p:spPr>
            <a:xfrm>
              <a:off x="1175744" y="3407500"/>
              <a:ext cx="544901" cy="2401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3839062" y="1327354"/>
              <a:ext cx="896399" cy="369332"/>
            </a:xfrm>
            <a:prstGeom prst="rect">
              <a:avLst/>
            </a:prstGeom>
            <a:noFill/>
          </p:spPr>
          <p:txBody>
            <a:bodyPr wrap="none" rtlCol="0">
              <a:spAutoFit/>
            </a:bodyPr>
            <a:lstStyle/>
            <a:p>
              <a:r>
                <a:rPr lang="en-US" dirty="0">
                  <a:solidFill>
                    <a:schemeClr val="bg1"/>
                  </a:solidFill>
                  <a:latin typeface="Times New Roman" panose="02020603050405020304" pitchFamily="18" charset="0"/>
                  <a:cs typeface="Times New Roman" panose="02020603050405020304" pitchFamily="18" charset="0"/>
                </a:rPr>
                <a:t>Sill pan</a:t>
              </a:r>
            </a:p>
          </p:txBody>
        </p:sp>
        <p:cxnSp>
          <p:nvCxnSpPr>
            <p:cNvPr id="9" name="Straight Arrow Connector 8"/>
            <p:cNvCxnSpPr/>
            <p:nvPr/>
          </p:nvCxnSpPr>
          <p:spPr>
            <a:xfrm flipH="1">
              <a:off x="3500284" y="1696686"/>
              <a:ext cx="698090" cy="73120"/>
            </a:xfrm>
            <a:prstGeom prst="straightConnector1">
              <a:avLst/>
            </a:prstGeom>
            <a:ln>
              <a:solidFill>
                <a:schemeClr val="bg1"/>
              </a:solidFill>
              <a:tailEnd type="triangle"/>
            </a:ln>
          </p:spPr>
          <p:style>
            <a:lnRef idx="2">
              <a:schemeClr val="accent3"/>
            </a:lnRef>
            <a:fillRef idx="0">
              <a:schemeClr val="accent3"/>
            </a:fillRef>
            <a:effectRef idx="1">
              <a:schemeClr val="accent3"/>
            </a:effectRef>
            <a:fontRef idx="minor">
              <a:schemeClr val="tx1"/>
            </a:fontRef>
          </p:style>
        </p:cxnSp>
        <p:cxnSp>
          <p:nvCxnSpPr>
            <p:cNvPr id="11" name="Straight Connector 10"/>
            <p:cNvCxnSpPr/>
            <p:nvPr/>
          </p:nvCxnSpPr>
          <p:spPr>
            <a:xfrm flipV="1">
              <a:off x="1614069" y="879424"/>
              <a:ext cx="2073028" cy="3030774"/>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109601" y="1312465"/>
              <a:ext cx="2073028" cy="646331"/>
            </a:xfrm>
            <a:prstGeom prst="rect">
              <a:avLst/>
            </a:prstGeom>
            <a:noFill/>
          </p:spPr>
          <p:txBody>
            <a:bodyPr wrap="square" rtlCol="0">
              <a:spAutoFit/>
            </a:bodyPr>
            <a:lstStyle/>
            <a:p>
              <a:r>
                <a:rPr lang="en-US" sz="1200" i="1" dirty="0">
                  <a:solidFill>
                    <a:schemeClr val="bg1"/>
                  </a:solidFill>
                  <a:latin typeface="Times New Roman" panose="02020603050405020304" pitchFamily="18" charset="0"/>
                  <a:cs typeface="Times New Roman" panose="02020603050405020304" pitchFamily="18" charset="0"/>
                </a:rPr>
                <a:t>Water leak formed at 11.29 psf on FMA/AAMA 100 Wall #1 </a:t>
              </a:r>
            </a:p>
            <a:p>
              <a:r>
                <a:rPr lang="en-US" sz="1200" i="1" dirty="0">
                  <a:solidFill>
                    <a:schemeClr val="bg1"/>
                  </a:solidFill>
                  <a:latin typeface="Times New Roman" panose="02020603050405020304" pitchFamily="18" charset="0"/>
                  <a:cs typeface="Times New Roman" panose="02020603050405020304" pitchFamily="18" charset="0"/>
                </a:rPr>
                <a:t>(Katsaros &amp; </a:t>
              </a:r>
              <a:r>
                <a:rPr lang="en-US" sz="1200" i="1" dirty="0" err="1">
                  <a:solidFill>
                    <a:schemeClr val="bg1"/>
                  </a:solidFill>
                  <a:latin typeface="Times New Roman" panose="02020603050405020304" pitchFamily="18" charset="0"/>
                  <a:cs typeface="Times New Roman" panose="02020603050405020304" pitchFamily="18" charset="0"/>
                </a:rPr>
                <a:t>Carll</a:t>
              </a:r>
              <a:r>
                <a:rPr lang="en-US" sz="1200" i="1" dirty="0">
                  <a:solidFill>
                    <a:schemeClr val="bg1"/>
                  </a:solidFill>
                  <a:latin typeface="Times New Roman" panose="02020603050405020304" pitchFamily="18" charset="0"/>
                  <a:cs typeface="Times New Roman" panose="02020603050405020304" pitchFamily="18" charset="0"/>
                </a:rPr>
                <a:t> 2009)</a:t>
              </a:r>
            </a:p>
          </p:txBody>
        </p:sp>
      </p:grpSp>
      <p:sp>
        <p:nvSpPr>
          <p:cNvPr id="14" name="TextBox 13"/>
          <p:cNvSpPr txBox="1"/>
          <p:nvPr/>
        </p:nvSpPr>
        <p:spPr>
          <a:xfrm>
            <a:off x="5387681" y="3769867"/>
            <a:ext cx="2765130" cy="738664"/>
          </a:xfrm>
          <a:prstGeom prst="rect">
            <a:avLst/>
          </a:prstGeom>
          <a:noFill/>
          <a:ln>
            <a:noFill/>
          </a:ln>
        </p:spPr>
        <p:txBody>
          <a:bodyPr wrap="square" rtlCol="0">
            <a:spAutoFit/>
          </a:bodyPr>
          <a:lstStyle/>
          <a:p>
            <a:r>
              <a:rPr lang="en-US" sz="1400" i="1" dirty="0">
                <a:solidFill>
                  <a:srgbClr val="C00000"/>
                </a:solidFill>
                <a:latin typeface="Times New Roman" panose="02020603050405020304" pitchFamily="18" charset="0"/>
                <a:cs typeface="Times New Roman" panose="02020603050405020304" pitchFamily="18" charset="0"/>
              </a:rPr>
              <a:t>FMA/AAMA 200 water seepage through the internal portion of the block at unsealed area</a:t>
            </a:r>
            <a:endParaRPr lang="en-US" sz="1400" dirty="0">
              <a:solidFill>
                <a:srgbClr val="C00000"/>
              </a:solidFill>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a:off x="1857375" y="2465187"/>
            <a:ext cx="298265" cy="308874"/>
          </a:xfrm>
          <a:prstGeom prst="straightConnector1">
            <a:avLst/>
          </a:prstGeom>
          <a:ln>
            <a:solidFill>
              <a:srgbClr val="FF0000"/>
            </a:solidFill>
            <a:tailEnd type="triangle"/>
          </a:ln>
        </p:spPr>
        <p:style>
          <a:lnRef idx="2">
            <a:schemeClr val="accent3"/>
          </a:lnRef>
          <a:fillRef idx="0">
            <a:schemeClr val="accent3"/>
          </a:fillRef>
          <a:effectRef idx="1">
            <a:schemeClr val="accent3"/>
          </a:effectRef>
          <a:fontRef idx="minor">
            <a:schemeClr val="tx1"/>
          </a:fontRef>
        </p:style>
      </p:cxnSp>
      <p:sp>
        <p:nvSpPr>
          <p:cNvPr id="17" name="Rectangle 16"/>
          <p:cNvSpPr/>
          <p:nvPr/>
        </p:nvSpPr>
        <p:spPr>
          <a:xfrm>
            <a:off x="3329174" y="431145"/>
            <a:ext cx="2485650" cy="369332"/>
          </a:xfrm>
          <a:prstGeom prst="rect">
            <a:avLst/>
          </a:prstGeom>
        </p:spPr>
        <p:txBody>
          <a:bodyPr wrap="square">
            <a:spAutoFit/>
          </a:bodyPr>
          <a:lstStyle/>
          <a:p>
            <a:pPr algn="ctr"/>
            <a:r>
              <a:rPr lang="en-US" b="1" dirty="0">
                <a:solidFill>
                  <a:srgbClr val="C00000"/>
                </a:solidFill>
                <a:latin typeface="Times" panose="02020603060405020304" pitchFamily="18" charset="0"/>
              </a:rPr>
              <a:t>Observations</a:t>
            </a:r>
          </a:p>
        </p:txBody>
      </p:sp>
      <p:sp>
        <p:nvSpPr>
          <p:cNvPr id="25" name="Rectangle 24"/>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3.4</a:t>
            </a:r>
          </a:p>
        </p:txBody>
      </p:sp>
    </p:spTree>
    <p:extLst>
      <p:ext uri="{BB962C8B-B14F-4D97-AF65-F5344CB8AC3E}">
        <p14:creationId xmlns:p14="http://schemas.microsoft.com/office/powerpoint/2010/main" val="166235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0097" y="4630006"/>
            <a:ext cx="1133645" cy="369332"/>
          </a:xfrm>
          <a:prstGeom prst="rect">
            <a:avLst/>
          </a:prstGeom>
        </p:spPr>
        <p:txBody>
          <a:bodyPr wrap="square">
            <a:spAutoFit/>
          </a:bodyPr>
          <a:lstStyle/>
          <a:p>
            <a:pPr algn="ctr"/>
            <a:r>
              <a:rPr lang="en-US" b="1" dirty="0">
                <a:solidFill>
                  <a:schemeClr val="accent5">
                    <a:lumMod val="50000"/>
                  </a:schemeClr>
                </a:solidFill>
                <a:latin typeface="Times" panose="02020603060405020304" pitchFamily="18" charset="0"/>
              </a:rPr>
              <a:t>Objective</a:t>
            </a:r>
          </a:p>
        </p:txBody>
      </p:sp>
      <p:sp>
        <p:nvSpPr>
          <p:cNvPr id="5" name="Rectangle 4"/>
          <p:cNvSpPr/>
          <p:nvPr/>
        </p:nvSpPr>
        <p:spPr>
          <a:xfrm>
            <a:off x="4017771" y="4630006"/>
            <a:ext cx="1124859" cy="369332"/>
          </a:xfrm>
          <a:prstGeom prst="rect">
            <a:avLst/>
          </a:prstGeom>
        </p:spPr>
        <p:txBody>
          <a:bodyPr wrap="square">
            <a:spAutoFit/>
          </a:bodyPr>
          <a:lstStyle/>
          <a:p>
            <a:pPr algn="ctr"/>
            <a:r>
              <a:rPr lang="en-US" b="1" dirty="0">
                <a:solidFill>
                  <a:schemeClr val="accent5">
                    <a:lumMod val="50000"/>
                  </a:schemeClr>
                </a:solidFill>
                <a:latin typeface="Times" panose="02020603060405020304" pitchFamily="18" charset="0"/>
              </a:rPr>
              <a:t>Variables</a:t>
            </a:r>
          </a:p>
        </p:txBody>
      </p:sp>
      <p:sp>
        <p:nvSpPr>
          <p:cNvPr id="6" name="Rectangle 5"/>
          <p:cNvSpPr/>
          <p:nvPr/>
        </p:nvSpPr>
        <p:spPr>
          <a:xfrm>
            <a:off x="6993363" y="4630006"/>
            <a:ext cx="1063113" cy="369332"/>
          </a:xfrm>
          <a:prstGeom prst="rect">
            <a:avLst/>
          </a:prstGeom>
        </p:spPr>
        <p:txBody>
          <a:bodyPr wrap="square">
            <a:spAutoFit/>
          </a:bodyPr>
          <a:lstStyle/>
          <a:p>
            <a:pPr algn="ctr"/>
            <a:r>
              <a:rPr lang="en-US" b="1" dirty="0">
                <a:solidFill>
                  <a:schemeClr val="accent5">
                    <a:lumMod val="50000"/>
                  </a:schemeClr>
                </a:solidFill>
                <a:latin typeface="Times" panose="02020603060405020304" pitchFamily="18" charset="0"/>
              </a:rPr>
              <a:t>Loading </a:t>
            </a:r>
          </a:p>
        </p:txBody>
      </p:sp>
      <p:sp>
        <p:nvSpPr>
          <p:cNvPr id="7" name="Rectangle 6"/>
          <p:cNvSpPr/>
          <p:nvPr/>
        </p:nvSpPr>
        <p:spPr>
          <a:xfrm>
            <a:off x="339167" y="5013876"/>
            <a:ext cx="2757792" cy="998863"/>
          </a:xfrm>
          <a:prstGeom prst="rect">
            <a:avLst/>
          </a:prstGeom>
        </p:spPr>
        <p:txBody>
          <a:bodyPr wrap="square">
            <a:spAutoFit/>
          </a:bodyPr>
          <a:lstStyle/>
          <a:p>
            <a:pPr>
              <a:lnSpc>
                <a:spcPct val="107000"/>
              </a:lnSpc>
              <a:spcAft>
                <a:spcPts val="8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investigate water penetration resistance of current window installation options of single-family houses </a:t>
            </a:r>
          </a:p>
        </p:txBody>
      </p:sp>
      <p:sp>
        <p:nvSpPr>
          <p:cNvPr id="8" name="Rectangle 7"/>
          <p:cNvSpPr/>
          <p:nvPr/>
        </p:nvSpPr>
        <p:spPr>
          <a:xfrm>
            <a:off x="6170478" y="5019152"/>
            <a:ext cx="2708885" cy="1014380"/>
          </a:xfrm>
          <a:prstGeom prst="rect">
            <a:avLst/>
          </a:prstGeom>
        </p:spPr>
        <p:txBody>
          <a:bodyPr wrap="square">
            <a:spAutoFit/>
          </a:bodyPr>
          <a:lstStyle/>
          <a:p>
            <a:pPr marL="342900" marR="0" lvl="0" indent="-342900">
              <a:lnSpc>
                <a:spcPct val="107000"/>
              </a:lnSpc>
              <a:spcBef>
                <a:spcPts val="0"/>
              </a:spcBef>
              <a:spcAft>
                <a:spcPts val="0"/>
              </a:spcAft>
              <a:buFont typeface="+mj-lt"/>
              <a:buAutoNum type="arabicPeriod"/>
            </a:pPr>
            <a:r>
              <a:rPr lang="en-US" sz="1400" dirty="0">
                <a:latin typeface="Times New Roman" panose="02020603050405020304" pitchFamily="18" charset="0"/>
                <a:ea typeface="Calibri" panose="020F0502020204030204" pitchFamily="34" charset="0"/>
                <a:cs typeface="Times New Roman" panose="02020603050405020304" pitchFamily="18" charset="0"/>
              </a:rPr>
              <a:t>Static air pressure.</a:t>
            </a:r>
          </a:p>
          <a:p>
            <a:pPr marL="342900" marR="0" lvl="0" indent="-342900">
              <a:lnSpc>
                <a:spcPct val="107000"/>
              </a:lnSpc>
              <a:spcBef>
                <a:spcPts val="0"/>
              </a:spcBef>
              <a:spcAft>
                <a:spcPts val="0"/>
              </a:spcAft>
              <a:buFont typeface="+mj-lt"/>
              <a:buAutoNum type="arabicPeriod"/>
            </a:pPr>
            <a:r>
              <a:rPr lang="en-US" sz="1400" dirty="0">
                <a:latin typeface="Times New Roman" panose="02020603050405020304" pitchFamily="18" charset="0"/>
                <a:ea typeface="Calibri" panose="020F0502020204030204" pitchFamily="34" charset="0"/>
                <a:cs typeface="Times New Roman" panose="02020603050405020304" pitchFamily="18" charset="0"/>
              </a:rPr>
              <a:t>The cyclic static air pressure.</a:t>
            </a:r>
          </a:p>
          <a:p>
            <a:pPr marL="342900" marR="0" lvl="0" indent="-342900">
              <a:lnSpc>
                <a:spcPct val="107000"/>
              </a:lnSpc>
              <a:spcBef>
                <a:spcPts val="0"/>
              </a:spcBef>
              <a:spcAft>
                <a:spcPts val="0"/>
              </a:spcAft>
              <a:buFont typeface="+mj-lt"/>
              <a:buAutoNum type="arabicPeriod"/>
            </a:pPr>
            <a:r>
              <a:rPr lang="en-US" sz="1400" dirty="0">
                <a:latin typeface="Times New Roman" panose="02020603050405020304" pitchFamily="18" charset="0"/>
                <a:ea typeface="Calibri" panose="020F0502020204030204" pitchFamily="34" charset="0"/>
                <a:cs typeface="Times New Roman" panose="02020603050405020304" pitchFamily="18" charset="0"/>
              </a:rPr>
              <a:t>The dynamic pressure.</a:t>
            </a:r>
          </a:p>
          <a:p>
            <a:pPr marR="0" lvl="0">
              <a:lnSpc>
                <a:spcPct val="107000"/>
              </a:lnSpc>
              <a:spcBef>
                <a:spcPts val="0"/>
              </a:spcBef>
              <a:spcAft>
                <a:spcPts val="0"/>
              </a:spcAft>
            </a:pP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3323847" y="5026660"/>
            <a:ext cx="2512708" cy="1690399"/>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Unique combination of fenestration.</a:t>
            </a:r>
          </a:p>
          <a:p>
            <a:pPr marL="342900" marR="0" lvl="0" indent="-342900">
              <a:lnSpc>
                <a:spcPct val="107000"/>
              </a:lnSpc>
              <a:spcBef>
                <a:spcPts val="0"/>
              </a:spcBef>
              <a:spcAft>
                <a:spcPts val="0"/>
              </a:spcAft>
              <a:buFont typeface="Symbol" panose="05050102010706020507" pitchFamily="18" charset="2"/>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Installation methodology.</a:t>
            </a:r>
          </a:p>
          <a:p>
            <a:pPr marL="342900" marR="0" lvl="0" indent="-342900">
              <a:lnSpc>
                <a:spcPct val="107000"/>
              </a:lnSpc>
              <a:spcBef>
                <a:spcPts val="0"/>
              </a:spcBef>
              <a:spcAft>
                <a:spcPts val="0"/>
              </a:spcAft>
              <a:buFont typeface="Symbol" panose="05050102010706020507" pitchFamily="18" charset="2"/>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Wall structural system</a:t>
            </a:r>
          </a:p>
          <a:p>
            <a:pPr marL="342900" marR="0" lvl="0" indent="-342900">
              <a:lnSpc>
                <a:spcPct val="107000"/>
              </a:lnSpc>
              <a:spcBef>
                <a:spcPts val="0"/>
              </a:spcBef>
              <a:spcAft>
                <a:spcPts val="0"/>
              </a:spcAft>
              <a:buFont typeface="Symbol" panose="05050102010706020507" pitchFamily="18" charset="2"/>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Exterior finish.</a:t>
            </a:r>
          </a:p>
          <a:p>
            <a:pPr marL="342900" marR="0" lvl="0" indent="-342900">
              <a:lnSpc>
                <a:spcPct val="107000"/>
              </a:lnSpc>
              <a:spcBef>
                <a:spcPts val="0"/>
              </a:spcBef>
              <a:spcAft>
                <a:spcPts val="0"/>
              </a:spcAft>
              <a:buFont typeface="Symbol" panose="05050102010706020507" pitchFamily="18" charset="2"/>
              <a:buChar char=""/>
            </a:pP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University of Florida (Masters)</a:t>
            </a:r>
          </a:p>
        </p:txBody>
      </p:sp>
      <p:grpSp>
        <p:nvGrpSpPr>
          <p:cNvPr id="19" name="Group 18"/>
          <p:cNvGrpSpPr/>
          <p:nvPr/>
        </p:nvGrpSpPr>
        <p:grpSpPr>
          <a:xfrm>
            <a:off x="-52811" y="1983228"/>
            <a:ext cx="18763638" cy="2209049"/>
            <a:chOff x="-119997" y="1616323"/>
            <a:chExt cx="18763638" cy="2209049"/>
          </a:xfrm>
        </p:grpSpPr>
        <p:grpSp>
          <p:nvGrpSpPr>
            <p:cNvPr id="2" name="Group 1"/>
            <p:cNvGrpSpPr/>
            <p:nvPr/>
          </p:nvGrpSpPr>
          <p:grpSpPr>
            <a:xfrm>
              <a:off x="-119997" y="1616323"/>
              <a:ext cx="9389145" cy="2209049"/>
              <a:chOff x="-119997" y="1616323"/>
              <a:chExt cx="9389145" cy="2209049"/>
            </a:xfrm>
          </p:grpSpPr>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9997" y="1616323"/>
                <a:ext cx="2327564" cy="2209049"/>
              </a:xfrm>
              <a:prstGeom prst="rect">
                <a:avLst/>
              </a:prstGeom>
              <a:ln>
                <a:noFill/>
              </a:ln>
              <a:effectLst>
                <a:softEdge rad="112500"/>
              </a:effectLst>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77587" y="1621573"/>
                <a:ext cx="2207490" cy="2203799"/>
              </a:xfrm>
              <a:prstGeom prst="rect">
                <a:avLst/>
              </a:prstGeom>
              <a:ln>
                <a:noFill/>
              </a:ln>
              <a:effectLst>
                <a:softEdge rad="112500"/>
              </a:effectLst>
            </p:spPr>
          </p:pic>
          <p:pic>
            <p:nvPicPr>
              <p:cNvPr id="12" name="Picture 11"/>
              <p:cNvPicPr>
                <a:picLocks noChangeAspect="1"/>
              </p:cNvPicPr>
              <p:nvPr/>
            </p:nvPicPr>
            <p:blipFill>
              <a:blip r:embed="rId5"/>
              <a:stretch>
                <a:fillRect/>
              </a:stretch>
            </p:blipFill>
            <p:spPr>
              <a:xfrm>
                <a:off x="4355097" y="1616323"/>
                <a:ext cx="2946401" cy="2203812"/>
              </a:xfrm>
              <a:prstGeom prst="rect">
                <a:avLst/>
              </a:prstGeom>
              <a:ln>
                <a:noFill/>
              </a:ln>
              <a:effectLst>
                <a:softEdge rad="112500"/>
              </a:effectLst>
            </p:spPr>
          </p:pic>
          <p:pic>
            <p:nvPicPr>
              <p:cNvPr id="13" name="Picture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01498" y="1621668"/>
                <a:ext cx="1967650" cy="2203704"/>
              </a:xfrm>
              <a:prstGeom prst="rect">
                <a:avLst/>
              </a:prstGeom>
              <a:ln>
                <a:noFill/>
              </a:ln>
              <a:effectLst>
                <a:softEdge rad="112500"/>
              </a:effectLst>
            </p:spPr>
          </p:pic>
        </p:grpSp>
        <p:grpSp>
          <p:nvGrpSpPr>
            <p:cNvPr id="14" name="Group 13"/>
            <p:cNvGrpSpPr/>
            <p:nvPr/>
          </p:nvGrpSpPr>
          <p:grpSpPr>
            <a:xfrm>
              <a:off x="9254496" y="1616323"/>
              <a:ext cx="9389145" cy="2209049"/>
              <a:chOff x="-119997" y="1616323"/>
              <a:chExt cx="9389145" cy="2209049"/>
            </a:xfrm>
          </p:grpSpPr>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9997" y="1616323"/>
                <a:ext cx="2327564" cy="2209049"/>
              </a:xfrm>
              <a:prstGeom prst="rect">
                <a:avLst/>
              </a:prstGeom>
              <a:ln>
                <a:noFill/>
              </a:ln>
              <a:effectLst>
                <a:softEdge rad="112500"/>
              </a:effectLst>
            </p:spPr>
          </p:pic>
          <p:pic>
            <p:nvPicPr>
              <p:cNvPr id="16" name="Picture 1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77587" y="1621573"/>
                <a:ext cx="2207490" cy="2203799"/>
              </a:xfrm>
              <a:prstGeom prst="rect">
                <a:avLst/>
              </a:prstGeom>
              <a:ln>
                <a:noFill/>
              </a:ln>
              <a:effectLst>
                <a:softEdge rad="112500"/>
              </a:effectLst>
            </p:spPr>
          </p:pic>
          <p:pic>
            <p:nvPicPr>
              <p:cNvPr id="17" name="Picture 16"/>
              <p:cNvPicPr>
                <a:picLocks noChangeAspect="1"/>
              </p:cNvPicPr>
              <p:nvPr/>
            </p:nvPicPr>
            <p:blipFill>
              <a:blip r:embed="rId5"/>
              <a:stretch>
                <a:fillRect/>
              </a:stretch>
            </p:blipFill>
            <p:spPr>
              <a:xfrm>
                <a:off x="4355097" y="1616323"/>
                <a:ext cx="2946401" cy="2203812"/>
              </a:xfrm>
              <a:prstGeom prst="rect">
                <a:avLst/>
              </a:prstGeom>
              <a:ln>
                <a:noFill/>
              </a:ln>
              <a:effectLst>
                <a:softEdge rad="112500"/>
              </a:effectLst>
            </p:spPr>
          </p:pic>
          <p:pic>
            <p:nvPicPr>
              <p:cNvPr id="18" name="Picture 1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01498" y="1621668"/>
                <a:ext cx="1967650" cy="2203704"/>
              </a:xfrm>
              <a:prstGeom prst="rect">
                <a:avLst/>
              </a:prstGeom>
              <a:ln>
                <a:noFill/>
              </a:ln>
              <a:effectLst>
                <a:softEdge rad="112500"/>
              </a:effectLst>
            </p:spPr>
          </p:pic>
        </p:grpSp>
      </p:grpSp>
      <p:sp>
        <p:nvSpPr>
          <p:cNvPr id="20" name="Rectangle 19"/>
          <p:cNvSpPr/>
          <p:nvPr/>
        </p:nvSpPr>
        <p:spPr>
          <a:xfrm>
            <a:off x="-12192" y="0"/>
            <a:ext cx="1511808" cy="1414272"/>
          </a:xfrm>
          <a:prstGeom prst="rect">
            <a:avLst/>
          </a:prstGeom>
          <a:solidFill>
            <a:schemeClr val="accent5">
              <a:lumMod val="5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Times New Roman" panose="02020603050405020304" pitchFamily="18" charset="0"/>
                <a:cs typeface="Times New Roman" panose="02020603050405020304" pitchFamily="18" charset="0"/>
              </a:rPr>
              <a:t>02</a:t>
            </a:r>
          </a:p>
        </p:txBody>
      </p:sp>
      <p:sp>
        <p:nvSpPr>
          <p:cNvPr id="21" name="Rectangle 20"/>
          <p:cNvSpPr/>
          <p:nvPr/>
        </p:nvSpPr>
        <p:spPr>
          <a:xfrm>
            <a:off x="1499616" y="2884"/>
            <a:ext cx="7379746" cy="1414272"/>
          </a:xfrm>
          <a:prstGeom prst="rect">
            <a:avLst/>
          </a:prstGeom>
          <a:solidFill>
            <a:schemeClr val="bg1"/>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ysClr val="windowText" lastClr="000000"/>
                </a:solidFill>
                <a:latin typeface="Times" panose="02020603060405020304" pitchFamily="18" charset="0"/>
              </a:rPr>
              <a:t>Research: </a:t>
            </a:r>
            <a:r>
              <a:rPr lang="en-US" sz="1600" dirty="0" err="1">
                <a:solidFill>
                  <a:schemeClr val="bg1">
                    <a:lumMod val="50000"/>
                  </a:schemeClr>
                </a:solidFill>
                <a:latin typeface="Times New Roman" panose="02020603050405020304" pitchFamily="18" charset="0"/>
                <a:cs typeface="Times New Roman" panose="02020603050405020304" pitchFamily="18" charset="0"/>
              </a:rPr>
              <a:t>Salzano</a:t>
            </a:r>
            <a:r>
              <a:rPr lang="en-US" sz="1600" dirty="0">
                <a:solidFill>
                  <a:schemeClr val="bg1">
                    <a:lumMod val="50000"/>
                  </a:schemeClr>
                </a:solidFill>
                <a:latin typeface="Times New Roman" panose="02020603050405020304" pitchFamily="18" charset="0"/>
                <a:cs typeface="Times New Roman" panose="02020603050405020304" pitchFamily="18" charset="0"/>
              </a:rPr>
              <a:t>, C. T., Masters, F. J., and Katsaros, J. D. (2010). "Water penetration resistance of residential window installation options for hurricane-prone areas." </a:t>
            </a:r>
            <a:r>
              <a:rPr lang="en-US" sz="1600" i="1" dirty="0">
                <a:solidFill>
                  <a:schemeClr val="bg1">
                    <a:lumMod val="50000"/>
                  </a:schemeClr>
                </a:solidFill>
                <a:latin typeface="Times New Roman" panose="02020603050405020304" pitchFamily="18" charset="0"/>
                <a:cs typeface="Times New Roman" panose="02020603050405020304" pitchFamily="18" charset="0"/>
              </a:rPr>
              <a:t>Building and Environment</a:t>
            </a:r>
            <a:r>
              <a:rPr lang="en-US" sz="1600" dirty="0">
                <a:solidFill>
                  <a:schemeClr val="bg1">
                    <a:lumMod val="50000"/>
                  </a:schemeClr>
                </a:solidFill>
                <a:latin typeface="Times New Roman" panose="02020603050405020304" pitchFamily="18" charset="0"/>
                <a:cs typeface="Times New Roman" panose="02020603050405020304" pitchFamily="18" charset="0"/>
              </a:rPr>
              <a:t>, 45(6), 1373-1388</a:t>
            </a:r>
            <a:r>
              <a:rPr lang="en-US" sz="1200" dirty="0">
                <a:solidFill>
                  <a:schemeClr val="bg1">
                    <a:lumMod val="50000"/>
                  </a:schemeClr>
                </a:solidFill>
                <a:latin typeface="Times New Roman" panose="02020603050405020304" pitchFamily="18" charset="0"/>
                <a:cs typeface="Times New Roman" panose="02020603050405020304" pitchFamily="18" charset="0"/>
              </a:rPr>
              <a:t>.</a:t>
            </a:r>
            <a:endParaRPr lang="en-US" b="1" dirty="0">
              <a:solidFill>
                <a:sysClr val="windowText" lastClr="000000"/>
              </a:solidFill>
              <a:latin typeface="Times" panose="02020603060405020304" pitchFamily="18" charset="0"/>
            </a:endParaRPr>
          </a:p>
        </p:txBody>
      </p:sp>
      <p:sp>
        <p:nvSpPr>
          <p:cNvPr id="22" name="Rectangle 21"/>
          <p:cNvSpPr/>
          <p:nvPr/>
        </p:nvSpPr>
        <p:spPr>
          <a:xfrm>
            <a:off x="8891554" y="0"/>
            <a:ext cx="258541" cy="1414272"/>
          </a:xfrm>
          <a:prstGeom prst="rect">
            <a:avLst/>
          </a:prstGeom>
          <a:solidFill>
            <a:schemeClr val="accent5">
              <a:lumMod val="5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a:latin typeface="Times New Roman" panose="02020603050405020304" pitchFamily="18" charset="0"/>
              <a:cs typeface="Times New Roman" panose="02020603050405020304" pitchFamily="18" charset="0"/>
            </a:endParaRPr>
          </a:p>
        </p:txBody>
      </p:sp>
      <p:sp>
        <p:nvSpPr>
          <p:cNvPr id="23" name="Rectangle 22"/>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3.5</a:t>
            </a:r>
          </a:p>
        </p:txBody>
      </p:sp>
      <p:pic>
        <p:nvPicPr>
          <p:cNvPr id="24" name="Picture 23">
            <a:extLst>
              <a:ext uri="{FF2B5EF4-FFF2-40B4-BE49-F238E27FC236}">
                <a16:creationId xmlns:a16="http://schemas.microsoft.com/office/drawing/2014/main" xmlns="" id="{CBE4C3B5-48D5-B943-AC4F-E9570F40924B}"/>
              </a:ext>
            </a:extLst>
          </p:cNvPr>
          <p:cNvPicPr>
            <a:picLocks noChangeAspect="1"/>
          </p:cNvPicPr>
          <p:nvPr/>
        </p:nvPicPr>
        <p:blipFill>
          <a:blip r:embed="rId7"/>
          <a:stretch>
            <a:fillRect/>
          </a:stretch>
        </p:blipFill>
        <p:spPr>
          <a:xfrm>
            <a:off x="2034844" y="1691754"/>
            <a:ext cx="5156200" cy="2819400"/>
          </a:xfrm>
          <a:prstGeom prst="rect">
            <a:avLst/>
          </a:prstGeom>
          <a:ln>
            <a:solidFill>
              <a:schemeClr val="tx1"/>
            </a:solidFill>
          </a:ln>
        </p:spPr>
      </p:pic>
      <p:sp>
        <p:nvSpPr>
          <p:cNvPr id="25" name="Action Button: Home 24">
            <a:hlinkClick r:id="rId8" action="ppaction://hlinksldjump" highlightClick="1"/>
            <a:extLst>
              <a:ext uri="{FF2B5EF4-FFF2-40B4-BE49-F238E27FC236}">
                <a16:creationId xmlns:a16="http://schemas.microsoft.com/office/drawing/2014/main" xmlns="" id="{BDB2AEA8-4AAF-8643-80A3-507C1695D34B}"/>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3759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fill="hold" nodeType="withEffect">
                                  <p:stCondLst>
                                    <p:cond delay="0"/>
                                  </p:stCondLst>
                                  <p:childTnLst>
                                    <p:animMotion origin="layout" path="M 1.11111E-6 -1.48148E-6 L -1.59306 -0.00162 " pathEditMode="relative" rAng="0" ptsTypes="AA">
                                      <p:cBhvr>
                                        <p:cTn id="6" dur="40000" fill="hold"/>
                                        <p:tgtEl>
                                          <p:spTgt spid="19"/>
                                        </p:tgtEl>
                                        <p:attrNameLst>
                                          <p:attrName>ppt_x</p:attrName>
                                          <p:attrName>ppt_y</p:attrName>
                                        </p:attrNameLst>
                                      </p:cBhvr>
                                      <p:rCtr x="-79653" y="-93"/>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5400A1-5284-304B-9132-DD5E59837252}"/>
              </a:ext>
            </a:extLst>
          </p:cNvPr>
          <p:cNvSpPr>
            <a:spLocks noGrp="1"/>
          </p:cNvSpPr>
          <p:nvPr>
            <p:ph type="title"/>
          </p:nvPr>
        </p:nvSpPr>
        <p:spPr>
          <a:xfrm>
            <a:off x="197955" y="18516"/>
            <a:ext cx="7886700" cy="1325563"/>
          </a:xfrm>
        </p:spPr>
        <p:txBody>
          <a:bodyPr>
            <a:normAutofit/>
          </a:bodyPr>
          <a:lstStyle/>
          <a:p>
            <a:r>
              <a:rPr lang="en-US" sz="3600" dirty="0"/>
              <a:t>Research Oversight Committee</a:t>
            </a:r>
          </a:p>
        </p:txBody>
      </p:sp>
      <p:sp>
        <p:nvSpPr>
          <p:cNvPr id="3" name="Content Placeholder 2">
            <a:extLst>
              <a:ext uri="{FF2B5EF4-FFF2-40B4-BE49-F238E27FC236}">
                <a16:creationId xmlns:a16="http://schemas.microsoft.com/office/drawing/2014/main" xmlns="" id="{C651D560-64BC-7045-98B8-75F50915B8F0}"/>
              </a:ext>
            </a:extLst>
          </p:cNvPr>
          <p:cNvSpPr>
            <a:spLocks noGrp="1"/>
          </p:cNvSpPr>
          <p:nvPr>
            <p:ph idx="1"/>
          </p:nvPr>
        </p:nvSpPr>
        <p:spPr>
          <a:xfrm>
            <a:off x="197955" y="1343561"/>
            <a:ext cx="4771611" cy="4968528"/>
          </a:xfrm>
        </p:spPr>
        <p:txBody>
          <a:bodyPr>
            <a:normAutofit/>
          </a:bodyPr>
          <a:lstStyle/>
          <a:p>
            <a:pPr>
              <a:spcBef>
                <a:spcPts val="400"/>
              </a:spcBef>
            </a:pPr>
            <a:r>
              <a:rPr lang="en-US" sz="1600" dirty="0" err="1"/>
              <a:t>Alside</a:t>
            </a:r>
            <a:r>
              <a:rPr lang="en-US" sz="1600" dirty="0"/>
              <a:t>; </a:t>
            </a:r>
          </a:p>
          <a:p>
            <a:pPr>
              <a:spcBef>
                <a:spcPts val="400"/>
              </a:spcBef>
            </a:pPr>
            <a:r>
              <a:rPr lang="en-US" sz="1600" dirty="0"/>
              <a:t>American Architectural Manufacturers Association; </a:t>
            </a:r>
          </a:p>
          <a:p>
            <a:pPr>
              <a:spcBef>
                <a:spcPts val="400"/>
              </a:spcBef>
            </a:pPr>
            <a:r>
              <a:rPr lang="en-US" sz="1600" dirty="0"/>
              <a:t>American Forest &amp; Paper Association (AFPA);</a:t>
            </a:r>
          </a:p>
          <a:p>
            <a:pPr>
              <a:spcBef>
                <a:spcPts val="400"/>
              </a:spcBef>
            </a:pPr>
            <a:r>
              <a:rPr lang="en-US" sz="1600" dirty="0"/>
              <a:t>APA–The Engineered Wood Association; </a:t>
            </a:r>
          </a:p>
          <a:p>
            <a:pPr>
              <a:spcBef>
                <a:spcPts val="400"/>
              </a:spcBef>
            </a:pPr>
            <a:r>
              <a:rPr lang="en-US" sz="1600" dirty="0"/>
              <a:t>Architectural Testing, Inc.;</a:t>
            </a:r>
          </a:p>
          <a:p>
            <a:pPr>
              <a:spcBef>
                <a:spcPts val="400"/>
              </a:spcBef>
            </a:pPr>
            <a:r>
              <a:rPr lang="en-US" sz="1600" dirty="0"/>
              <a:t>Atrium Companies, Inc.; </a:t>
            </a:r>
          </a:p>
          <a:p>
            <a:pPr>
              <a:spcBef>
                <a:spcPts val="400"/>
              </a:spcBef>
            </a:pPr>
            <a:r>
              <a:rPr lang="en-US" sz="1600" dirty="0"/>
              <a:t>Cast-Crete Corporation; </a:t>
            </a:r>
          </a:p>
          <a:p>
            <a:pPr>
              <a:spcBef>
                <a:spcPts val="400"/>
              </a:spcBef>
            </a:pPr>
            <a:r>
              <a:rPr lang="en-US" sz="1600" dirty="0"/>
              <a:t>C.B. Goldsmith and Associates, Inc.; </a:t>
            </a:r>
          </a:p>
          <a:p>
            <a:pPr>
              <a:spcBef>
                <a:spcPts val="400"/>
              </a:spcBef>
            </a:pPr>
            <a:r>
              <a:rPr lang="en-US" sz="1600" dirty="0"/>
              <a:t>CEMEX; </a:t>
            </a:r>
          </a:p>
          <a:p>
            <a:pPr>
              <a:spcBef>
                <a:spcPts val="400"/>
              </a:spcBef>
            </a:pPr>
            <a:r>
              <a:rPr lang="en-US" sz="1600" dirty="0"/>
              <a:t>Certified Test Labs; </a:t>
            </a:r>
          </a:p>
          <a:p>
            <a:pPr>
              <a:spcBef>
                <a:spcPts val="400"/>
              </a:spcBef>
            </a:pPr>
            <a:r>
              <a:rPr lang="en-US" sz="1600" dirty="0"/>
              <a:t>Do Kim &amp; Associates;</a:t>
            </a:r>
          </a:p>
          <a:p>
            <a:pPr>
              <a:spcBef>
                <a:spcPts val="400"/>
              </a:spcBef>
            </a:pPr>
            <a:r>
              <a:rPr lang="en-US" sz="1600" dirty="0"/>
              <a:t>DuPont; </a:t>
            </a:r>
          </a:p>
          <a:p>
            <a:pPr>
              <a:spcBef>
                <a:spcPts val="400"/>
              </a:spcBef>
            </a:pPr>
            <a:r>
              <a:rPr lang="en-US" sz="1600" dirty="0"/>
              <a:t>Fenestration Manufacturers Association (FMA);</a:t>
            </a:r>
          </a:p>
          <a:p>
            <a:pPr>
              <a:spcBef>
                <a:spcPts val="400"/>
              </a:spcBef>
            </a:pPr>
            <a:r>
              <a:rPr lang="en-US" sz="1600" dirty="0"/>
              <a:t>Florida Building Commission; </a:t>
            </a:r>
          </a:p>
          <a:p>
            <a:pPr>
              <a:spcBef>
                <a:spcPts val="400"/>
              </a:spcBef>
            </a:pPr>
            <a:r>
              <a:rPr lang="en-US" sz="1600" dirty="0"/>
              <a:t>Florida Home Builders Association (FHBA); </a:t>
            </a:r>
          </a:p>
          <a:p>
            <a:pPr>
              <a:spcBef>
                <a:spcPts val="400"/>
              </a:spcBef>
            </a:pPr>
            <a:r>
              <a:rPr lang="en-US" sz="1600" dirty="0"/>
              <a:t>General Aluminum; </a:t>
            </a:r>
          </a:p>
          <a:p>
            <a:pPr>
              <a:spcBef>
                <a:spcPts val="400"/>
              </a:spcBef>
            </a:pPr>
            <a:r>
              <a:rPr lang="en-US" sz="1600" dirty="0"/>
              <a:t>Henkel; </a:t>
            </a:r>
          </a:p>
        </p:txBody>
      </p:sp>
      <p:sp>
        <p:nvSpPr>
          <p:cNvPr id="4" name="Content Placeholder 2">
            <a:extLst>
              <a:ext uri="{FF2B5EF4-FFF2-40B4-BE49-F238E27FC236}">
                <a16:creationId xmlns:a16="http://schemas.microsoft.com/office/drawing/2014/main" xmlns="" id="{4AC40377-E94F-1841-B366-7A720EB2D2AA}"/>
              </a:ext>
            </a:extLst>
          </p:cNvPr>
          <p:cNvSpPr txBox="1">
            <a:spLocks/>
          </p:cNvSpPr>
          <p:nvPr/>
        </p:nvSpPr>
        <p:spPr>
          <a:xfrm>
            <a:off x="4750905" y="1344597"/>
            <a:ext cx="4552950" cy="49674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1600" dirty="0"/>
              <a:t>Institute for Business and Home Safety (IBHS); </a:t>
            </a:r>
          </a:p>
          <a:p>
            <a:pPr>
              <a:spcBef>
                <a:spcPts val="400"/>
              </a:spcBef>
            </a:pPr>
            <a:r>
              <a:rPr lang="en-US" sz="1600" dirty="0"/>
              <a:t>James </a:t>
            </a:r>
            <a:r>
              <a:rPr lang="en-US" sz="1600" dirty="0" err="1"/>
              <a:t>Hardie</a:t>
            </a:r>
            <a:r>
              <a:rPr lang="en-US" sz="1600" dirty="0"/>
              <a:t>; </a:t>
            </a:r>
          </a:p>
          <a:p>
            <a:pPr>
              <a:spcBef>
                <a:spcPts val="400"/>
              </a:spcBef>
            </a:pPr>
            <a:r>
              <a:rPr lang="en-US" sz="1600" dirty="0"/>
              <a:t>JBD Code Services; </a:t>
            </a:r>
          </a:p>
          <a:p>
            <a:pPr>
              <a:spcBef>
                <a:spcPts val="400"/>
              </a:spcBef>
            </a:pPr>
            <a:r>
              <a:rPr lang="en-US" sz="1600" dirty="0"/>
              <a:t>JELD-WELD Windows and Doors; </a:t>
            </a:r>
          </a:p>
          <a:p>
            <a:pPr>
              <a:spcBef>
                <a:spcPts val="400"/>
              </a:spcBef>
            </a:pPr>
            <a:r>
              <a:rPr lang="en-US" sz="1600" dirty="0"/>
              <a:t>Lawson Industries, Inc.; </a:t>
            </a:r>
          </a:p>
          <a:p>
            <a:pPr>
              <a:spcBef>
                <a:spcPts val="400"/>
              </a:spcBef>
            </a:pPr>
            <a:r>
              <a:rPr lang="en-US" sz="1600" dirty="0"/>
              <a:t>Marvin Windows and Doors; </a:t>
            </a:r>
          </a:p>
          <a:p>
            <a:pPr>
              <a:spcBef>
                <a:spcPts val="400"/>
              </a:spcBef>
            </a:pPr>
            <a:r>
              <a:rPr lang="en-US" sz="1600" dirty="0"/>
              <a:t>Masonry Information Technologists, Inc.; </a:t>
            </a:r>
          </a:p>
          <a:p>
            <a:pPr>
              <a:spcBef>
                <a:spcPts val="400"/>
              </a:spcBef>
            </a:pPr>
            <a:r>
              <a:rPr lang="en-US" sz="1600" dirty="0"/>
              <a:t>MI Windows and Doors; </a:t>
            </a:r>
          </a:p>
          <a:p>
            <a:pPr>
              <a:spcBef>
                <a:spcPts val="400"/>
              </a:spcBef>
            </a:pPr>
            <a:r>
              <a:rPr lang="en-US" sz="1600" dirty="0" err="1"/>
              <a:t>NuAir</a:t>
            </a:r>
            <a:r>
              <a:rPr lang="en-US" sz="1600" dirty="0"/>
              <a:t> Windows and Doors; </a:t>
            </a:r>
          </a:p>
          <a:p>
            <a:pPr>
              <a:spcBef>
                <a:spcPts val="400"/>
              </a:spcBef>
            </a:pPr>
            <a:r>
              <a:rPr lang="en-US" sz="1600" dirty="0"/>
              <a:t>Painter Masonry, Inc.; </a:t>
            </a:r>
          </a:p>
          <a:p>
            <a:pPr>
              <a:spcBef>
                <a:spcPts val="400"/>
              </a:spcBef>
            </a:pPr>
            <a:r>
              <a:rPr lang="en-US" sz="1600" dirty="0"/>
              <a:t>PGT Industries; PPG Industries; </a:t>
            </a:r>
          </a:p>
          <a:p>
            <a:pPr>
              <a:spcBef>
                <a:spcPts val="400"/>
              </a:spcBef>
            </a:pPr>
            <a:r>
              <a:rPr lang="en-US" sz="1600" dirty="0" err="1"/>
              <a:t>Protecto</a:t>
            </a:r>
            <a:r>
              <a:rPr lang="en-US" sz="1600" dirty="0"/>
              <a:t> Wrap Company; </a:t>
            </a:r>
          </a:p>
          <a:p>
            <a:pPr>
              <a:spcBef>
                <a:spcPts val="400"/>
              </a:spcBef>
            </a:pPr>
            <a:r>
              <a:rPr lang="en-US" sz="1600" dirty="0"/>
              <a:t>Silver Line Windows and Doors; </a:t>
            </a:r>
          </a:p>
          <a:p>
            <a:pPr>
              <a:spcBef>
                <a:spcPts val="400"/>
              </a:spcBef>
            </a:pPr>
            <a:r>
              <a:rPr lang="en-US" sz="1600" dirty="0"/>
              <a:t>Simonton Windows; </a:t>
            </a:r>
          </a:p>
          <a:p>
            <a:pPr>
              <a:spcBef>
                <a:spcPts val="400"/>
              </a:spcBef>
            </a:pPr>
            <a:r>
              <a:rPr lang="en-US" sz="1600" dirty="0"/>
              <a:t>TRACO; </a:t>
            </a:r>
          </a:p>
          <a:p>
            <a:pPr>
              <a:spcBef>
                <a:spcPts val="400"/>
              </a:spcBef>
            </a:pPr>
            <a:r>
              <a:rPr lang="en-US" sz="1600" dirty="0"/>
              <a:t>WCI Group, Inc. </a:t>
            </a:r>
          </a:p>
        </p:txBody>
      </p:sp>
      <p:sp>
        <p:nvSpPr>
          <p:cNvPr id="5" name="Rectangle 4">
            <a:extLst>
              <a:ext uri="{FF2B5EF4-FFF2-40B4-BE49-F238E27FC236}">
                <a16:creationId xmlns:a16="http://schemas.microsoft.com/office/drawing/2014/main" xmlns="" id="{2F3A6A3C-20AD-1B4F-8019-666E8D512994}"/>
              </a:ext>
            </a:extLst>
          </p:cNvPr>
          <p:cNvSpPr/>
          <p:nvPr/>
        </p:nvSpPr>
        <p:spPr>
          <a:xfrm>
            <a:off x="2583760" y="5724348"/>
            <a:ext cx="5717485" cy="882293"/>
          </a:xfrm>
          <a:prstGeom prst="rect">
            <a:avLst/>
          </a:prstGeom>
        </p:spPr>
        <p:txBody>
          <a:bodyPr wrap="square">
            <a:spAutoFit/>
          </a:bodyPr>
          <a:lstStyle/>
          <a:p>
            <a:pPr>
              <a:spcBef>
                <a:spcPts val="400"/>
              </a:spcBef>
            </a:pPr>
            <a:endParaRPr lang="en-US" sz="1600" dirty="0"/>
          </a:p>
          <a:p>
            <a:pPr>
              <a:spcBef>
                <a:spcPts val="400"/>
              </a:spcBef>
            </a:pPr>
            <a:r>
              <a:rPr lang="en-US" sz="1600" dirty="0"/>
              <a:t>Supported by the National Science Foundation (CMMI- 0729739) and the Florida Building Commission.</a:t>
            </a:r>
          </a:p>
        </p:txBody>
      </p:sp>
      <p:sp>
        <p:nvSpPr>
          <p:cNvPr id="6" name="Action Button: Home 5">
            <a:hlinkClick r:id="rId2" action="ppaction://hlinksldjump" highlightClick="1"/>
            <a:extLst>
              <a:ext uri="{FF2B5EF4-FFF2-40B4-BE49-F238E27FC236}">
                <a16:creationId xmlns:a16="http://schemas.microsoft.com/office/drawing/2014/main" xmlns="" id="{0EE8BD1E-915A-6E43-B860-64D302F09749}"/>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81331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4406" y="419265"/>
            <a:ext cx="9129593" cy="369332"/>
          </a:xfrm>
          <a:prstGeom prst="rect">
            <a:avLst/>
          </a:prstGeom>
        </p:spPr>
        <p:txBody>
          <a:bodyPr wrap="square">
            <a:spAutoFit/>
          </a:bodyPr>
          <a:lstStyle/>
          <a:p>
            <a:pPr algn="ctr"/>
            <a:r>
              <a:rPr lang="en-US" b="1" dirty="0">
                <a:solidFill>
                  <a:schemeClr val="accent5">
                    <a:lumMod val="50000"/>
                  </a:schemeClr>
                </a:solidFill>
                <a:latin typeface="Times" panose="02020603060405020304" pitchFamily="18" charset="0"/>
              </a:rPr>
              <a:t>Experimental Setup</a:t>
            </a:r>
          </a:p>
        </p:txBody>
      </p:sp>
      <p:graphicFrame>
        <p:nvGraphicFramePr>
          <p:cNvPr id="3" name="Table 2"/>
          <p:cNvGraphicFramePr>
            <a:graphicFrameLocks noGrp="1"/>
          </p:cNvGraphicFramePr>
          <p:nvPr>
            <p:extLst>
              <p:ext uri="{D42A27DB-BD31-4B8C-83A1-F6EECF244321}">
                <p14:modId xmlns:p14="http://schemas.microsoft.com/office/powerpoint/2010/main" val="1543988678"/>
              </p:ext>
            </p:extLst>
          </p:nvPr>
        </p:nvGraphicFramePr>
        <p:xfrm>
          <a:off x="199105" y="1044226"/>
          <a:ext cx="8760193" cy="2962021"/>
        </p:xfrm>
        <a:graphic>
          <a:graphicData uri="http://schemas.openxmlformats.org/drawingml/2006/table">
            <a:tbl>
              <a:tblPr firstRow="1" firstCol="1" bandRow="1">
                <a:tableStyleId>{2D5ABB26-0587-4C30-8999-92F81FD0307C}</a:tableStyleId>
              </a:tblPr>
              <a:tblGrid>
                <a:gridCol w="750849">
                  <a:extLst>
                    <a:ext uri="{9D8B030D-6E8A-4147-A177-3AD203B41FA5}">
                      <a16:colId xmlns:a16="http://schemas.microsoft.com/office/drawing/2014/main" xmlns="" val="20000"/>
                    </a:ext>
                  </a:extLst>
                </a:gridCol>
                <a:gridCol w="768423">
                  <a:extLst>
                    <a:ext uri="{9D8B030D-6E8A-4147-A177-3AD203B41FA5}">
                      <a16:colId xmlns:a16="http://schemas.microsoft.com/office/drawing/2014/main" xmlns="" val="20001"/>
                    </a:ext>
                  </a:extLst>
                </a:gridCol>
                <a:gridCol w="886643">
                  <a:extLst>
                    <a:ext uri="{9D8B030D-6E8A-4147-A177-3AD203B41FA5}">
                      <a16:colId xmlns:a16="http://schemas.microsoft.com/office/drawing/2014/main" xmlns="" val="20002"/>
                    </a:ext>
                  </a:extLst>
                </a:gridCol>
                <a:gridCol w="1004863">
                  <a:extLst>
                    <a:ext uri="{9D8B030D-6E8A-4147-A177-3AD203B41FA5}">
                      <a16:colId xmlns:a16="http://schemas.microsoft.com/office/drawing/2014/main" xmlns="" val="20003"/>
                    </a:ext>
                  </a:extLst>
                </a:gridCol>
                <a:gridCol w="827533">
                  <a:extLst>
                    <a:ext uri="{9D8B030D-6E8A-4147-A177-3AD203B41FA5}">
                      <a16:colId xmlns:a16="http://schemas.microsoft.com/office/drawing/2014/main" xmlns="" val="20004"/>
                    </a:ext>
                  </a:extLst>
                </a:gridCol>
                <a:gridCol w="1167413">
                  <a:extLst>
                    <a:ext uri="{9D8B030D-6E8A-4147-A177-3AD203B41FA5}">
                      <a16:colId xmlns:a16="http://schemas.microsoft.com/office/drawing/2014/main" xmlns="" val="20005"/>
                    </a:ext>
                  </a:extLst>
                </a:gridCol>
                <a:gridCol w="1004863">
                  <a:extLst>
                    <a:ext uri="{9D8B030D-6E8A-4147-A177-3AD203B41FA5}">
                      <a16:colId xmlns:a16="http://schemas.microsoft.com/office/drawing/2014/main" xmlns="" val="20006"/>
                    </a:ext>
                  </a:extLst>
                </a:gridCol>
                <a:gridCol w="1034417">
                  <a:extLst>
                    <a:ext uri="{9D8B030D-6E8A-4147-A177-3AD203B41FA5}">
                      <a16:colId xmlns:a16="http://schemas.microsoft.com/office/drawing/2014/main" xmlns="" val="20007"/>
                    </a:ext>
                  </a:extLst>
                </a:gridCol>
                <a:gridCol w="1315189">
                  <a:extLst>
                    <a:ext uri="{9D8B030D-6E8A-4147-A177-3AD203B41FA5}">
                      <a16:colId xmlns:a16="http://schemas.microsoft.com/office/drawing/2014/main" xmlns="" val="20008"/>
                    </a:ext>
                  </a:extLst>
                </a:gridCol>
              </a:tblGrid>
              <a:tr h="714375">
                <a:tc>
                  <a:txBody>
                    <a:bodyPr/>
                    <a:lstStyle/>
                    <a:p>
                      <a:pPr marL="0" marR="0" algn="ctr">
                        <a:lnSpc>
                          <a:spcPct val="107000"/>
                        </a:lnSpc>
                        <a:spcBef>
                          <a:spcPts val="0"/>
                        </a:spcBef>
                        <a:spcAft>
                          <a:spcPts val="800"/>
                        </a:spcAft>
                      </a:pPr>
                      <a:r>
                        <a:rPr lang="en-US" sz="1200" b="1" dirty="0">
                          <a:effectLst/>
                        </a:rPr>
                        <a:t>Wall material</a:t>
                      </a:r>
                      <a:endParaRPr lang="en-US" sz="1200" b="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200" b="1">
                          <a:effectLst/>
                        </a:rPr>
                        <a:t>Wall finish</a:t>
                      </a:r>
                      <a:endParaRPr lang="en-US" sz="1200" b="1">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200" b="1" dirty="0">
                          <a:effectLst/>
                        </a:rPr>
                        <a:t>Window dimension (cm)</a:t>
                      </a:r>
                      <a:endParaRPr lang="en-US" sz="1200" b="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200" b="1" dirty="0">
                          <a:effectLst/>
                        </a:rPr>
                        <a:t>Window material</a:t>
                      </a:r>
                      <a:endParaRPr lang="en-US" sz="1200" b="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800"/>
                        </a:spcAft>
                      </a:pPr>
                      <a:r>
                        <a:rPr lang="en-US" sz="1200" b="1" dirty="0">
                          <a:effectLst/>
                        </a:rPr>
                        <a:t>Operator type</a:t>
                      </a:r>
                      <a:endParaRPr lang="en-US" sz="1200" b="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effectLst/>
                        </a:rPr>
                        <a:t>Installation standard</a:t>
                      </a:r>
                      <a:endParaRPr lang="en-US" sz="1200" b="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effectLst/>
                        </a:rPr>
                        <a:t>Installation method</a:t>
                      </a:r>
                      <a:endParaRPr lang="en-US" sz="1200" b="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effectLst/>
                        </a:rPr>
                        <a:t>Sealant</a:t>
                      </a:r>
                      <a:endParaRPr lang="en-US" sz="1200" b="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effectLst/>
                        </a:rPr>
                        <a:t>Flashing</a:t>
                      </a:r>
                      <a:endParaRPr lang="en-US" sz="1200" b="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88290">
                <a:tc>
                  <a:txBody>
                    <a:bodyPr/>
                    <a:lstStyle/>
                    <a:p>
                      <a:pPr marL="0" marR="0">
                        <a:lnSpc>
                          <a:spcPct val="107000"/>
                        </a:lnSpc>
                        <a:spcBef>
                          <a:spcPts val="0"/>
                        </a:spcBef>
                        <a:spcAft>
                          <a:spcPts val="800"/>
                        </a:spcAft>
                      </a:pPr>
                      <a:r>
                        <a:rPr lang="en-US" sz="1400" dirty="0">
                          <a:effectLst/>
                        </a:rPr>
                        <a:t>Wood</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400" dirty="0">
                          <a:effectLst/>
                        </a:rPr>
                        <a:t>CMU</a:t>
                      </a:r>
                    </a:p>
                    <a:p>
                      <a:pPr marL="0" marR="0">
                        <a:lnSpc>
                          <a:spcPct val="107000"/>
                        </a:lnSpc>
                        <a:spcBef>
                          <a:spcPts val="0"/>
                        </a:spcBef>
                        <a:spcAft>
                          <a:spcPts val="800"/>
                        </a:spcAft>
                      </a:pP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400" dirty="0">
                          <a:effectLst/>
                        </a:rPr>
                        <a:t>Stucco</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400" dirty="0">
                          <a:effectLst/>
                        </a:rPr>
                        <a:t>FCB</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400" dirty="0">
                          <a:effectLst/>
                        </a:rPr>
                        <a:t>DC</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400" dirty="0">
                        <a:effectLst/>
                      </a:endParaRPr>
                    </a:p>
                    <a:p>
                      <a:pPr marL="0" marR="0">
                        <a:lnSpc>
                          <a:spcPct val="107000"/>
                        </a:lnSpc>
                        <a:spcBef>
                          <a:spcPts val="0"/>
                        </a:spcBef>
                        <a:spcAft>
                          <a:spcPts val="800"/>
                        </a:spcAft>
                      </a:pP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400" dirty="0">
                          <a:effectLst/>
                        </a:rPr>
                        <a:t>110.5 x 158.8</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400" dirty="0">
                          <a:effectLst/>
                        </a:rPr>
                        <a:t>120.7 x 74.9</a:t>
                      </a:r>
                    </a:p>
                    <a:p>
                      <a:pPr marL="0" marR="0">
                        <a:lnSpc>
                          <a:spcPct val="107000"/>
                        </a:lnSpc>
                        <a:spcBef>
                          <a:spcPts val="0"/>
                        </a:spcBef>
                        <a:spcAft>
                          <a:spcPts val="800"/>
                        </a:spcAft>
                      </a:pP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400" dirty="0">
                          <a:effectLst/>
                        </a:rPr>
                        <a:t>Aluminum</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400" dirty="0">
                          <a:effectLst/>
                        </a:rPr>
                        <a:t>Vinyl</a:t>
                      </a:r>
                    </a:p>
                    <a:p>
                      <a:pPr marL="0" marR="0">
                        <a:lnSpc>
                          <a:spcPct val="107000"/>
                        </a:lnSpc>
                        <a:spcBef>
                          <a:spcPts val="0"/>
                        </a:spcBef>
                        <a:spcAft>
                          <a:spcPts val="800"/>
                        </a:spcAft>
                      </a:pP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400" dirty="0">
                          <a:effectLst/>
                        </a:rPr>
                        <a:t>Fixed</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400" dirty="0">
                          <a:effectLst/>
                        </a:rPr>
                        <a:t>Hung</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400" dirty="0">
                          <a:effectLst/>
                        </a:rPr>
                        <a:t>Awning</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400" dirty="0">
                        <a:effectLst/>
                      </a:endParaRPr>
                    </a:p>
                    <a:p>
                      <a:pPr marL="0" marR="0">
                        <a:lnSpc>
                          <a:spcPct val="107000"/>
                        </a:lnSpc>
                        <a:spcBef>
                          <a:spcPts val="0"/>
                        </a:spcBef>
                        <a:spcAft>
                          <a:spcPts val="800"/>
                        </a:spcAft>
                      </a:pP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400" dirty="0">
                          <a:effectLst/>
                        </a:rPr>
                        <a:t>ASTM E2112</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400" dirty="0">
                          <a:effectLst/>
                        </a:rPr>
                        <a:t>FMA/AAMA 100</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400" dirty="0">
                          <a:effectLst/>
                        </a:rPr>
                        <a:t>FMA/AAMA 200</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400" dirty="0">
                        <a:effectLst/>
                      </a:endParaRPr>
                    </a:p>
                    <a:p>
                      <a:pPr marL="0" marR="0">
                        <a:lnSpc>
                          <a:spcPct val="107000"/>
                        </a:lnSpc>
                        <a:spcBef>
                          <a:spcPts val="0"/>
                        </a:spcBef>
                        <a:spcAft>
                          <a:spcPts val="800"/>
                        </a:spcAft>
                      </a:pP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rPr>
                        <a:t>Barrier method</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effectLst/>
                        </a:rPr>
                        <a:t>Drainage method</a:t>
                      </a:r>
                    </a:p>
                    <a:p>
                      <a:pPr marL="0" marR="0">
                        <a:lnSpc>
                          <a:spcPct val="107000"/>
                        </a:lnSpc>
                        <a:spcBef>
                          <a:spcPts val="0"/>
                        </a:spcBef>
                        <a:spcAft>
                          <a:spcPts val="0"/>
                        </a:spcAft>
                      </a:pP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400" dirty="0">
                          <a:effectLst/>
                        </a:rPr>
                        <a:t>backer rod &amp; gunnable sealant</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400" dirty="0">
                          <a:effectLst/>
                        </a:rPr>
                        <a:t>low expansion foam</a:t>
                      </a:r>
                    </a:p>
                    <a:p>
                      <a:pPr marL="0" marR="0">
                        <a:lnSpc>
                          <a:spcPct val="107000"/>
                        </a:lnSpc>
                        <a:spcBef>
                          <a:spcPts val="0"/>
                        </a:spcBef>
                        <a:spcAft>
                          <a:spcPts val="800"/>
                        </a:spcAft>
                      </a:pP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400" dirty="0">
                          <a:effectLst/>
                        </a:rPr>
                        <a:t>101.6 mm self-adhered flashing</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400" dirty="0">
                          <a:effectLst/>
                        </a:rPr>
                        <a:t>228.6 mm mechanically attached flashing</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400" dirty="0">
                          <a:effectLst/>
                        </a:rPr>
                        <a:t>liquid applied flashing</a:t>
                      </a: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pic>
        <p:nvPicPr>
          <p:cNvPr id="9" name="图片 1"/>
          <p:cNvPicPr/>
          <p:nvPr/>
        </p:nvPicPr>
        <p:blipFill>
          <a:blip r:embed="rId2" cstate="screen">
            <a:extLst>
              <a:ext uri="{28A0092B-C50C-407E-A947-70E740481C1C}">
                <a14:useLocalDpi xmlns:a14="http://schemas.microsoft.com/office/drawing/2010/main"/>
              </a:ext>
            </a:extLst>
          </a:blip>
          <a:stretch>
            <a:fillRect/>
          </a:stretch>
        </p:blipFill>
        <p:spPr>
          <a:xfrm>
            <a:off x="1502677" y="3511582"/>
            <a:ext cx="5404586" cy="3120069"/>
          </a:xfrm>
          <a:prstGeom prst="rect">
            <a:avLst/>
          </a:prstGeom>
        </p:spPr>
      </p:pic>
      <p:sp>
        <p:nvSpPr>
          <p:cNvPr id="5" name="Rectangle 4"/>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3.6</a:t>
            </a:r>
          </a:p>
        </p:txBody>
      </p:sp>
      <p:sp>
        <p:nvSpPr>
          <p:cNvPr id="6" name="Action Button: Home 5">
            <a:hlinkClick r:id="rId3" action="ppaction://hlinksldjump" highlightClick="1"/>
            <a:extLst>
              <a:ext uri="{FF2B5EF4-FFF2-40B4-BE49-F238E27FC236}">
                <a16:creationId xmlns:a16="http://schemas.microsoft.com/office/drawing/2014/main" xmlns="" id="{FCE1C23A-B895-E644-8D65-B707AAF5E0DB}"/>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15908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578705" y="1498127"/>
            <a:ext cx="7984270" cy="3864448"/>
          </a:xfrm>
          <a:prstGeom prst="rect">
            <a:avLst/>
          </a:prstGeom>
        </p:spPr>
      </p:pic>
      <p:sp>
        <p:nvSpPr>
          <p:cNvPr id="6" name="Rectangle 5"/>
          <p:cNvSpPr/>
          <p:nvPr/>
        </p:nvSpPr>
        <p:spPr>
          <a:xfrm>
            <a:off x="14406" y="419265"/>
            <a:ext cx="9129593" cy="369332"/>
          </a:xfrm>
          <a:prstGeom prst="rect">
            <a:avLst/>
          </a:prstGeom>
        </p:spPr>
        <p:txBody>
          <a:bodyPr wrap="square">
            <a:spAutoFit/>
          </a:bodyPr>
          <a:lstStyle/>
          <a:p>
            <a:pPr algn="ctr"/>
            <a:r>
              <a:rPr lang="en-US" b="1" dirty="0">
                <a:solidFill>
                  <a:schemeClr val="accent5">
                    <a:lumMod val="50000"/>
                  </a:schemeClr>
                </a:solidFill>
                <a:latin typeface="Times" panose="02020603060405020304" pitchFamily="18" charset="0"/>
              </a:rPr>
              <a:t>Experimental Results</a:t>
            </a:r>
          </a:p>
        </p:txBody>
      </p:sp>
      <p:sp>
        <p:nvSpPr>
          <p:cNvPr id="7" name="Rectangle 6"/>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3.7</a:t>
            </a:r>
          </a:p>
        </p:txBody>
      </p:sp>
      <p:sp>
        <p:nvSpPr>
          <p:cNvPr id="5" name="Action Button: Home 4">
            <a:hlinkClick r:id="rId3" action="ppaction://hlinksldjump" highlightClick="1"/>
            <a:extLst>
              <a:ext uri="{FF2B5EF4-FFF2-40B4-BE49-F238E27FC236}">
                <a16:creationId xmlns:a16="http://schemas.microsoft.com/office/drawing/2014/main" xmlns="" id="{E88121DA-C972-7C4A-84B1-8FF5B6746298}"/>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559605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4406" y="4870620"/>
            <a:ext cx="8951790" cy="1347485"/>
          </a:xfrm>
          <a:prstGeom prst="rect">
            <a:avLst/>
          </a:prstGeom>
        </p:spPr>
        <p:txBody>
          <a:bodyPr wrap="square">
            <a:spAutoFit/>
          </a:bodyPr>
          <a:lstStyle/>
          <a:p>
            <a:pPr marL="502920" marR="0" indent="-285750">
              <a:lnSpc>
                <a:spcPct val="107000"/>
              </a:lnSpc>
              <a:spcBef>
                <a:spcPts val="0"/>
              </a:spcBef>
              <a:spcAft>
                <a:spcPts val="800"/>
              </a:spcAft>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Contrary to the water barrier method, the drainage method installations did not perform well on the </a:t>
            </a:r>
            <a:r>
              <a:rPr lang="en-US" sz="1400" b="1" dirty="0">
                <a:latin typeface="Times New Roman" panose="02020603050405020304" pitchFamily="18" charset="0"/>
                <a:cs typeface="Times New Roman" panose="02020603050405020304" pitchFamily="18" charset="0"/>
              </a:rPr>
              <a:t>CMU</a:t>
            </a:r>
            <a:r>
              <a:rPr lang="en-US" sz="1400" dirty="0">
                <a:latin typeface="Times New Roman" panose="02020603050405020304" pitchFamily="18" charset="0"/>
                <a:cs typeface="Times New Roman" panose="02020603050405020304" pitchFamily="18" charset="0"/>
              </a:rPr>
              <a:t> wall specimens tested due to discontinuity between  the water shedding surface and the exterior moisture barrier of the window-wall system.</a:t>
            </a:r>
          </a:p>
          <a:p>
            <a:pPr marL="502920" marR="0" indent="-285750">
              <a:lnSpc>
                <a:spcPct val="107000"/>
              </a:lnSpc>
              <a:spcBef>
                <a:spcPts val="0"/>
              </a:spcBef>
              <a:spcAft>
                <a:spcPts val="800"/>
              </a:spcAft>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Windows installed into the </a:t>
            </a:r>
            <a:r>
              <a:rPr lang="en-US" sz="1400" b="1" dirty="0">
                <a:latin typeface="Times New Roman" panose="02020603050405020304" pitchFamily="18" charset="0"/>
                <a:cs typeface="Times New Roman" panose="02020603050405020304" pitchFamily="18" charset="0"/>
              </a:rPr>
              <a:t>wood frame walls</a:t>
            </a:r>
            <a:r>
              <a:rPr lang="en-US" sz="1400" dirty="0">
                <a:latin typeface="Times New Roman" panose="02020603050405020304" pitchFamily="18" charset="0"/>
                <a:cs typeface="Times New Roman" panose="02020603050405020304" pitchFamily="18" charset="0"/>
              </a:rPr>
              <a:t>, both water barrier and drainage installation methods provided sufficient water penetration resistance due to adequate continuity of the critical barriers.</a:t>
            </a:r>
          </a:p>
        </p:txBody>
      </p:sp>
      <p:pic>
        <p:nvPicPr>
          <p:cNvPr id="13" name="Picture 12"/>
          <p:cNvPicPr>
            <a:picLocks noChangeAspect="1"/>
          </p:cNvPicPr>
          <p:nvPr/>
        </p:nvPicPr>
        <p:blipFill>
          <a:blip r:embed="rId2"/>
          <a:stretch>
            <a:fillRect/>
          </a:stretch>
        </p:blipFill>
        <p:spPr>
          <a:xfrm>
            <a:off x="560136" y="1123838"/>
            <a:ext cx="4310422" cy="3100685"/>
          </a:xfrm>
          <a:prstGeom prst="rect">
            <a:avLst/>
          </a:prstGeom>
        </p:spPr>
      </p:pic>
      <p:pic>
        <p:nvPicPr>
          <p:cNvPr id="14" name="Picture 13"/>
          <p:cNvPicPr>
            <a:picLocks noChangeAspect="1"/>
          </p:cNvPicPr>
          <p:nvPr/>
        </p:nvPicPr>
        <p:blipFill>
          <a:blip r:embed="rId3"/>
          <a:stretch>
            <a:fillRect/>
          </a:stretch>
        </p:blipFill>
        <p:spPr>
          <a:xfrm>
            <a:off x="4912705" y="1123838"/>
            <a:ext cx="3748119" cy="1850034"/>
          </a:xfrm>
          <a:prstGeom prst="rect">
            <a:avLst/>
          </a:prstGeom>
        </p:spPr>
      </p:pic>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12705" y="2622096"/>
            <a:ext cx="3748119" cy="1602427"/>
          </a:xfrm>
          <a:prstGeom prst="rect">
            <a:avLst/>
          </a:prstGeom>
        </p:spPr>
      </p:pic>
      <p:sp>
        <p:nvSpPr>
          <p:cNvPr id="8" name="Rectangle 7"/>
          <p:cNvSpPr/>
          <p:nvPr/>
        </p:nvSpPr>
        <p:spPr>
          <a:xfrm>
            <a:off x="14406" y="419265"/>
            <a:ext cx="9129593" cy="369332"/>
          </a:xfrm>
          <a:prstGeom prst="rect">
            <a:avLst/>
          </a:prstGeom>
        </p:spPr>
        <p:txBody>
          <a:bodyPr wrap="square">
            <a:spAutoFit/>
          </a:bodyPr>
          <a:lstStyle/>
          <a:p>
            <a:pPr algn="ctr"/>
            <a:r>
              <a:rPr lang="en-US" b="1" dirty="0">
                <a:solidFill>
                  <a:schemeClr val="accent5">
                    <a:lumMod val="50000"/>
                  </a:schemeClr>
                </a:solidFill>
                <a:latin typeface="Times" panose="02020603060405020304" pitchFamily="18" charset="0"/>
              </a:rPr>
              <a:t>Observations</a:t>
            </a:r>
          </a:p>
        </p:txBody>
      </p:sp>
      <p:sp>
        <p:nvSpPr>
          <p:cNvPr id="9" name="Rectangle 8"/>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3.8</a:t>
            </a:r>
          </a:p>
        </p:txBody>
      </p:sp>
      <p:sp>
        <p:nvSpPr>
          <p:cNvPr id="10" name="Action Button: Home 9">
            <a:hlinkClick r:id="rId5" action="ppaction://hlinksldjump" highlightClick="1"/>
            <a:extLst>
              <a:ext uri="{FF2B5EF4-FFF2-40B4-BE49-F238E27FC236}">
                <a16:creationId xmlns:a16="http://schemas.microsoft.com/office/drawing/2014/main" xmlns="" id="{4C7F048B-01BC-DF46-894F-F8720A3E5682}"/>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535625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4410" y="4533816"/>
            <a:ext cx="8751903" cy="1204048"/>
          </a:xfrm>
          <a:prstGeom prst="rect">
            <a:avLst/>
          </a:prstGeom>
        </p:spPr>
        <p:txBody>
          <a:bodyPr wrap="square">
            <a:spAutoFit/>
          </a:bodyPr>
          <a:lstStyle/>
          <a:p>
            <a:pPr marL="502920" marR="0" indent="-285750">
              <a:lnSpc>
                <a:spcPct val="107000"/>
              </a:lnSpc>
              <a:spcBef>
                <a:spcPts val="0"/>
              </a:spcBef>
              <a:spcAft>
                <a:spcPts val="800"/>
              </a:spcAft>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Low expansion foam seals prevent leakage for pressures up to 4788 Pa (100 psf) , but only if the excess of foam is not trimmed. </a:t>
            </a:r>
          </a:p>
          <a:p>
            <a:pPr marL="502920" marR="0" indent="-285750">
              <a:lnSpc>
                <a:spcPct val="107000"/>
              </a:lnSpc>
              <a:spcBef>
                <a:spcPts val="0"/>
              </a:spcBef>
              <a:spcAft>
                <a:spcPts val="800"/>
              </a:spcAft>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In fact, if the excessive foam is trimmed, its does not present any water resistance.</a:t>
            </a:r>
          </a:p>
          <a:p>
            <a:pPr marL="502920" marR="0" indent="-285750">
              <a:lnSpc>
                <a:spcPct val="107000"/>
              </a:lnSpc>
              <a:spcBef>
                <a:spcPts val="0"/>
              </a:spcBef>
              <a:spcAft>
                <a:spcPts val="800"/>
              </a:spcAft>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Selecting an appropriate sealant is paramount to water penetration performance found to work the best. </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719601" y="1278460"/>
            <a:ext cx="3660992" cy="2691907"/>
          </a:xfrm>
          <a:prstGeom prst="rect">
            <a:avLst/>
          </a:prstGeom>
        </p:spPr>
      </p:pic>
      <p:pic>
        <p:nvPicPr>
          <p:cNvPr id="11" name="Picture 10"/>
          <p:cNvPicPr>
            <a:picLocks noChangeAspect="1"/>
          </p:cNvPicPr>
          <p:nvPr/>
        </p:nvPicPr>
        <p:blipFill>
          <a:blip r:embed="rId3"/>
          <a:stretch>
            <a:fillRect/>
          </a:stretch>
        </p:blipFill>
        <p:spPr>
          <a:xfrm>
            <a:off x="4794249" y="1278460"/>
            <a:ext cx="3526971" cy="2689707"/>
          </a:xfrm>
          <a:prstGeom prst="rect">
            <a:avLst/>
          </a:prstGeom>
        </p:spPr>
      </p:pic>
      <p:sp>
        <p:nvSpPr>
          <p:cNvPr id="7" name="Rectangle 6"/>
          <p:cNvSpPr/>
          <p:nvPr/>
        </p:nvSpPr>
        <p:spPr>
          <a:xfrm>
            <a:off x="14406" y="419265"/>
            <a:ext cx="9129593" cy="369332"/>
          </a:xfrm>
          <a:prstGeom prst="rect">
            <a:avLst/>
          </a:prstGeom>
        </p:spPr>
        <p:txBody>
          <a:bodyPr wrap="square">
            <a:spAutoFit/>
          </a:bodyPr>
          <a:lstStyle/>
          <a:p>
            <a:pPr algn="ctr"/>
            <a:r>
              <a:rPr lang="en-US" b="1" dirty="0">
                <a:solidFill>
                  <a:schemeClr val="accent5">
                    <a:lumMod val="50000"/>
                  </a:schemeClr>
                </a:solidFill>
                <a:latin typeface="Times" panose="02020603060405020304" pitchFamily="18" charset="0"/>
              </a:rPr>
              <a:t>Observations</a:t>
            </a:r>
          </a:p>
        </p:txBody>
      </p:sp>
      <p:sp>
        <p:nvSpPr>
          <p:cNvPr id="8" name="Rectangle 7"/>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3.9</a:t>
            </a:r>
          </a:p>
        </p:txBody>
      </p:sp>
      <p:sp>
        <p:nvSpPr>
          <p:cNvPr id="9" name="Action Button: Home 8">
            <a:hlinkClick r:id="rId4" action="ppaction://hlinksldjump" highlightClick="1"/>
            <a:extLst>
              <a:ext uri="{FF2B5EF4-FFF2-40B4-BE49-F238E27FC236}">
                <a16:creationId xmlns:a16="http://schemas.microsoft.com/office/drawing/2014/main" xmlns="" id="{52049121-A5A3-2D4A-B920-7DDF77C7CAB3}"/>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752364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1858827"/>
            <a:ext cx="29134526" cy="2311548"/>
            <a:chOff x="-25581" y="1332241"/>
            <a:chExt cx="29134526" cy="2311548"/>
          </a:xfrm>
        </p:grpSpPr>
        <p:grpSp>
          <p:nvGrpSpPr>
            <p:cNvPr id="11" name="Group 10"/>
            <p:cNvGrpSpPr/>
            <p:nvPr/>
          </p:nvGrpSpPr>
          <p:grpSpPr>
            <a:xfrm>
              <a:off x="-25581" y="1332241"/>
              <a:ext cx="14567263" cy="2298774"/>
              <a:chOff x="201516" y="1503691"/>
              <a:chExt cx="14567263" cy="2298774"/>
            </a:xfrm>
          </p:grpSpPr>
          <p:pic>
            <p:nvPicPr>
              <p:cNvPr id="6" name="Picture 5"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1516" y="1516465"/>
                <a:ext cx="2772384" cy="228600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73900" y="1516465"/>
                <a:ext cx="2781419" cy="2286000"/>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46284" y="1503691"/>
                <a:ext cx="2830697" cy="2286000"/>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76981" y="1516465"/>
                <a:ext cx="2853163" cy="2286000"/>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430144" y="1516465"/>
                <a:ext cx="3338635" cy="2286000"/>
              </a:xfrm>
              <a:prstGeom prst="rect">
                <a:avLst/>
              </a:prstGeom>
            </p:spPr>
          </p:pic>
        </p:grpSp>
        <p:grpSp>
          <p:nvGrpSpPr>
            <p:cNvPr id="13" name="Group 12"/>
            <p:cNvGrpSpPr/>
            <p:nvPr/>
          </p:nvGrpSpPr>
          <p:grpSpPr>
            <a:xfrm>
              <a:off x="14541682" y="1345015"/>
              <a:ext cx="14567263" cy="2298774"/>
              <a:chOff x="201516" y="1503691"/>
              <a:chExt cx="14567263" cy="2298774"/>
            </a:xfrm>
          </p:grpSpPr>
          <p:pic>
            <p:nvPicPr>
              <p:cNvPr id="14" name="Picture 13"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1516" y="1516465"/>
                <a:ext cx="2772384" cy="2286000"/>
              </a:xfrm>
              <a:prstGeom prst="rect">
                <a:avLst/>
              </a:prstGeom>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73900" y="1516465"/>
                <a:ext cx="2781419" cy="2286000"/>
              </a:xfrm>
              <a:prstGeom prst="rect">
                <a:avLst/>
              </a:prstGeom>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46284" y="1503691"/>
                <a:ext cx="2830697" cy="2286000"/>
              </a:xfrm>
              <a:prstGeom prst="rect">
                <a:avLst/>
              </a:prstGeom>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76981" y="1516465"/>
                <a:ext cx="2853163" cy="2286000"/>
              </a:xfrm>
              <a:prstGeom prst="rect">
                <a:avLst/>
              </a:prstGeom>
            </p:spPr>
          </p:pic>
          <p:pic>
            <p:nvPicPr>
              <p:cNvPr id="18" name="Picture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430144" y="1516465"/>
                <a:ext cx="3338635" cy="2286000"/>
              </a:xfrm>
              <a:prstGeom prst="rect">
                <a:avLst/>
              </a:prstGeom>
            </p:spPr>
          </p:pic>
        </p:grpSp>
      </p:grpSp>
      <p:sp>
        <p:nvSpPr>
          <p:cNvPr id="22" name="Rectangle 21"/>
          <p:cNvSpPr/>
          <p:nvPr/>
        </p:nvSpPr>
        <p:spPr>
          <a:xfrm>
            <a:off x="136478" y="4952916"/>
            <a:ext cx="2945967" cy="1792991"/>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Investigate the diagnostic ability of standard static &amp; cyclic) water penetration tests</a:t>
            </a:r>
          </a:p>
          <a:p>
            <a:pPr marL="285750" indent="-285750">
              <a:lnSpc>
                <a:spcPct val="107000"/>
              </a:lnSpc>
              <a:spcAft>
                <a:spcPts val="800"/>
              </a:spcAft>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Quantify water ingress rates of operable, sliding windows under wind tunnel derived wind load time-history</a:t>
            </a:r>
          </a:p>
        </p:txBody>
      </p:sp>
      <p:sp>
        <p:nvSpPr>
          <p:cNvPr id="24" name="Rectangle 23"/>
          <p:cNvSpPr/>
          <p:nvPr/>
        </p:nvSpPr>
        <p:spPr>
          <a:xfrm>
            <a:off x="6155964" y="4958192"/>
            <a:ext cx="2988036" cy="1792991"/>
          </a:xfrm>
          <a:prstGeom prst="rect">
            <a:avLst/>
          </a:prstGeom>
        </p:spPr>
        <p:txBody>
          <a:bodyPr wrap="square">
            <a:spAutoFit/>
          </a:bodyPr>
          <a:lstStyle/>
          <a:p>
            <a:pPr marL="342900" marR="0" lvl="0" indent="-342900">
              <a:lnSpc>
                <a:spcPct val="107000"/>
              </a:lnSpc>
              <a:spcBef>
                <a:spcPts val="0"/>
              </a:spcBef>
              <a:spcAft>
                <a:spcPts val="0"/>
              </a:spcAft>
              <a:buFont typeface="+mj-lt"/>
              <a:buAutoNum type="arabicPeriod"/>
            </a:pPr>
            <a:r>
              <a:rPr lang="en-US" sz="1400" dirty="0">
                <a:latin typeface="Times New Roman" panose="02020603050405020304" pitchFamily="18" charset="0"/>
                <a:ea typeface="Calibri" panose="020F0502020204030204" pitchFamily="34" charset="0"/>
                <a:cs typeface="Times New Roman" panose="02020603050405020304" pitchFamily="18" charset="0"/>
              </a:rPr>
              <a:t>Static &amp; Rapid-pulsed testing</a:t>
            </a:r>
          </a:p>
          <a:p>
            <a:pPr marL="342900" marR="0" lvl="0" indent="-342900">
              <a:lnSpc>
                <a:spcPct val="107000"/>
              </a:lnSpc>
              <a:spcBef>
                <a:spcPts val="0"/>
              </a:spcBef>
              <a:spcAft>
                <a:spcPts val="0"/>
              </a:spcAft>
              <a:buFont typeface="+mj-lt"/>
              <a:buAutoNum type="arabicPeriod"/>
            </a:pPr>
            <a:r>
              <a:rPr lang="en-US" sz="1400" dirty="0">
                <a:latin typeface="Times New Roman" panose="02020603050405020304" pitchFamily="18" charset="0"/>
                <a:ea typeface="Calibri" panose="020F0502020204030204" pitchFamily="34" charset="0"/>
                <a:cs typeface="Times New Roman" panose="02020603050405020304" pitchFamily="18" charset="0"/>
              </a:rPr>
              <a:t>Amplitude-, &amp; frequency-modulated sinusoidal sequences</a:t>
            </a:r>
          </a:p>
          <a:p>
            <a:pPr marL="342900" marR="0" lvl="0" indent="-342900">
              <a:lnSpc>
                <a:spcPct val="107000"/>
              </a:lnSpc>
              <a:spcBef>
                <a:spcPts val="0"/>
              </a:spcBef>
              <a:spcAft>
                <a:spcPts val="800"/>
              </a:spcAft>
              <a:buFont typeface="+mj-lt"/>
              <a:buAutoNum type="arabicPeriod"/>
            </a:pPr>
            <a:r>
              <a:rPr lang="en-US" sz="1400" dirty="0">
                <a:latin typeface="Times New Roman" panose="02020603050405020304" pitchFamily="18" charset="0"/>
                <a:ea typeface="Calibri" panose="020F0502020204030204" pitchFamily="34" charset="0"/>
                <a:cs typeface="Times New Roman" panose="02020603050405020304" pitchFamily="18" charset="0"/>
              </a:rPr>
              <a:t>Repeat specimen of static test to ensure no permanent damage </a:t>
            </a:r>
          </a:p>
          <a:p>
            <a:pPr marR="0" lvl="0">
              <a:lnSpc>
                <a:spcPct val="107000"/>
              </a:lnSpc>
              <a:spcBef>
                <a:spcPts val="0"/>
              </a:spcBef>
              <a:spcAft>
                <a:spcPts val="8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Recommends enhanced test approach to evaluate system-level performance</a:t>
            </a:r>
          </a:p>
        </p:txBody>
      </p:sp>
      <p:sp>
        <p:nvSpPr>
          <p:cNvPr id="25" name="Rectangle 24"/>
          <p:cNvSpPr/>
          <p:nvPr/>
        </p:nvSpPr>
        <p:spPr>
          <a:xfrm>
            <a:off x="3309333" y="4965700"/>
            <a:ext cx="2512708" cy="1920910"/>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Geometric properties of the leakage path </a:t>
            </a:r>
          </a:p>
          <a:p>
            <a:pPr marL="342900" marR="0" lvl="0" indent="-342900">
              <a:lnSpc>
                <a:spcPct val="107000"/>
              </a:lnSpc>
              <a:spcBef>
                <a:spcPts val="0"/>
              </a:spcBef>
              <a:spcAft>
                <a:spcPts val="0"/>
              </a:spcAft>
              <a:buFont typeface="Symbol" panose="05050102010706020507" pitchFamily="18" charset="2"/>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Material properties</a:t>
            </a:r>
          </a:p>
          <a:p>
            <a:pPr marL="342900" marR="0" lvl="0" indent="-342900">
              <a:lnSpc>
                <a:spcPct val="107000"/>
              </a:lnSpc>
              <a:spcBef>
                <a:spcPts val="0"/>
              </a:spcBef>
              <a:spcAft>
                <a:spcPts val="0"/>
              </a:spcAft>
              <a:buFont typeface="Symbol" panose="05050102010706020507" pitchFamily="18" charset="2"/>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Orifice frictional losses </a:t>
            </a:r>
          </a:p>
          <a:p>
            <a:pPr marL="342900" marR="0" lvl="0" indent="-342900">
              <a:lnSpc>
                <a:spcPct val="107000"/>
              </a:lnSpc>
              <a:spcBef>
                <a:spcPts val="0"/>
              </a:spcBef>
              <a:spcAft>
                <a:spcPts val="0"/>
              </a:spcAft>
              <a:buFont typeface="Symbol" panose="05050102010706020507" pitchFamily="18" charset="2"/>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Flexibility of the components </a:t>
            </a:r>
          </a:p>
          <a:p>
            <a:pPr marL="342900" marR="0" lvl="0" indent="-342900">
              <a:lnSpc>
                <a:spcPct val="107000"/>
              </a:lnSpc>
              <a:spcBef>
                <a:spcPts val="0"/>
              </a:spcBef>
              <a:spcAft>
                <a:spcPts val="800"/>
              </a:spcAft>
              <a:buFont typeface="Symbol" panose="05050102010706020507" pitchFamily="18" charset="2"/>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Internal (differential) pressure </a:t>
            </a:r>
          </a:p>
        </p:txBody>
      </p:sp>
      <p:sp>
        <p:nvSpPr>
          <p:cNvPr id="36" name="Rectangle 35"/>
          <p:cNvSpPr/>
          <p:nvPr/>
        </p:nvSpPr>
        <p:spPr>
          <a:xfrm>
            <a:off x="785583" y="4569046"/>
            <a:ext cx="1133645" cy="369332"/>
          </a:xfrm>
          <a:prstGeom prst="rect">
            <a:avLst/>
          </a:prstGeom>
        </p:spPr>
        <p:txBody>
          <a:bodyPr wrap="square">
            <a:spAutoFit/>
          </a:bodyPr>
          <a:lstStyle/>
          <a:p>
            <a:pPr algn="ctr"/>
            <a:r>
              <a:rPr lang="en-US" b="1" dirty="0">
                <a:solidFill>
                  <a:srgbClr val="009999"/>
                </a:solidFill>
                <a:latin typeface="Times" panose="02020603060405020304" pitchFamily="18" charset="0"/>
              </a:rPr>
              <a:t>Objective</a:t>
            </a:r>
          </a:p>
        </p:txBody>
      </p:sp>
      <p:sp>
        <p:nvSpPr>
          <p:cNvPr id="37" name="Rectangle 36"/>
          <p:cNvSpPr/>
          <p:nvPr/>
        </p:nvSpPr>
        <p:spPr>
          <a:xfrm>
            <a:off x="4003257" y="4569046"/>
            <a:ext cx="1124859" cy="369332"/>
          </a:xfrm>
          <a:prstGeom prst="rect">
            <a:avLst/>
          </a:prstGeom>
        </p:spPr>
        <p:txBody>
          <a:bodyPr wrap="square">
            <a:spAutoFit/>
          </a:bodyPr>
          <a:lstStyle/>
          <a:p>
            <a:pPr algn="ctr"/>
            <a:r>
              <a:rPr lang="en-US" b="1" dirty="0">
                <a:solidFill>
                  <a:srgbClr val="009999"/>
                </a:solidFill>
                <a:latin typeface="Times" panose="02020603060405020304" pitchFamily="18" charset="0"/>
              </a:rPr>
              <a:t>Variables</a:t>
            </a:r>
          </a:p>
        </p:txBody>
      </p:sp>
      <p:sp>
        <p:nvSpPr>
          <p:cNvPr id="38" name="Rectangle 37"/>
          <p:cNvSpPr/>
          <p:nvPr/>
        </p:nvSpPr>
        <p:spPr>
          <a:xfrm>
            <a:off x="6978849" y="4569046"/>
            <a:ext cx="1063113" cy="369332"/>
          </a:xfrm>
          <a:prstGeom prst="rect">
            <a:avLst/>
          </a:prstGeom>
        </p:spPr>
        <p:txBody>
          <a:bodyPr wrap="square">
            <a:spAutoFit/>
          </a:bodyPr>
          <a:lstStyle/>
          <a:p>
            <a:pPr algn="ctr"/>
            <a:r>
              <a:rPr lang="en-US" b="1" dirty="0">
                <a:solidFill>
                  <a:srgbClr val="009999"/>
                </a:solidFill>
                <a:latin typeface="Times" panose="02020603060405020304" pitchFamily="18" charset="0"/>
              </a:rPr>
              <a:t>Loading </a:t>
            </a:r>
          </a:p>
        </p:txBody>
      </p:sp>
      <p:sp>
        <p:nvSpPr>
          <p:cNvPr id="23" name="Rectangle 22"/>
          <p:cNvSpPr/>
          <p:nvPr/>
        </p:nvSpPr>
        <p:spPr>
          <a:xfrm>
            <a:off x="-12192" y="0"/>
            <a:ext cx="1511808" cy="1414272"/>
          </a:xfrm>
          <a:prstGeom prst="rect">
            <a:avLst/>
          </a:prstGeom>
          <a:solidFill>
            <a:srgbClr val="009999"/>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Times New Roman" panose="02020603050405020304" pitchFamily="18" charset="0"/>
                <a:cs typeface="Times New Roman" panose="02020603050405020304" pitchFamily="18" charset="0"/>
              </a:rPr>
              <a:t>03</a:t>
            </a:r>
          </a:p>
        </p:txBody>
      </p:sp>
      <p:sp>
        <p:nvSpPr>
          <p:cNvPr id="26" name="Rectangle 25"/>
          <p:cNvSpPr/>
          <p:nvPr/>
        </p:nvSpPr>
        <p:spPr>
          <a:xfrm>
            <a:off x="1499616" y="2884"/>
            <a:ext cx="7379746" cy="1414272"/>
          </a:xfrm>
          <a:prstGeom prst="rect">
            <a:avLst/>
          </a:prstGeom>
          <a:solidFill>
            <a:schemeClr val="bg1"/>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ysClr val="windowText" lastClr="000000"/>
                </a:solidFill>
                <a:latin typeface="Times New Roman" panose="02020603050405020304" pitchFamily="18" charset="0"/>
                <a:cs typeface="Times New Roman" panose="02020603050405020304" pitchFamily="18" charset="0"/>
              </a:rPr>
              <a:t>Research: </a:t>
            </a:r>
            <a:r>
              <a:rPr lang="en-US" sz="1600" dirty="0">
                <a:solidFill>
                  <a:schemeClr val="bg1">
                    <a:lumMod val="50000"/>
                  </a:schemeClr>
                </a:solidFill>
                <a:latin typeface="Times New Roman" panose="02020603050405020304" pitchFamily="18" charset="0"/>
                <a:cs typeface="Times New Roman" panose="02020603050405020304" pitchFamily="18" charset="0"/>
              </a:rPr>
              <a:t>Lopez, C., Masters, F. J., and Bolton, S. (2011). "Water penetration resistance of residential window and wall systems subjected to steady and unsteady wind loading." </a:t>
            </a:r>
            <a:r>
              <a:rPr lang="en-US" sz="1600" i="1" dirty="0">
                <a:solidFill>
                  <a:schemeClr val="bg1">
                    <a:lumMod val="50000"/>
                  </a:schemeClr>
                </a:solidFill>
                <a:latin typeface="Times New Roman" panose="02020603050405020304" pitchFamily="18" charset="0"/>
                <a:cs typeface="Times New Roman" panose="02020603050405020304" pitchFamily="18" charset="0"/>
              </a:rPr>
              <a:t>Building and Environment</a:t>
            </a:r>
            <a:r>
              <a:rPr lang="en-US" sz="1600" dirty="0">
                <a:solidFill>
                  <a:schemeClr val="bg1">
                    <a:lumMod val="50000"/>
                  </a:schemeClr>
                </a:solidFill>
                <a:latin typeface="Times New Roman" panose="02020603050405020304" pitchFamily="18" charset="0"/>
                <a:cs typeface="Times New Roman" panose="02020603050405020304" pitchFamily="18" charset="0"/>
              </a:rPr>
              <a:t>, 46(7), 1329-1342.</a:t>
            </a:r>
            <a:endParaRPr lang="en-US" sz="1600" b="1" dirty="0">
              <a:solidFill>
                <a:sysClr val="windowText" lastClr="000000"/>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8891554" y="0"/>
            <a:ext cx="258541" cy="1414272"/>
          </a:xfrm>
          <a:prstGeom prst="rect">
            <a:avLst/>
          </a:prstGeom>
          <a:solidFill>
            <a:srgbClr val="009999"/>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a:latin typeface="Times New Roman" panose="02020603050405020304" pitchFamily="18" charset="0"/>
              <a:cs typeface="Times New Roman" panose="02020603050405020304" pitchFamily="18" charset="0"/>
            </a:endParaRPr>
          </a:p>
        </p:txBody>
      </p:sp>
      <p:sp>
        <p:nvSpPr>
          <p:cNvPr id="28" name="Rectangle 27"/>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3.10</a:t>
            </a:r>
          </a:p>
        </p:txBody>
      </p:sp>
      <p:pic>
        <p:nvPicPr>
          <p:cNvPr id="2" name="Picture 1">
            <a:extLst>
              <a:ext uri="{FF2B5EF4-FFF2-40B4-BE49-F238E27FC236}">
                <a16:creationId xmlns:a16="http://schemas.microsoft.com/office/drawing/2014/main" xmlns="" id="{6146149F-0F26-9549-87D8-88C89B97B9E2}"/>
              </a:ext>
            </a:extLst>
          </p:cNvPr>
          <p:cNvPicPr>
            <a:picLocks noChangeAspect="1"/>
          </p:cNvPicPr>
          <p:nvPr/>
        </p:nvPicPr>
        <p:blipFill>
          <a:blip r:embed="rId8"/>
          <a:stretch>
            <a:fillRect/>
          </a:stretch>
        </p:blipFill>
        <p:spPr>
          <a:xfrm>
            <a:off x="2012986" y="771746"/>
            <a:ext cx="5105400" cy="3797300"/>
          </a:xfrm>
          <a:prstGeom prst="rect">
            <a:avLst/>
          </a:prstGeom>
        </p:spPr>
      </p:pic>
    </p:spTree>
    <p:extLst>
      <p:ext uri="{BB962C8B-B14F-4D97-AF65-F5344CB8AC3E}">
        <p14:creationId xmlns:p14="http://schemas.microsoft.com/office/powerpoint/2010/main" val="427075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fill="hold" nodeType="withEffect">
                                  <p:stCondLst>
                                    <p:cond delay="0"/>
                                  </p:stCondLst>
                                  <p:childTnLst>
                                    <p:animMotion origin="layout" path="M 4.44444E-6 -3.33333E-6 L -1.59306 -0.00162 " pathEditMode="relative" rAng="0" ptsTypes="AA">
                                      <p:cBhvr>
                                        <p:cTn id="6" dur="40000" fill="hold"/>
                                        <p:tgtEl>
                                          <p:spTgt spid="20"/>
                                        </p:tgtEl>
                                        <p:attrNameLst>
                                          <p:attrName>ppt_x</p:attrName>
                                          <p:attrName>ppt_y</p:attrName>
                                        </p:attrNameLst>
                                      </p:cBhvr>
                                      <p:rCtr x="-79653" y="-93"/>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compression seal window">
            <a:extLst>
              <a:ext uri="{FF2B5EF4-FFF2-40B4-BE49-F238E27FC236}">
                <a16:creationId xmlns:a16="http://schemas.microsoft.com/office/drawing/2014/main" xmlns="" id="{71333FF5-3627-0E4F-964C-542AD1FB808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4713" y="3626194"/>
            <a:ext cx="4182703" cy="32318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windows seals sliding">
            <a:extLst>
              <a:ext uri="{FF2B5EF4-FFF2-40B4-BE49-F238E27FC236}">
                <a16:creationId xmlns:a16="http://schemas.microsoft.com/office/drawing/2014/main" xmlns="" id="{BF6441E2-1115-5843-9BD6-45A1E6400E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46517" y="3902856"/>
            <a:ext cx="2678481" cy="26784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windows sash">
            <a:extLst>
              <a:ext uri="{FF2B5EF4-FFF2-40B4-BE49-F238E27FC236}">
                <a16:creationId xmlns:a16="http://schemas.microsoft.com/office/drawing/2014/main" xmlns="" id="{7AAF448F-3AE0-014E-AC7F-F43DE803D13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9132" y="910459"/>
            <a:ext cx="2678441" cy="26784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dam window">
            <a:extLst>
              <a:ext uri="{FF2B5EF4-FFF2-40B4-BE49-F238E27FC236}">
                <a16:creationId xmlns:a16="http://schemas.microsoft.com/office/drawing/2014/main" xmlns="" id="{4B9810DC-9372-DA4F-86E3-54BDC018E33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91896" y="714886"/>
            <a:ext cx="3387725" cy="2874014"/>
          </a:xfrm>
          <a:prstGeom prst="rect">
            <a:avLst/>
          </a:prstGeom>
          <a:noFill/>
          <a:extLst>
            <a:ext uri="{909E8E84-426E-40DD-AFC4-6F175D3DCCD1}">
              <a14:hiddenFill xmlns:a14="http://schemas.microsoft.com/office/drawing/2010/main">
                <a:solidFill>
                  <a:srgbClr val="FFFFFF"/>
                </a:solidFill>
              </a14:hiddenFill>
            </a:ext>
          </a:extLst>
        </p:spPr>
      </p:pic>
      <p:sp>
        <p:nvSpPr>
          <p:cNvPr id="8" name="Action Button: Home 7">
            <a:hlinkClick r:id="rId6" action="ppaction://hlinksldjump" highlightClick="1"/>
            <a:extLst>
              <a:ext uri="{FF2B5EF4-FFF2-40B4-BE49-F238E27FC236}">
                <a16:creationId xmlns:a16="http://schemas.microsoft.com/office/drawing/2014/main" xmlns="" id="{8BFC149F-22E7-4E4E-B190-306BEEC09D0C}"/>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96384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D1CC21-0E50-9247-BAD9-A984A5598C87}"/>
              </a:ext>
            </a:extLst>
          </p:cNvPr>
          <p:cNvSpPr>
            <a:spLocks noGrp="1"/>
          </p:cNvSpPr>
          <p:nvPr>
            <p:ph type="title"/>
          </p:nvPr>
        </p:nvSpPr>
        <p:spPr/>
        <p:txBody>
          <a:bodyPr/>
          <a:lstStyle/>
          <a:p>
            <a:r>
              <a:rPr lang="en-US" dirty="0"/>
              <a:t>Scope of Work</a:t>
            </a:r>
          </a:p>
        </p:txBody>
      </p:sp>
      <p:sp>
        <p:nvSpPr>
          <p:cNvPr id="3" name="Content Placeholder 2">
            <a:extLst>
              <a:ext uri="{FF2B5EF4-FFF2-40B4-BE49-F238E27FC236}">
                <a16:creationId xmlns:a16="http://schemas.microsoft.com/office/drawing/2014/main" xmlns="" id="{C926A84B-1F1C-1741-AD4D-71574751DDFE}"/>
              </a:ext>
            </a:extLst>
          </p:cNvPr>
          <p:cNvSpPr>
            <a:spLocks noGrp="1"/>
          </p:cNvSpPr>
          <p:nvPr>
            <p:ph idx="1"/>
          </p:nvPr>
        </p:nvSpPr>
        <p:spPr>
          <a:xfrm>
            <a:off x="628649" y="1501254"/>
            <a:ext cx="7886701" cy="5513695"/>
          </a:xfrm>
        </p:spPr>
        <p:txBody>
          <a:bodyPr>
            <a:normAutofit/>
          </a:bodyPr>
          <a:lstStyle/>
          <a:p>
            <a:r>
              <a:rPr lang="en-US" sz="2400" dirty="0"/>
              <a:t>Provide support to Workgroup deliberations and discussions</a:t>
            </a:r>
          </a:p>
          <a:p>
            <a:r>
              <a:rPr lang="en-US" sz="2400" dirty="0"/>
              <a:t>Review existing literature on water leakage through residential building envelopes by Univ. of Florida, FIU, FIT and others.</a:t>
            </a:r>
          </a:p>
          <a:p>
            <a:pPr lvl="1"/>
            <a:r>
              <a:rPr lang="en-US" sz="2000" dirty="0"/>
              <a:t>Summarize the recommendations and conclusions</a:t>
            </a:r>
          </a:p>
          <a:p>
            <a:pPr lvl="1"/>
            <a:r>
              <a:rPr lang="en-US" sz="2000" dirty="0"/>
              <a:t>Determine which if any recommendations are included in the Building Code.</a:t>
            </a:r>
          </a:p>
          <a:p>
            <a:pPr lvl="1"/>
            <a:r>
              <a:rPr lang="en-US" sz="2000" dirty="0"/>
              <a:t>Provide input to Workgroup regarding benefits and costs of modifying wind-driven rain test standards</a:t>
            </a:r>
          </a:p>
          <a:p>
            <a:r>
              <a:rPr lang="en-US" sz="2400" dirty="0"/>
              <a:t>Review forensic reports water damage to units as provided to us by the Workgroup Chair </a:t>
            </a:r>
          </a:p>
          <a:p>
            <a:pPr lvl="1"/>
            <a:r>
              <a:rPr lang="en-US" sz="2000" dirty="0"/>
              <a:t>Analyze the dataset of units – age, story height, orientation etc.</a:t>
            </a:r>
          </a:p>
          <a:p>
            <a:pPr lvl="1"/>
            <a:r>
              <a:rPr lang="en-US" sz="2000" dirty="0"/>
              <a:t>Estimate peak wind speed and other meteorological data to estimate rain loading and wind loading on windows</a:t>
            </a:r>
          </a:p>
          <a:p>
            <a:endParaRPr lang="en-US" sz="2400" dirty="0"/>
          </a:p>
        </p:txBody>
      </p:sp>
    </p:spTree>
    <p:extLst>
      <p:ext uri="{BB962C8B-B14F-4D97-AF65-F5344CB8AC3E}">
        <p14:creationId xmlns:p14="http://schemas.microsoft.com/office/powerpoint/2010/main" val="36725738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983513" y="1743361"/>
          <a:ext cx="7191375" cy="2081276"/>
        </p:xfrm>
        <a:graphic>
          <a:graphicData uri="http://schemas.openxmlformats.org/drawingml/2006/table">
            <a:tbl>
              <a:tblPr firstRow="1" firstCol="1" bandRow="1">
                <a:tableStyleId>{2D5ABB26-0587-4C30-8999-92F81FD0307C}</a:tableStyleId>
              </a:tblPr>
              <a:tblGrid>
                <a:gridCol w="1437720">
                  <a:extLst>
                    <a:ext uri="{9D8B030D-6E8A-4147-A177-3AD203B41FA5}">
                      <a16:colId xmlns:a16="http://schemas.microsoft.com/office/drawing/2014/main" xmlns="" val="20000"/>
                    </a:ext>
                  </a:extLst>
                </a:gridCol>
                <a:gridCol w="1437720">
                  <a:extLst>
                    <a:ext uri="{9D8B030D-6E8A-4147-A177-3AD203B41FA5}">
                      <a16:colId xmlns:a16="http://schemas.microsoft.com/office/drawing/2014/main" xmlns="" val="20001"/>
                    </a:ext>
                  </a:extLst>
                </a:gridCol>
                <a:gridCol w="1539027">
                  <a:extLst>
                    <a:ext uri="{9D8B030D-6E8A-4147-A177-3AD203B41FA5}">
                      <a16:colId xmlns:a16="http://schemas.microsoft.com/office/drawing/2014/main" xmlns="" val="20002"/>
                    </a:ext>
                  </a:extLst>
                </a:gridCol>
                <a:gridCol w="1234832">
                  <a:extLst>
                    <a:ext uri="{9D8B030D-6E8A-4147-A177-3AD203B41FA5}">
                      <a16:colId xmlns:a16="http://schemas.microsoft.com/office/drawing/2014/main" xmlns="" val="20003"/>
                    </a:ext>
                  </a:extLst>
                </a:gridCol>
                <a:gridCol w="1542076">
                  <a:extLst>
                    <a:ext uri="{9D8B030D-6E8A-4147-A177-3AD203B41FA5}">
                      <a16:colId xmlns:a16="http://schemas.microsoft.com/office/drawing/2014/main" xmlns="" val="20004"/>
                    </a:ext>
                  </a:extLst>
                </a:gridCol>
              </a:tblGrid>
              <a:tr h="546100">
                <a:tc>
                  <a:txBody>
                    <a:bodyPr/>
                    <a:lstStyle/>
                    <a:p>
                      <a:pPr marL="0" marR="0" algn="ctr">
                        <a:lnSpc>
                          <a:spcPct val="107000"/>
                        </a:lnSpc>
                        <a:spcBef>
                          <a:spcPts val="0"/>
                        </a:spcBef>
                        <a:spcAft>
                          <a:spcPts val="0"/>
                        </a:spcAft>
                      </a:pPr>
                      <a:r>
                        <a:rPr lang="en-US" sz="1400" b="1" dirty="0">
                          <a:effectLst/>
                        </a:rPr>
                        <a:t>Wall material</a:t>
                      </a:r>
                      <a:endParaRPr lang="en-US" sz="1400" b="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rPr>
                        <a:t>Wall finish</a:t>
                      </a:r>
                      <a:endParaRPr lang="en-US" sz="1400" b="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rPr>
                        <a:t>Window dimension</a:t>
                      </a:r>
                    </a:p>
                    <a:p>
                      <a:pPr marL="0" marR="0" algn="ctr">
                        <a:lnSpc>
                          <a:spcPct val="107000"/>
                        </a:lnSpc>
                        <a:spcBef>
                          <a:spcPts val="0"/>
                        </a:spcBef>
                        <a:spcAft>
                          <a:spcPts val="0"/>
                        </a:spcAft>
                      </a:pPr>
                      <a:r>
                        <a:rPr lang="en-US" sz="1400" b="1" dirty="0">
                          <a:effectLst/>
                        </a:rPr>
                        <a:t>(cm)</a:t>
                      </a:r>
                      <a:endParaRPr lang="en-US" sz="1400" b="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rPr>
                        <a:t>Window material</a:t>
                      </a:r>
                      <a:endParaRPr lang="en-US" sz="1400" b="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rPr>
                        <a:t>Test operator</a:t>
                      </a:r>
                      <a:endParaRPr lang="en-US" sz="1400" b="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66700">
                <a:tc>
                  <a:txBody>
                    <a:bodyPr/>
                    <a:lstStyle/>
                    <a:p>
                      <a:pPr marL="0" marR="0" algn="ctr">
                        <a:lnSpc>
                          <a:spcPct val="107000"/>
                        </a:lnSpc>
                        <a:spcBef>
                          <a:spcPts val="0"/>
                        </a:spcBef>
                        <a:spcAft>
                          <a:spcPts val="0"/>
                        </a:spcAft>
                      </a:pPr>
                      <a:r>
                        <a:rPr lang="en-US" sz="1400" dirty="0">
                          <a:effectLst/>
                        </a:rPr>
                        <a:t>Wood</a:t>
                      </a:r>
                      <a:endParaRPr lang="en-US" sz="1400" b="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400">
                          <a:effectLst/>
                        </a:rPr>
                        <a:t>Stucco</a:t>
                      </a:r>
                      <a:endParaRPr lang="en-US" sz="14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400" dirty="0">
                          <a:effectLst/>
                        </a:rPr>
                        <a:t>121 x 75</a:t>
                      </a: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400">
                          <a:effectLst/>
                        </a:rPr>
                        <a:t>Aluminum</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400">
                          <a:effectLst/>
                        </a:rPr>
                        <a:t>Fixed</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1"/>
                  </a:ext>
                </a:extLst>
              </a:tr>
              <a:tr h="266700">
                <a:tc>
                  <a:txBody>
                    <a:bodyPr/>
                    <a:lstStyle/>
                    <a:p>
                      <a:pPr marL="0" marR="0" algn="ctr">
                        <a:lnSpc>
                          <a:spcPct val="107000"/>
                        </a:lnSpc>
                        <a:spcBef>
                          <a:spcPts val="0"/>
                        </a:spcBef>
                        <a:spcAft>
                          <a:spcPts val="0"/>
                        </a:spcAft>
                      </a:pPr>
                      <a:r>
                        <a:rPr lang="en-US" sz="1400" dirty="0">
                          <a:effectLst/>
                        </a:rPr>
                        <a:t>CMU</a:t>
                      </a:r>
                      <a:endParaRPr lang="en-US" sz="1400" b="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rPr>
                        <a:t>FCB</a:t>
                      </a:r>
                      <a:endParaRPr lang="en-US"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rPr>
                        <a:t>90 x 151</a:t>
                      </a: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Vinyl</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Casement</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266700">
                <a:tc>
                  <a:txBody>
                    <a:bodyPr/>
                    <a:lstStyle/>
                    <a:p>
                      <a:pPr marL="0" marR="0" algn="ctr">
                        <a:lnSpc>
                          <a:spcPct val="107000"/>
                        </a:lnSpc>
                        <a:spcBef>
                          <a:spcPts val="0"/>
                        </a:spcBef>
                        <a:spcAft>
                          <a:spcPts val="0"/>
                        </a:spcAft>
                      </a:pPr>
                      <a:r>
                        <a:rPr lang="en-US" sz="1400">
                          <a:effectLst/>
                        </a:rPr>
                        <a:t> </a:t>
                      </a:r>
                      <a:endParaRPr lang="en-US" sz="14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rPr>
                        <a:t>DC</a:t>
                      </a:r>
                      <a:endParaRPr lang="en-US"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rPr>
                        <a:t>110 x 159</a:t>
                      </a: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Hung</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311944">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rPr>
                        <a:t>159 x 110</a:t>
                      </a: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Horizontal sliding</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294481">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rPr>
                        <a:t>Awning</a:t>
                      </a: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4138168733"/>
              </p:ext>
            </p:extLst>
          </p:nvPr>
        </p:nvGraphicFramePr>
        <p:xfrm>
          <a:off x="494166" y="4822298"/>
          <a:ext cx="8022037" cy="1079500"/>
        </p:xfrm>
        <a:graphic>
          <a:graphicData uri="http://schemas.openxmlformats.org/drawingml/2006/table">
            <a:tbl>
              <a:tblPr firstRow="1" firstCol="1" bandRow="1">
                <a:tableStyleId>{2D5ABB26-0587-4C30-8999-92F81FD0307C}</a:tableStyleId>
              </a:tblPr>
              <a:tblGrid>
                <a:gridCol w="2139852">
                  <a:extLst>
                    <a:ext uri="{9D8B030D-6E8A-4147-A177-3AD203B41FA5}">
                      <a16:colId xmlns:a16="http://schemas.microsoft.com/office/drawing/2014/main" xmlns="" val="20000"/>
                    </a:ext>
                  </a:extLst>
                </a:gridCol>
                <a:gridCol w="900752">
                  <a:extLst>
                    <a:ext uri="{9D8B030D-6E8A-4147-A177-3AD203B41FA5}">
                      <a16:colId xmlns:a16="http://schemas.microsoft.com/office/drawing/2014/main" xmlns="" val="20001"/>
                    </a:ext>
                  </a:extLst>
                </a:gridCol>
                <a:gridCol w="1351129">
                  <a:extLst>
                    <a:ext uri="{9D8B030D-6E8A-4147-A177-3AD203B41FA5}">
                      <a16:colId xmlns:a16="http://schemas.microsoft.com/office/drawing/2014/main" xmlns="" val="20002"/>
                    </a:ext>
                  </a:extLst>
                </a:gridCol>
                <a:gridCol w="930269">
                  <a:extLst>
                    <a:ext uri="{9D8B030D-6E8A-4147-A177-3AD203B41FA5}">
                      <a16:colId xmlns:a16="http://schemas.microsoft.com/office/drawing/2014/main" xmlns="" val="20003"/>
                    </a:ext>
                  </a:extLst>
                </a:gridCol>
                <a:gridCol w="925826">
                  <a:extLst>
                    <a:ext uri="{9D8B030D-6E8A-4147-A177-3AD203B41FA5}">
                      <a16:colId xmlns:a16="http://schemas.microsoft.com/office/drawing/2014/main" xmlns="" val="20004"/>
                    </a:ext>
                  </a:extLst>
                </a:gridCol>
                <a:gridCol w="1774209">
                  <a:extLst>
                    <a:ext uri="{9D8B030D-6E8A-4147-A177-3AD203B41FA5}">
                      <a16:colId xmlns:a16="http://schemas.microsoft.com/office/drawing/2014/main" xmlns="" val="20005"/>
                    </a:ext>
                  </a:extLst>
                </a:gridCol>
              </a:tblGrid>
              <a:tr h="546100">
                <a:tc>
                  <a:txBody>
                    <a:bodyPr/>
                    <a:lstStyle/>
                    <a:p>
                      <a:pPr marL="0" marR="0" algn="ctr">
                        <a:lnSpc>
                          <a:spcPct val="107000"/>
                        </a:lnSpc>
                        <a:spcBef>
                          <a:spcPts val="0"/>
                        </a:spcBef>
                        <a:spcAft>
                          <a:spcPts val="0"/>
                        </a:spcAft>
                      </a:pPr>
                      <a:r>
                        <a:rPr lang="en-US" sz="1400" b="1" dirty="0">
                          <a:effectLst/>
                        </a:rPr>
                        <a:t>Glazing type</a:t>
                      </a:r>
                      <a:endParaRPr lang="en-US" sz="1400" b="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rPr>
                        <a:t>Glass thickness</a:t>
                      </a:r>
                      <a:endParaRPr lang="en-US" sz="1400" b="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rPr>
                        <a:t>Window dimension (cm)</a:t>
                      </a:r>
                      <a:endParaRPr lang="en-US" sz="1400" b="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rPr>
                        <a:t>Window material</a:t>
                      </a:r>
                      <a:endParaRPr lang="en-US" sz="1400" b="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rPr>
                        <a:t>Test operator</a:t>
                      </a:r>
                      <a:endParaRPr lang="en-US" sz="1400" b="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rPr>
                        <a:t>Wind angle</a:t>
                      </a:r>
                      <a:endParaRPr lang="en-US" sz="1400" b="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66700">
                <a:tc>
                  <a:txBody>
                    <a:bodyPr/>
                    <a:lstStyle/>
                    <a:p>
                      <a:pPr marL="0" marR="0">
                        <a:lnSpc>
                          <a:spcPct val="107000"/>
                        </a:lnSpc>
                        <a:spcBef>
                          <a:spcPts val="0"/>
                        </a:spcBef>
                        <a:spcAft>
                          <a:spcPts val="0"/>
                        </a:spcAft>
                      </a:pPr>
                      <a:r>
                        <a:rPr lang="en-US" sz="1400" dirty="0">
                          <a:effectLst/>
                        </a:rPr>
                        <a:t>Single annealed</a:t>
                      </a: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n-US" sz="1400">
                          <a:effectLst/>
                        </a:rPr>
                        <a:t>3.1750</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n-US" sz="1400" dirty="0">
                          <a:effectLst/>
                        </a:rPr>
                        <a:t>91w x 152h</a:t>
                      </a: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n-US" sz="1400" dirty="0">
                          <a:effectLst/>
                        </a:rPr>
                        <a:t>Aluminum</a:t>
                      </a: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n-US" sz="1400">
                          <a:effectLst/>
                        </a:rPr>
                        <a:t>H</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n-US" sz="1400">
                          <a:effectLst/>
                        </a:rPr>
                        <a:t>55 (Cornering)</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1"/>
                  </a:ext>
                </a:extLst>
              </a:tr>
              <a:tr h="266700">
                <a:tc>
                  <a:txBody>
                    <a:bodyPr/>
                    <a:lstStyle/>
                    <a:p>
                      <a:pPr marL="0" marR="0">
                        <a:lnSpc>
                          <a:spcPct val="107000"/>
                        </a:lnSpc>
                        <a:spcBef>
                          <a:spcPts val="0"/>
                        </a:spcBef>
                        <a:spcAft>
                          <a:spcPts val="0"/>
                        </a:spcAft>
                      </a:pPr>
                      <a:r>
                        <a:rPr lang="en-US" sz="1400" dirty="0">
                          <a:effectLst/>
                        </a:rPr>
                        <a:t>Laminated dual glazed</a:t>
                      </a: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rPr>
                        <a:t>4.7625</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rPr>
                        <a:t>152w x 91h</a:t>
                      </a: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rPr>
                        <a:t>HS</a:t>
                      </a:r>
                      <a:endParaRPr lang="en-US" sz="14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rPr>
                        <a:t>80 (Perpendicular)</a:t>
                      </a: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5" name="Rectangle 4"/>
          <p:cNvSpPr/>
          <p:nvPr/>
        </p:nvSpPr>
        <p:spPr>
          <a:xfrm>
            <a:off x="494168" y="1066365"/>
            <a:ext cx="9143998" cy="338554"/>
          </a:xfrm>
          <a:prstGeom prst="rect">
            <a:avLst/>
          </a:prstGeom>
        </p:spPr>
        <p:txBody>
          <a:bodyPr wrap="square">
            <a:spAutoFit/>
          </a:bodyPr>
          <a:lstStyle/>
          <a:p>
            <a:r>
              <a:rPr lang="en-US" sz="1600" b="1" dirty="0">
                <a:cs typeface="Times New Roman" panose="02020603050405020304" pitchFamily="18" charset="0"/>
              </a:rPr>
              <a:t>Part 1: </a:t>
            </a:r>
            <a:r>
              <a:rPr lang="en-US" sz="1600" dirty="0">
                <a:cs typeface="Times New Roman" panose="02020603050405020304" pitchFamily="18" charset="0"/>
              </a:rPr>
              <a:t>application of static and rapid pulsed loading and simulated rain to residential wall</a:t>
            </a:r>
          </a:p>
        </p:txBody>
      </p:sp>
      <p:sp>
        <p:nvSpPr>
          <p:cNvPr id="9" name="Rectangle 8"/>
          <p:cNvSpPr/>
          <p:nvPr/>
        </p:nvSpPr>
        <p:spPr>
          <a:xfrm>
            <a:off x="494166" y="4033139"/>
            <a:ext cx="9144000" cy="584775"/>
          </a:xfrm>
          <a:prstGeom prst="rect">
            <a:avLst/>
          </a:prstGeom>
        </p:spPr>
        <p:txBody>
          <a:bodyPr wrap="square">
            <a:spAutoFit/>
          </a:bodyPr>
          <a:lstStyle/>
          <a:p>
            <a:r>
              <a:rPr lang="en-US" sz="1600" b="1" dirty="0">
                <a:cs typeface="Times New Roman" panose="02020603050405020304" pitchFamily="18" charset="0"/>
              </a:rPr>
              <a:t>Part 2: </a:t>
            </a:r>
            <a:r>
              <a:rPr lang="en-US" sz="1600" dirty="0">
                <a:cs typeface="Times New Roman" panose="02020603050405020304" pitchFamily="18" charset="0"/>
              </a:rPr>
              <a:t>application of static and fluctuating pressure loading and simulated rain to single hung </a:t>
            </a:r>
          </a:p>
          <a:p>
            <a:r>
              <a:rPr lang="en-US" sz="1600" dirty="0">
                <a:cs typeface="Times New Roman" panose="02020603050405020304" pitchFamily="18" charset="0"/>
              </a:rPr>
              <a:t>and horizontal slider windows</a:t>
            </a:r>
          </a:p>
        </p:txBody>
      </p:sp>
      <p:sp>
        <p:nvSpPr>
          <p:cNvPr id="7" name="Rectangle 6"/>
          <p:cNvSpPr/>
          <p:nvPr/>
        </p:nvSpPr>
        <p:spPr>
          <a:xfrm>
            <a:off x="14406" y="419265"/>
            <a:ext cx="9129593" cy="369332"/>
          </a:xfrm>
          <a:prstGeom prst="rect">
            <a:avLst/>
          </a:prstGeom>
        </p:spPr>
        <p:txBody>
          <a:bodyPr wrap="square">
            <a:spAutoFit/>
          </a:bodyPr>
          <a:lstStyle/>
          <a:p>
            <a:pPr algn="ctr"/>
            <a:r>
              <a:rPr lang="en-US" b="1" dirty="0">
                <a:solidFill>
                  <a:srgbClr val="009999"/>
                </a:solidFill>
              </a:rPr>
              <a:t>Experimental Setup</a:t>
            </a:r>
          </a:p>
        </p:txBody>
      </p:sp>
      <p:sp>
        <p:nvSpPr>
          <p:cNvPr id="8" name="Rectangle 7"/>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3.11</a:t>
            </a:r>
          </a:p>
        </p:txBody>
      </p:sp>
      <p:sp>
        <p:nvSpPr>
          <p:cNvPr id="10" name="Rectangle 9">
            <a:extLst>
              <a:ext uri="{FF2B5EF4-FFF2-40B4-BE49-F238E27FC236}">
                <a16:creationId xmlns:a16="http://schemas.microsoft.com/office/drawing/2014/main" xmlns="" id="{CE967749-30C3-ED4F-9F70-A67EC6173B45}"/>
              </a:ext>
            </a:extLst>
          </p:cNvPr>
          <p:cNvSpPr/>
          <p:nvPr/>
        </p:nvSpPr>
        <p:spPr>
          <a:xfrm>
            <a:off x="494166" y="6006162"/>
            <a:ext cx="4572000" cy="738664"/>
          </a:xfrm>
          <a:prstGeom prst="rect">
            <a:avLst/>
          </a:prstGeom>
        </p:spPr>
        <p:txBody>
          <a:bodyPr>
            <a:spAutoFit/>
          </a:bodyPr>
          <a:lstStyle/>
          <a:p>
            <a:r>
              <a:rPr lang="en-US" sz="1400" dirty="0"/>
              <a:t>Note:</a:t>
            </a:r>
          </a:p>
          <a:p>
            <a:r>
              <a:rPr lang="en-US" sz="1400" dirty="0"/>
              <a:t>FCB: fiber cement siding board</a:t>
            </a:r>
          </a:p>
          <a:p>
            <a:r>
              <a:rPr lang="en-US" sz="1400" dirty="0"/>
              <a:t>DC : decorative cementitious coating</a:t>
            </a:r>
          </a:p>
        </p:txBody>
      </p:sp>
      <p:sp>
        <p:nvSpPr>
          <p:cNvPr id="11" name="Action Button: Home 10">
            <a:hlinkClick r:id="rId2" action="ppaction://hlinksldjump" highlightClick="1"/>
            <a:extLst>
              <a:ext uri="{FF2B5EF4-FFF2-40B4-BE49-F238E27FC236}">
                <a16:creationId xmlns:a16="http://schemas.microsoft.com/office/drawing/2014/main" xmlns="" id="{4F30BEFA-C0B3-C248-9495-75DAE273C26B}"/>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09626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9D1DDE-E1BF-9F48-9497-36406C0FC595}"/>
              </a:ext>
            </a:extLst>
          </p:cNvPr>
          <p:cNvSpPr>
            <a:spLocks noGrp="1"/>
          </p:cNvSpPr>
          <p:nvPr>
            <p:ph type="title"/>
          </p:nvPr>
        </p:nvSpPr>
        <p:spPr/>
        <p:txBody>
          <a:bodyPr/>
          <a:lstStyle/>
          <a:p>
            <a:r>
              <a:rPr lang="en-US" dirty="0"/>
              <a:t>Pressure Test Sequences</a:t>
            </a:r>
          </a:p>
        </p:txBody>
      </p:sp>
      <p:pic>
        <p:nvPicPr>
          <p:cNvPr id="4" name="Picture 3">
            <a:extLst>
              <a:ext uri="{FF2B5EF4-FFF2-40B4-BE49-F238E27FC236}">
                <a16:creationId xmlns:a16="http://schemas.microsoft.com/office/drawing/2014/main" xmlns="" id="{29AE8E60-A2AB-5946-875D-FDC46797726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583143"/>
            <a:ext cx="4673600" cy="2512930"/>
          </a:xfrm>
          <a:prstGeom prst="rect">
            <a:avLst/>
          </a:prstGeom>
        </p:spPr>
      </p:pic>
      <p:pic>
        <p:nvPicPr>
          <p:cNvPr id="5" name="Picture 4">
            <a:extLst>
              <a:ext uri="{FF2B5EF4-FFF2-40B4-BE49-F238E27FC236}">
                <a16:creationId xmlns:a16="http://schemas.microsoft.com/office/drawing/2014/main" xmlns="" id="{D3621DE0-085D-F945-90BE-52F9CD753B7D}"/>
              </a:ext>
            </a:extLst>
          </p:cNvPr>
          <p:cNvPicPr>
            <a:picLocks noChangeAspect="1"/>
          </p:cNvPicPr>
          <p:nvPr/>
        </p:nvPicPr>
        <p:blipFill>
          <a:blip r:embed="rId3"/>
          <a:stretch>
            <a:fillRect/>
          </a:stretch>
        </p:blipFill>
        <p:spPr>
          <a:xfrm>
            <a:off x="114300" y="4298479"/>
            <a:ext cx="4559300" cy="2552700"/>
          </a:xfrm>
          <a:prstGeom prst="rect">
            <a:avLst/>
          </a:prstGeom>
        </p:spPr>
      </p:pic>
      <p:grpSp>
        <p:nvGrpSpPr>
          <p:cNvPr id="20" name="Group 19">
            <a:extLst>
              <a:ext uri="{FF2B5EF4-FFF2-40B4-BE49-F238E27FC236}">
                <a16:creationId xmlns:a16="http://schemas.microsoft.com/office/drawing/2014/main" xmlns="" id="{AC872067-4C8E-2343-ABBD-52D73DA5D972}"/>
              </a:ext>
            </a:extLst>
          </p:cNvPr>
          <p:cNvGrpSpPr/>
          <p:nvPr/>
        </p:nvGrpSpPr>
        <p:grpSpPr>
          <a:xfrm>
            <a:off x="4584700" y="1633789"/>
            <a:ext cx="4559300" cy="4640978"/>
            <a:chOff x="4584700" y="637502"/>
            <a:chExt cx="4559300" cy="4640978"/>
          </a:xfrm>
        </p:grpSpPr>
        <p:pic>
          <p:nvPicPr>
            <p:cNvPr id="6" name="Picture 5">
              <a:extLst>
                <a:ext uri="{FF2B5EF4-FFF2-40B4-BE49-F238E27FC236}">
                  <a16:creationId xmlns:a16="http://schemas.microsoft.com/office/drawing/2014/main" xmlns="" id="{3F613796-7037-0B43-B3F5-98BCB2C768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84700" y="1204195"/>
              <a:ext cx="4413625" cy="3212509"/>
            </a:xfrm>
            <a:prstGeom prst="rect">
              <a:avLst/>
            </a:prstGeom>
          </p:spPr>
        </p:pic>
        <p:grpSp>
          <p:nvGrpSpPr>
            <p:cNvPr id="19" name="Group 18">
              <a:extLst>
                <a:ext uri="{FF2B5EF4-FFF2-40B4-BE49-F238E27FC236}">
                  <a16:creationId xmlns:a16="http://schemas.microsoft.com/office/drawing/2014/main" xmlns="" id="{950DE0AD-B1A5-7A41-8FD8-04D107C328AC}"/>
                </a:ext>
              </a:extLst>
            </p:cNvPr>
            <p:cNvGrpSpPr/>
            <p:nvPr/>
          </p:nvGrpSpPr>
          <p:grpSpPr>
            <a:xfrm>
              <a:off x="5037450" y="637502"/>
              <a:ext cx="4106550" cy="4640978"/>
              <a:chOff x="5037450" y="637500"/>
              <a:chExt cx="4106550" cy="4640978"/>
            </a:xfrm>
          </p:grpSpPr>
          <p:sp>
            <p:nvSpPr>
              <p:cNvPr id="7" name="Rectangle 6">
                <a:extLst>
                  <a:ext uri="{FF2B5EF4-FFF2-40B4-BE49-F238E27FC236}">
                    <a16:creationId xmlns:a16="http://schemas.microsoft.com/office/drawing/2014/main" xmlns="" id="{AEBD09E4-F7D7-1F4D-A3C6-30171EF35051}"/>
                  </a:ext>
                </a:extLst>
              </p:cNvPr>
              <p:cNvSpPr/>
              <p:nvPr/>
            </p:nvSpPr>
            <p:spPr>
              <a:xfrm>
                <a:off x="5037450" y="4416704"/>
                <a:ext cx="4106550" cy="861774"/>
              </a:xfrm>
              <a:prstGeom prst="rect">
                <a:avLst/>
              </a:prstGeom>
            </p:spPr>
            <p:txBody>
              <a:bodyPr wrap="square">
                <a:spAutoFit/>
              </a:bodyPr>
              <a:lstStyle/>
              <a:p>
                <a:r>
                  <a:rPr lang="en-US" sz="1200" b="1" dirty="0">
                    <a:latin typeface="Times New Roman" panose="02020603050405020304" pitchFamily="18" charset="0"/>
                    <a:cs typeface="Times New Roman" panose="02020603050405020304" pitchFamily="18" charset="0"/>
                  </a:rPr>
                  <a:t>Fig. 8</a:t>
                </a:r>
                <a:r>
                  <a:rPr lang="en-US" sz="1200" b="1" dirty="0">
                    <a:latin typeface="Helvetica" pitchFamily="2" charset="0"/>
                  </a:rPr>
                  <a:t>. </a:t>
                </a:r>
                <a:r>
                  <a:rPr lang="en-US" sz="1200" dirty="0">
                    <a:latin typeface="Times" pitchFamily="2" charset="0"/>
                  </a:rPr>
                  <a:t>Load sequence, which is comprised of four segments: </a:t>
                </a:r>
                <a:r>
                  <a:rPr lang="en-US" sz="1200" dirty="0">
                    <a:solidFill>
                      <a:srgbClr val="C00000"/>
                    </a:solidFill>
                    <a:latin typeface="Times" pitchFamily="2" charset="0"/>
                  </a:rPr>
                  <a:t>static</a:t>
                </a:r>
                <a:r>
                  <a:rPr lang="en-US" sz="1200" dirty="0">
                    <a:latin typeface="Times" pitchFamily="2" charset="0"/>
                  </a:rPr>
                  <a:t>, </a:t>
                </a:r>
                <a:r>
                  <a:rPr lang="en-US" sz="1200" dirty="0">
                    <a:solidFill>
                      <a:srgbClr val="C00000"/>
                    </a:solidFill>
                    <a:latin typeface="Times" pitchFamily="2" charset="0"/>
                  </a:rPr>
                  <a:t>peak </a:t>
                </a:r>
                <a:r>
                  <a:rPr lang="en-US" sz="1200" dirty="0">
                    <a:solidFill>
                      <a:srgbClr val="C00000"/>
                    </a:solidFill>
                    <a:latin typeface="Helvetica" pitchFamily="2" charset="0"/>
                  </a:rPr>
                  <a:t>fl</a:t>
                </a:r>
                <a:r>
                  <a:rPr lang="en-US" sz="1200" dirty="0">
                    <a:solidFill>
                      <a:srgbClr val="C00000"/>
                    </a:solidFill>
                    <a:latin typeface="Times" pitchFamily="2" charset="0"/>
                  </a:rPr>
                  <a:t>uctuating</a:t>
                </a:r>
                <a:r>
                  <a:rPr lang="en-US" sz="1200" dirty="0">
                    <a:latin typeface="Times" pitchFamily="2" charset="0"/>
                  </a:rPr>
                  <a:t> (black), maximum </a:t>
                </a:r>
                <a:r>
                  <a:rPr lang="en-US" sz="1200" dirty="0">
                    <a:solidFill>
                      <a:srgbClr val="C00000"/>
                    </a:solidFill>
                    <a:latin typeface="Times" pitchFamily="2" charset="0"/>
                  </a:rPr>
                  <a:t>mean </a:t>
                </a:r>
                <a:r>
                  <a:rPr lang="en-US" sz="1200" dirty="0">
                    <a:solidFill>
                      <a:srgbClr val="C00000"/>
                    </a:solidFill>
                    <a:latin typeface="Helvetica" pitchFamily="2" charset="0"/>
                  </a:rPr>
                  <a:t>fl</a:t>
                </a:r>
                <a:r>
                  <a:rPr lang="en-US" sz="1200" dirty="0">
                    <a:solidFill>
                      <a:srgbClr val="C00000"/>
                    </a:solidFill>
                    <a:latin typeface="Times" pitchFamily="2" charset="0"/>
                  </a:rPr>
                  <a:t>uctuating </a:t>
                </a:r>
                <a:r>
                  <a:rPr lang="en-US" sz="1200" dirty="0">
                    <a:latin typeface="Times" pitchFamily="2" charset="0"/>
                  </a:rPr>
                  <a:t>(gray), and a </a:t>
                </a:r>
                <a:r>
                  <a:rPr lang="en-US" sz="1200" dirty="0">
                    <a:solidFill>
                      <a:srgbClr val="C00000"/>
                    </a:solidFill>
                    <a:latin typeface="Times" pitchFamily="2" charset="0"/>
                  </a:rPr>
                  <a:t>repeat of the static </a:t>
                </a:r>
                <a:r>
                  <a:rPr lang="en-US" sz="1200" dirty="0">
                    <a:latin typeface="Times" pitchFamily="2" charset="0"/>
                  </a:rPr>
                  <a:t>to determine if the window specimen was damaged during the sequence</a:t>
                </a:r>
                <a:r>
                  <a:rPr lang="en-US" sz="1400" dirty="0">
                    <a:latin typeface="Times" pitchFamily="2" charset="0"/>
                  </a:rPr>
                  <a:t>.</a:t>
                </a:r>
                <a:endParaRPr lang="en-US" sz="1400" dirty="0">
                  <a:effectLst/>
                  <a:latin typeface="Times" pitchFamily="2" charset="0"/>
                </a:endParaRPr>
              </a:p>
            </p:txBody>
          </p:sp>
          <p:sp>
            <p:nvSpPr>
              <p:cNvPr id="8" name="Left Brace 7">
                <a:extLst>
                  <a:ext uri="{FF2B5EF4-FFF2-40B4-BE49-F238E27FC236}">
                    <a16:creationId xmlns:a16="http://schemas.microsoft.com/office/drawing/2014/main" xmlns="" id="{5DE46400-9F73-1446-A70C-2533C6D13AEB}"/>
                  </a:ext>
                </a:extLst>
              </p:cNvPr>
              <p:cNvSpPr/>
              <p:nvPr/>
            </p:nvSpPr>
            <p:spPr>
              <a:xfrm rot="5400000">
                <a:off x="5378514" y="830373"/>
                <a:ext cx="358787" cy="689117"/>
              </a:xfrm>
              <a:prstGeom prst="leftBrace">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xmlns="" id="{8A17248F-3B54-5241-AA0D-71D77C94644E}"/>
                  </a:ext>
                </a:extLst>
              </p:cNvPr>
              <p:cNvSpPr/>
              <p:nvPr/>
            </p:nvSpPr>
            <p:spPr>
              <a:xfrm rot="5400000">
                <a:off x="6241684" y="697260"/>
                <a:ext cx="358790" cy="955343"/>
              </a:xfrm>
              <a:prstGeom prst="leftBrace">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Left Brace 9">
                <a:extLst>
                  <a:ext uri="{FF2B5EF4-FFF2-40B4-BE49-F238E27FC236}">
                    <a16:creationId xmlns:a16="http://schemas.microsoft.com/office/drawing/2014/main" xmlns="" id="{09059F9D-1B6B-E04F-9141-BAB828C63297}"/>
                  </a:ext>
                </a:extLst>
              </p:cNvPr>
              <p:cNvSpPr/>
              <p:nvPr/>
            </p:nvSpPr>
            <p:spPr>
              <a:xfrm rot="5400000">
                <a:off x="7244795" y="690435"/>
                <a:ext cx="358790" cy="968994"/>
              </a:xfrm>
              <a:prstGeom prst="leftBrace">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10">
                <a:extLst>
                  <a:ext uri="{FF2B5EF4-FFF2-40B4-BE49-F238E27FC236}">
                    <a16:creationId xmlns:a16="http://schemas.microsoft.com/office/drawing/2014/main" xmlns="" id="{295C61DD-2296-DE45-93A5-49E5EDE19783}"/>
                  </a:ext>
                </a:extLst>
              </p:cNvPr>
              <p:cNvSpPr/>
              <p:nvPr/>
            </p:nvSpPr>
            <p:spPr>
              <a:xfrm rot="5400000">
                <a:off x="8089771" y="814448"/>
                <a:ext cx="399737" cy="680020"/>
              </a:xfrm>
              <a:prstGeom prst="leftBrace">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xmlns="" id="{8D11EDE1-248E-3345-A4CB-71279AB6A4B4}"/>
                  </a:ext>
                </a:extLst>
              </p:cNvPr>
              <p:cNvCxnSpPr/>
              <p:nvPr/>
            </p:nvCxnSpPr>
            <p:spPr>
              <a:xfrm>
                <a:off x="6912400" y="1354325"/>
                <a:ext cx="0" cy="2088103"/>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5943E774-B90C-7043-88C0-1826512844B7}"/>
                  </a:ext>
                </a:extLst>
              </p:cNvPr>
              <p:cNvSpPr txBox="1"/>
              <p:nvPr/>
            </p:nvSpPr>
            <p:spPr>
              <a:xfrm>
                <a:off x="5264480" y="637500"/>
                <a:ext cx="586853" cy="369332"/>
              </a:xfrm>
              <a:prstGeom prst="rect">
                <a:avLst/>
              </a:prstGeom>
              <a:noFill/>
            </p:spPr>
            <p:txBody>
              <a:bodyPr wrap="square" rtlCol="0">
                <a:spAutoFit/>
              </a:bodyPr>
              <a:lstStyle/>
              <a:p>
                <a:pPr algn="ctr"/>
                <a:r>
                  <a:rPr lang="en-US" b="1" dirty="0">
                    <a:solidFill>
                      <a:srgbClr val="C00000"/>
                    </a:solidFill>
                  </a:rPr>
                  <a:t>1</a:t>
                </a:r>
              </a:p>
            </p:txBody>
          </p:sp>
          <p:sp>
            <p:nvSpPr>
              <p:cNvPr id="16" name="TextBox 15">
                <a:extLst>
                  <a:ext uri="{FF2B5EF4-FFF2-40B4-BE49-F238E27FC236}">
                    <a16:creationId xmlns:a16="http://schemas.microsoft.com/office/drawing/2014/main" xmlns="" id="{DFF4B6D4-6D8E-A141-AE42-D72EB4391537}"/>
                  </a:ext>
                </a:extLst>
              </p:cNvPr>
              <p:cNvSpPr txBox="1"/>
              <p:nvPr/>
            </p:nvSpPr>
            <p:spPr>
              <a:xfrm>
                <a:off x="6127652" y="637500"/>
                <a:ext cx="586853" cy="369332"/>
              </a:xfrm>
              <a:prstGeom prst="rect">
                <a:avLst/>
              </a:prstGeom>
              <a:noFill/>
            </p:spPr>
            <p:txBody>
              <a:bodyPr wrap="square" rtlCol="0">
                <a:spAutoFit/>
              </a:bodyPr>
              <a:lstStyle/>
              <a:p>
                <a:pPr algn="ctr"/>
                <a:r>
                  <a:rPr lang="en-US" b="1" dirty="0">
                    <a:solidFill>
                      <a:srgbClr val="C00000"/>
                    </a:solidFill>
                  </a:rPr>
                  <a:t>2</a:t>
                </a:r>
              </a:p>
            </p:txBody>
          </p:sp>
          <p:sp>
            <p:nvSpPr>
              <p:cNvPr id="17" name="TextBox 16">
                <a:extLst>
                  <a:ext uri="{FF2B5EF4-FFF2-40B4-BE49-F238E27FC236}">
                    <a16:creationId xmlns:a16="http://schemas.microsoft.com/office/drawing/2014/main" xmlns="" id="{05FD80BC-1104-1F4E-9F7A-6CC7D69B3712}"/>
                  </a:ext>
                </a:extLst>
              </p:cNvPr>
              <p:cNvSpPr txBox="1"/>
              <p:nvPr/>
            </p:nvSpPr>
            <p:spPr>
              <a:xfrm>
                <a:off x="7123936" y="637500"/>
                <a:ext cx="586853" cy="369332"/>
              </a:xfrm>
              <a:prstGeom prst="rect">
                <a:avLst/>
              </a:prstGeom>
              <a:noFill/>
            </p:spPr>
            <p:txBody>
              <a:bodyPr wrap="square" rtlCol="0">
                <a:spAutoFit/>
              </a:bodyPr>
              <a:lstStyle/>
              <a:p>
                <a:pPr algn="ctr"/>
                <a:r>
                  <a:rPr lang="en-US" b="1" dirty="0">
                    <a:solidFill>
                      <a:srgbClr val="C00000"/>
                    </a:solidFill>
                  </a:rPr>
                  <a:t>3</a:t>
                </a:r>
              </a:p>
            </p:txBody>
          </p:sp>
          <p:sp>
            <p:nvSpPr>
              <p:cNvPr id="18" name="TextBox 17">
                <a:extLst>
                  <a:ext uri="{FF2B5EF4-FFF2-40B4-BE49-F238E27FC236}">
                    <a16:creationId xmlns:a16="http://schemas.microsoft.com/office/drawing/2014/main" xmlns="" id="{78C80B33-E940-574D-B226-C36871A2393E}"/>
                  </a:ext>
                </a:extLst>
              </p:cNvPr>
              <p:cNvSpPr txBox="1"/>
              <p:nvPr/>
            </p:nvSpPr>
            <p:spPr>
              <a:xfrm>
                <a:off x="7987107" y="637500"/>
                <a:ext cx="586853" cy="369332"/>
              </a:xfrm>
              <a:prstGeom prst="rect">
                <a:avLst/>
              </a:prstGeom>
              <a:noFill/>
            </p:spPr>
            <p:txBody>
              <a:bodyPr wrap="square" rtlCol="0">
                <a:spAutoFit/>
              </a:bodyPr>
              <a:lstStyle/>
              <a:p>
                <a:pPr algn="ctr"/>
                <a:r>
                  <a:rPr lang="en-US" b="1" dirty="0">
                    <a:solidFill>
                      <a:srgbClr val="C00000"/>
                    </a:solidFill>
                  </a:rPr>
                  <a:t>4</a:t>
                </a:r>
              </a:p>
            </p:txBody>
          </p:sp>
        </p:grpSp>
      </p:grpSp>
      <p:sp>
        <p:nvSpPr>
          <p:cNvPr id="21" name="Action Button: Home 20">
            <a:hlinkClick r:id="rId5" action="ppaction://hlinksldjump" highlightClick="1"/>
            <a:extLst>
              <a:ext uri="{FF2B5EF4-FFF2-40B4-BE49-F238E27FC236}">
                <a16:creationId xmlns:a16="http://schemas.microsoft.com/office/drawing/2014/main" xmlns="" id="{BB52A846-F11F-234D-B766-CD8B17B4470C}"/>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818459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447675" y="990700"/>
            <a:ext cx="3657600" cy="2743200"/>
          </a:xfrm>
          <a:prstGeom prst="rect">
            <a:avLst/>
          </a:prstGeom>
        </p:spPr>
      </p:pic>
      <p:pic>
        <p:nvPicPr>
          <p:cNvPr id="4" name="Picture 3"/>
          <p:cNvPicPr/>
          <p:nvPr/>
        </p:nvPicPr>
        <p:blipFill>
          <a:blip r:embed="rId3"/>
          <a:stretch>
            <a:fillRect/>
          </a:stretch>
        </p:blipFill>
        <p:spPr>
          <a:xfrm>
            <a:off x="5019673" y="990700"/>
            <a:ext cx="3657600" cy="2743200"/>
          </a:xfrm>
          <a:prstGeom prst="rect">
            <a:avLst/>
          </a:prstGeom>
        </p:spPr>
      </p:pic>
      <p:pic>
        <p:nvPicPr>
          <p:cNvPr id="5" name="Picture 4"/>
          <p:cNvPicPr/>
          <p:nvPr/>
        </p:nvPicPr>
        <p:blipFill>
          <a:blip r:embed="rId4"/>
          <a:stretch>
            <a:fillRect/>
          </a:stretch>
        </p:blipFill>
        <p:spPr>
          <a:xfrm>
            <a:off x="2750402" y="3936003"/>
            <a:ext cx="3657600" cy="2743200"/>
          </a:xfrm>
          <a:prstGeom prst="rect">
            <a:avLst/>
          </a:prstGeom>
        </p:spPr>
      </p:pic>
      <p:sp>
        <p:nvSpPr>
          <p:cNvPr id="6" name="Rectangle 5"/>
          <p:cNvSpPr/>
          <p:nvPr/>
        </p:nvSpPr>
        <p:spPr>
          <a:xfrm>
            <a:off x="14406" y="419265"/>
            <a:ext cx="9129593" cy="369332"/>
          </a:xfrm>
          <a:prstGeom prst="rect">
            <a:avLst/>
          </a:prstGeom>
        </p:spPr>
        <p:txBody>
          <a:bodyPr wrap="square">
            <a:spAutoFit/>
          </a:bodyPr>
          <a:lstStyle/>
          <a:p>
            <a:pPr algn="ctr"/>
            <a:r>
              <a:rPr lang="en-US" b="1" dirty="0">
                <a:solidFill>
                  <a:srgbClr val="009999"/>
                </a:solidFill>
                <a:latin typeface="Times" panose="02020603060405020304" pitchFamily="18" charset="0"/>
              </a:rPr>
              <a:t>Experimental Results</a:t>
            </a:r>
          </a:p>
        </p:txBody>
      </p:sp>
      <p:sp>
        <p:nvSpPr>
          <p:cNvPr id="7" name="Oval 6"/>
          <p:cNvSpPr/>
          <p:nvPr/>
        </p:nvSpPr>
        <p:spPr>
          <a:xfrm>
            <a:off x="771524" y="1095375"/>
            <a:ext cx="295275" cy="266700"/>
          </a:xfrm>
          <a:prstGeom prst="ellipse">
            <a:avLst/>
          </a:prstGeom>
          <a:noFill/>
          <a:ln w="28575">
            <a:solidFill>
              <a:srgbClr val="009999"/>
            </a:solidFill>
          </a:ln>
          <a:effectLst>
            <a:glow rad="50800">
              <a:srgbClr val="009999">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219509" y="1107567"/>
            <a:ext cx="295275" cy="266700"/>
          </a:xfrm>
          <a:prstGeom prst="ellipse">
            <a:avLst/>
          </a:prstGeom>
          <a:noFill/>
          <a:ln w="28575">
            <a:solidFill>
              <a:srgbClr val="009999"/>
            </a:solidFill>
          </a:ln>
          <a:effectLst>
            <a:glow rad="50800">
              <a:srgbClr val="009999">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933509" y="5174253"/>
            <a:ext cx="295275" cy="266700"/>
          </a:xfrm>
          <a:prstGeom prst="ellipse">
            <a:avLst/>
          </a:prstGeom>
          <a:noFill/>
          <a:ln w="28575">
            <a:solidFill>
              <a:srgbClr val="009999"/>
            </a:solidFill>
          </a:ln>
          <a:effectLst>
            <a:glow rad="50800">
              <a:srgbClr val="009999">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71523" y="1820485"/>
            <a:ext cx="295275" cy="266700"/>
          </a:xfrm>
          <a:prstGeom prst="ellipse">
            <a:avLst/>
          </a:prstGeom>
          <a:noFill/>
          <a:ln w="28575">
            <a:solidFill>
              <a:srgbClr val="009999"/>
            </a:solidFill>
          </a:ln>
          <a:effectLst>
            <a:glow rad="50800">
              <a:srgbClr val="009999">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219508" y="3326197"/>
            <a:ext cx="295275" cy="266700"/>
          </a:xfrm>
          <a:prstGeom prst="ellipse">
            <a:avLst/>
          </a:prstGeom>
          <a:noFill/>
          <a:ln w="28575">
            <a:solidFill>
              <a:srgbClr val="009999"/>
            </a:solidFill>
          </a:ln>
          <a:effectLst>
            <a:glow rad="50800">
              <a:srgbClr val="009999">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933509" y="6282757"/>
            <a:ext cx="295275" cy="266700"/>
          </a:xfrm>
          <a:prstGeom prst="ellipse">
            <a:avLst/>
          </a:prstGeom>
          <a:noFill/>
          <a:ln w="28575">
            <a:solidFill>
              <a:srgbClr val="009999"/>
            </a:solidFill>
          </a:ln>
          <a:effectLst>
            <a:glow rad="50800">
              <a:srgbClr val="009999">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3.12</a:t>
            </a:r>
          </a:p>
        </p:txBody>
      </p:sp>
      <p:sp>
        <p:nvSpPr>
          <p:cNvPr id="15" name="Action Button: Home 14">
            <a:hlinkClick r:id="rId5" action="ppaction://hlinksldjump" highlightClick="1"/>
            <a:extLst>
              <a:ext uri="{FF2B5EF4-FFF2-40B4-BE49-F238E27FC236}">
                <a16:creationId xmlns:a16="http://schemas.microsoft.com/office/drawing/2014/main" xmlns="" id="{6FBBC857-3DF3-784A-AE01-5F496944E79E}"/>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1220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ompression seal window"/>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8110" y="1185002"/>
            <a:ext cx="4695745" cy="362821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35804" y="4813216"/>
            <a:ext cx="8799013" cy="1229376"/>
          </a:xfrm>
          <a:prstGeom prst="rect">
            <a:avLst/>
          </a:prstGeom>
        </p:spPr>
        <p:txBody>
          <a:bodyPr wrap="square">
            <a:spAutoFit/>
          </a:bodyPr>
          <a:lstStyle/>
          <a:p>
            <a:pPr marL="285750" indent="-285750">
              <a:lnSpc>
                <a:spcPct val="107000"/>
              </a:lnSpc>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Compression sealed windows are better performers than sliding sealed windows (greater water leakage in sliders)</a:t>
            </a:r>
          </a:p>
          <a:p>
            <a:pPr marL="285750" indent="-285750">
              <a:lnSpc>
                <a:spcPct val="107000"/>
              </a:lnSpc>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Water leaks occurs through the window/wall interface</a:t>
            </a:r>
          </a:p>
          <a:p>
            <a:pPr marL="285750" indent="-285750">
              <a:lnSpc>
                <a:spcPct val="107000"/>
              </a:lnSpc>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Water tightness of interface joints is crucial for good water tightness of the window system.</a:t>
            </a:r>
          </a:p>
          <a:p>
            <a:pPr marL="285750" indent="-285750">
              <a:lnSpc>
                <a:spcPct val="107000"/>
              </a:lnSpc>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A differential pressure of 600 Pa or more window/wall systems exhibit first sign of leaks in dynamic environment </a:t>
            </a:r>
          </a:p>
          <a:p>
            <a:pPr marL="285750" indent="-285750">
              <a:lnSpc>
                <a:spcPct val="107000"/>
              </a:lnSpc>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Rapid pulse test loads caused formation of more leakage paths than the static pressure test.</a:t>
            </a:r>
          </a:p>
        </p:txBody>
      </p:sp>
      <p:pic>
        <p:nvPicPr>
          <p:cNvPr id="2054" name="Picture 6" descr="Image result for windows seals slid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81434" y="1461665"/>
            <a:ext cx="3256964" cy="325696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4406" y="419265"/>
            <a:ext cx="9129593" cy="369332"/>
          </a:xfrm>
          <a:prstGeom prst="rect">
            <a:avLst/>
          </a:prstGeom>
        </p:spPr>
        <p:txBody>
          <a:bodyPr wrap="square">
            <a:spAutoFit/>
          </a:bodyPr>
          <a:lstStyle/>
          <a:p>
            <a:pPr algn="ctr"/>
            <a:r>
              <a:rPr lang="en-US" b="1" dirty="0">
                <a:solidFill>
                  <a:srgbClr val="009999"/>
                </a:solidFill>
                <a:latin typeface="Times" panose="02020603060405020304" pitchFamily="18" charset="0"/>
              </a:rPr>
              <a:t>Observations:  Residential wall assemblies </a:t>
            </a:r>
          </a:p>
        </p:txBody>
      </p:sp>
      <p:sp>
        <p:nvSpPr>
          <p:cNvPr id="8" name="Rectangle 7"/>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3.13</a:t>
            </a:r>
          </a:p>
        </p:txBody>
      </p:sp>
      <p:sp>
        <p:nvSpPr>
          <p:cNvPr id="9" name="Action Button: Home 8">
            <a:hlinkClick r:id="rId4" action="ppaction://hlinksldjump" highlightClick="1"/>
            <a:extLst>
              <a:ext uri="{FF2B5EF4-FFF2-40B4-BE49-F238E27FC236}">
                <a16:creationId xmlns:a16="http://schemas.microsoft.com/office/drawing/2014/main" xmlns="" id="{CE60324C-553F-C443-8A7A-E1A6002E4931}"/>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002663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4411" y="4838616"/>
            <a:ext cx="8078712" cy="1669240"/>
          </a:xfrm>
          <a:prstGeom prst="rect">
            <a:avLst/>
          </a:prstGeom>
        </p:spPr>
        <p:txBody>
          <a:bodyPr wrap="square">
            <a:spAutoFit/>
          </a:bodyPr>
          <a:lstStyle/>
          <a:p>
            <a:pPr marL="502920" marR="0" indent="-285750">
              <a:lnSpc>
                <a:spcPct val="107000"/>
              </a:lnSpc>
              <a:spcBef>
                <a:spcPts val="0"/>
              </a:spcBef>
              <a:spcAft>
                <a:spcPts val="800"/>
              </a:spcAft>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Sill dam height is critical in reducing rate of water leaks into the interior of building. The sash-to-sill and sash-to-jamb interfaces only partially sheds water; </a:t>
            </a:r>
          </a:p>
          <a:p>
            <a:pPr marL="502920" marR="0" indent="-285750">
              <a:lnSpc>
                <a:spcPct val="107000"/>
              </a:lnSpc>
              <a:spcBef>
                <a:spcPts val="0"/>
              </a:spcBef>
              <a:spcAft>
                <a:spcPts val="800"/>
              </a:spcAft>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Water penetrates or fills the air void underneath the sash and rises in proportion to the exterior pressure</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502920" marR="0" indent="-285750">
              <a:lnSpc>
                <a:spcPct val="107000"/>
              </a:lnSpc>
              <a:spcBef>
                <a:spcPts val="0"/>
              </a:spcBef>
              <a:spcAft>
                <a:spcPts val="800"/>
              </a:spcAft>
              <a:buFont typeface="Arial" panose="020B0604020202020204" pitchFamily="34" charset="0"/>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Substantial leakage (1 </a:t>
            </a:r>
            <a:r>
              <a:rPr lang="en-US" sz="1400" dirty="0" err="1">
                <a:latin typeface="Times New Roman" panose="02020603050405020304" pitchFamily="18" charset="0"/>
                <a:ea typeface="Calibri" panose="020F0502020204030204" pitchFamily="34" charset="0"/>
                <a:cs typeface="Times New Roman" panose="02020603050405020304" pitchFamily="18" charset="0"/>
              </a:rPr>
              <a:t>litre</a:t>
            </a:r>
            <a:r>
              <a:rPr lang="en-US" sz="1400" dirty="0">
                <a:latin typeface="Times New Roman" panose="02020603050405020304" pitchFamily="18" charset="0"/>
                <a:ea typeface="Calibri" panose="020F0502020204030204" pitchFamily="34" charset="0"/>
                <a:cs typeface="Times New Roman" panose="02020603050405020304" pitchFamily="18" charset="0"/>
              </a:rPr>
              <a:t>/min) will occurs once the mean pressure exceeds the hydraulic pressure required to raise a column of water up to the vertical distance between the bottom of the sash and the top of the sill dam</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146" name="Picture 2" descr="Image result for windows sash"/>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6275" y="954193"/>
            <a:ext cx="3701067" cy="370106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dam windo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12301" y="1299508"/>
            <a:ext cx="3387725" cy="2874014"/>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rot="13255590">
            <a:off x="6110229" y="3167858"/>
            <a:ext cx="380139" cy="768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16028257">
            <a:off x="6070877" y="2895653"/>
            <a:ext cx="192011" cy="973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13255590">
            <a:off x="6419180" y="3429922"/>
            <a:ext cx="380139" cy="768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13255590">
            <a:off x="5808049" y="2665654"/>
            <a:ext cx="380139" cy="768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4406" y="419265"/>
            <a:ext cx="9129593" cy="369332"/>
          </a:xfrm>
          <a:prstGeom prst="rect">
            <a:avLst/>
          </a:prstGeom>
        </p:spPr>
        <p:txBody>
          <a:bodyPr wrap="square">
            <a:spAutoFit/>
          </a:bodyPr>
          <a:lstStyle/>
          <a:p>
            <a:pPr algn="ctr"/>
            <a:r>
              <a:rPr lang="en-US" b="1" dirty="0">
                <a:solidFill>
                  <a:srgbClr val="009999"/>
                </a:solidFill>
                <a:latin typeface="Times" panose="02020603060405020304" pitchFamily="18" charset="0"/>
              </a:rPr>
              <a:t>Observations:  Single hung and horizontal slider windows</a:t>
            </a:r>
          </a:p>
        </p:txBody>
      </p:sp>
      <p:sp>
        <p:nvSpPr>
          <p:cNvPr id="12" name="Rectangle 11"/>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3.14</a:t>
            </a:r>
          </a:p>
        </p:txBody>
      </p:sp>
      <p:sp>
        <p:nvSpPr>
          <p:cNvPr id="13" name="Action Button: Home 12">
            <a:hlinkClick r:id="rId4" action="ppaction://hlinksldjump" highlightClick="1"/>
            <a:extLst>
              <a:ext uri="{FF2B5EF4-FFF2-40B4-BE49-F238E27FC236}">
                <a16:creationId xmlns:a16="http://schemas.microsoft.com/office/drawing/2014/main" xmlns="" id="{89A5EA35-7531-434C-B165-F356555EFAB4}"/>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3145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24"/>
                                        </p:tgtEl>
                                        <p:attrNameLst>
                                          <p:attrName>style.color</p:attrName>
                                        </p:attrNameLst>
                                      </p:cBhvr>
                                      <p:to>
                                        <a:schemeClr val="bg1"/>
                                      </p:to>
                                    </p:animClr>
                                    <p:animClr clrSpc="rgb" dir="cw">
                                      <p:cBhvr>
                                        <p:cTn id="7" dur="250" autoRev="1" fill="remove"/>
                                        <p:tgtEl>
                                          <p:spTgt spid="24"/>
                                        </p:tgtEl>
                                        <p:attrNameLst>
                                          <p:attrName>fillcolor</p:attrName>
                                        </p:attrNameLst>
                                      </p:cBhvr>
                                      <p:to>
                                        <a:schemeClr val="bg1"/>
                                      </p:to>
                                    </p:animClr>
                                    <p:set>
                                      <p:cBhvr>
                                        <p:cTn id="8" dur="250" autoRev="1" fill="remove"/>
                                        <p:tgtEl>
                                          <p:spTgt spid="24"/>
                                        </p:tgtEl>
                                        <p:attrNameLst>
                                          <p:attrName>fill.type</p:attrName>
                                        </p:attrNameLst>
                                      </p:cBhvr>
                                      <p:to>
                                        <p:strVal val="solid"/>
                                      </p:to>
                                    </p:set>
                                    <p:set>
                                      <p:cBhvr>
                                        <p:cTn id="9" dur="250" autoRev="1" fill="remove"/>
                                        <p:tgtEl>
                                          <p:spTgt spid="24"/>
                                        </p:tgtEl>
                                        <p:attrNameLst>
                                          <p:attrName>fill.on</p:attrName>
                                        </p:attrNameLst>
                                      </p:cBhvr>
                                      <p:to>
                                        <p:strVal val="true"/>
                                      </p:to>
                                    </p:set>
                                  </p:childTnLst>
                                </p:cTn>
                              </p:par>
                            </p:childTnLst>
                          </p:cTn>
                        </p:par>
                        <p:par>
                          <p:cTn id="10" fill="hold">
                            <p:stCondLst>
                              <p:cond delay="500"/>
                            </p:stCondLst>
                            <p:childTnLst>
                              <p:par>
                                <p:cTn id="11" presetID="27" presetClass="emph" presetSubtype="0" fill="remove" grpId="0" nodeType="afterEffect">
                                  <p:stCondLst>
                                    <p:cond delay="0"/>
                                  </p:stCondLst>
                                  <p:childTnLst>
                                    <p:animClr clrSpc="rgb" dir="cw">
                                      <p:cBhvr override="childStyle">
                                        <p:cTn id="12" dur="250" autoRev="1" fill="remove"/>
                                        <p:tgtEl>
                                          <p:spTgt spid="3"/>
                                        </p:tgtEl>
                                        <p:attrNameLst>
                                          <p:attrName>style.color</p:attrName>
                                        </p:attrNameLst>
                                      </p:cBhvr>
                                      <p:to>
                                        <a:schemeClr val="bg1"/>
                                      </p:to>
                                    </p:animClr>
                                    <p:animClr clrSpc="rgb" dir="cw">
                                      <p:cBhvr>
                                        <p:cTn id="13" dur="250" autoRev="1" fill="remove"/>
                                        <p:tgtEl>
                                          <p:spTgt spid="3"/>
                                        </p:tgtEl>
                                        <p:attrNameLst>
                                          <p:attrName>fillcolor</p:attrName>
                                        </p:attrNameLst>
                                      </p:cBhvr>
                                      <p:to>
                                        <a:schemeClr val="bg1"/>
                                      </p:to>
                                    </p:animClr>
                                    <p:set>
                                      <p:cBhvr>
                                        <p:cTn id="14" dur="250" autoRev="1" fill="remove"/>
                                        <p:tgtEl>
                                          <p:spTgt spid="3"/>
                                        </p:tgtEl>
                                        <p:attrNameLst>
                                          <p:attrName>fill.type</p:attrName>
                                        </p:attrNameLst>
                                      </p:cBhvr>
                                      <p:to>
                                        <p:strVal val="solid"/>
                                      </p:to>
                                    </p:set>
                                    <p:set>
                                      <p:cBhvr>
                                        <p:cTn id="15" dur="250" autoRev="1" fill="remove"/>
                                        <p:tgtEl>
                                          <p:spTgt spid="3"/>
                                        </p:tgtEl>
                                        <p:attrNameLst>
                                          <p:attrName>fill.on</p:attrName>
                                        </p:attrNameLst>
                                      </p:cBhvr>
                                      <p:to>
                                        <p:strVal val="true"/>
                                      </p:to>
                                    </p:set>
                                  </p:childTnLst>
                                </p:cTn>
                              </p:par>
                            </p:childTnLst>
                          </p:cTn>
                        </p:par>
                        <p:par>
                          <p:cTn id="16" fill="hold">
                            <p:stCondLst>
                              <p:cond delay="1000"/>
                            </p:stCondLst>
                            <p:childTnLst>
                              <p:par>
                                <p:cTn id="17" presetID="27" presetClass="emph" presetSubtype="0" fill="remove" grpId="0" nodeType="afterEffect">
                                  <p:stCondLst>
                                    <p:cond delay="0"/>
                                  </p:stCondLst>
                                  <p:childTnLst>
                                    <p:animClr clrSpc="rgb" dir="cw">
                                      <p:cBhvr override="childStyle">
                                        <p:cTn id="18" dur="250" autoRev="1" fill="remove"/>
                                        <p:tgtEl>
                                          <p:spTgt spid="23"/>
                                        </p:tgtEl>
                                        <p:attrNameLst>
                                          <p:attrName>style.color</p:attrName>
                                        </p:attrNameLst>
                                      </p:cBhvr>
                                      <p:to>
                                        <a:schemeClr val="bg1"/>
                                      </p:to>
                                    </p:animClr>
                                    <p:animClr clrSpc="rgb" dir="cw">
                                      <p:cBhvr>
                                        <p:cTn id="19" dur="250" autoRev="1" fill="remove"/>
                                        <p:tgtEl>
                                          <p:spTgt spid="23"/>
                                        </p:tgtEl>
                                        <p:attrNameLst>
                                          <p:attrName>fillcolor</p:attrName>
                                        </p:attrNameLst>
                                      </p:cBhvr>
                                      <p:to>
                                        <a:schemeClr val="bg1"/>
                                      </p:to>
                                    </p:animClr>
                                    <p:set>
                                      <p:cBhvr>
                                        <p:cTn id="20" dur="250" autoRev="1" fill="remove"/>
                                        <p:tgtEl>
                                          <p:spTgt spid="23"/>
                                        </p:tgtEl>
                                        <p:attrNameLst>
                                          <p:attrName>fill.type</p:attrName>
                                        </p:attrNameLst>
                                      </p:cBhvr>
                                      <p:to>
                                        <p:strVal val="solid"/>
                                      </p:to>
                                    </p:set>
                                    <p:set>
                                      <p:cBhvr>
                                        <p:cTn id="21" dur="250" autoRev="1" fill="remove"/>
                                        <p:tgtEl>
                                          <p:spTgt spid="23"/>
                                        </p:tgtEl>
                                        <p:attrNameLst>
                                          <p:attrName>fill.on</p:attrName>
                                        </p:attrNameLst>
                                      </p:cBhvr>
                                      <p:to>
                                        <p:strVal val="true"/>
                                      </p:to>
                                    </p:set>
                                  </p:childTnLst>
                                </p:cTn>
                              </p:par>
                            </p:childTnLst>
                          </p:cTn>
                        </p:par>
                        <p:par>
                          <p:cTn id="22" fill="hold">
                            <p:stCondLst>
                              <p:cond delay="1500"/>
                            </p:stCondLst>
                            <p:childTnLst>
                              <p:par>
                                <p:cTn id="23" presetID="27" presetClass="emph" presetSubtype="0" fill="remove" grpId="0" nodeType="afterEffect">
                                  <p:stCondLst>
                                    <p:cond delay="0"/>
                                  </p:stCondLst>
                                  <p:childTnLst>
                                    <p:animClr clrSpc="rgb" dir="cw">
                                      <p:cBhvr override="childStyle">
                                        <p:cTn id="24" dur="250" autoRev="1" fill="remove"/>
                                        <p:tgtEl>
                                          <p:spTgt spid="25"/>
                                        </p:tgtEl>
                                        <p:attrNameLst>
                                          <p:attrName>style.color</p:attrName>
                                        </p:attrNameLst>
                                      </p:cBhvr>
                                      <p:to>
                                        <a:schemeClr val="bg1"/>
                                      </p:to>
                                    </p:animClr>
                                    <p:animClr clrSpc="rgb" dir="cw">
                                      <p:cBhvr>
                                        <p:cTn id="25" dur="250" autoRev="1" fill="remove"/>
                                        <p:tgtEl>
                                          <p:spTgt spid="25"/>
                                        </p:tgtEl>
                                        <p:attrNameLst>
                                          <p:attrName>fillcolor</p:attrName>
                                        </p:attrNameLst>
                                      </p:cBhvr>
                                      <p:to>
                                        <a:schemeClr val="bg1"/>
                                      </p:to>
                                    </p:animClr>
                                    <p:set>
                                      <p:cBhvr>
                                        <p:cTn id="26" dur="250" autoRev="1" fill="remove"/>
                                        <p:tgtEl>
                                          <p:spTgt spid="25"/>
                                        </p:tgtEl>
                                        <p:attrNameLst>
                                          <p:attrName>fill.type</p:attrName>
                                        </p:attrNameLst>
                                      </p:cBhvr>
                                      <p:to>
                                        <p:strVal val="solid"/>
                                      </p:to>
                                    </p:set>
                                    <p:set>
                                      <p:cBhvr>
                                        <p:cTn id="27" dur="250" autoRev="1" fill="remove"/>
                                        <p:tgtEl>
                                          <p:spTgt spid="25"/>
                                        </p:tgtEl>
                                        <p:attrNameLst>
                                          <p:attrName>fill.on</p:attrName>
                                        </p:attrNameLst>
                                      </p:cBhvr>
                                      <p:to>
                                        <p:strVal val="true"/>
                                      </p:to>
                                    </p:set>
                                  </p:childTnLst>
                                </p:cTn>
                              </p:par>
                            </p:childTnLst>
                          </p:cTn>
                        </p:par>
                        <p:par>
                          <p:cTn id="28" fill="hold">
                            <p:stCondLst>
                              <p:cond delay="2000"/>
                            </p:stCondLst>
                            <p:childTnLst>
                              <p:par>
                                <p:cTn id="29" presetID="27" presetClass="emph" presetSubtype="0" fill="remove" grpId="1" nodeType="afterEffect">
                                  <p:stCondLst>
                                    <p:cond delay="0"/>
                                  </p:stCondLst>
                                  <p:childTnLst>
                                    <p:animClr clrSpc="rgb" dir="cw">
                                      <p:cBhvr override="childStyle">
                                        <p:cTn id="30" dur="250" autoRev="1" fill="remove"/>
                                        <p:tgtEl>
                                          <p:spTgt spid="24"/>
                                        </p:tgtEl>
                                        <p:attrNameLst>
                                          <p:attrName>style.color</p:attrName>
                                        </p:attrNameLst>
                                      </p:cBhvr>
                                      <p:to>
                                        <a:schemeClr val="bg1"/>
                                      </p:to>
                                    </p:animClr>
                                    <p:animClr clrSpc="rgb" dir="cw">
                                      <p:cBhvr>
                                        <p:cTn id="31" dur="250" autoRev="1" fill="remove"/>
                                        <p:tgtEl>
                                          <p:spTgt spid="24"/>
                                        </p:tgtEl>
                                        <p:attrNameLst>
                                          <p:attrName>fillcolor</p:attrName>
                                        </p:attrNameLst>
                                      </p:cBhvr>
                                      <p:to>
                                        <a:schemeClr val="bg1"/>
                                      </p:to>
                                    </p:animClr>
                                    <p:set>
                                      <p:cBhvr>
                                        <p:cTn id="32" dur="250" autoRev="1" fill="remove"/>
                                        <p:tgtEl>
                                          <p:spTgt spid="24"/>
                                        </p:tgtEl>
                                        <p:attrNameLst>
                                          <p:attrName>fill.type</p:attrName>
                                        </p:attrNameLst>
                                      </p:cBhvr>
                                      <p:to>
                                        <p:strVal val="solid"/>
                                      </p:to>
                                    </p:set>
                                    <p:set>
                                      <p:cBhvr>
                                        <p:cTn id="33" dur="250" autoRev="1" fill="remove"/>
                                        <p:tgtEl>
                                          <p:spTgt spid="24"/>
                                        </p:tgtEl>
                                        <p:attrNameLst>
                                          <p:attrName>fill.on</p:attrName>
                                        </p:attrNameLst>
                                      </p:cBhvr>
                                      <p:to>
                                        <p:strVal val="true"/>
                                      </p:to>
                                    </p:set>
                                  </p:childTnLst>
                                </p:cTn>
                              </p:par>
                            </p:childTnLst>
                          </p:cTn>
                        </p:par>
                        <p:par>
                          <p:cTn id="34" fill="hold">
                            <p:stCondLst>
                              <p:cond delay="2500"/>
                            </p:stCondLst>
                            <p:childTnLst>
                              <p:par>
                                <p:cTn id="35" presetID="27" presetClass="emph" presetSubtype="0" fill="remove" grpId="1" nodeType="afterEffect">
                                  <p:stCondLst>
                                    <p:cond delay="0"/>
                                  </p:stCondLst>
                                  <p:childTnLst>
                                    <p:animClr clrSpc="rgb" dir="cw">
                                      <p:cBhvr override="childStyle">
                                        <p:cTn id="36" dur="250" autoRev="1" fill="remove"/>
                                        <p:tgtEl>
                                          <p:spTgt spid="3"/>
                                        </p:tgtEl>
                                        <p:attrNameLst>
                                          <p:attrName>style.color</p:attrName>
                                        </p:attrNameLst>
                                      </p:cBhvr>
                                      <p:to>
                                        <a:schemeClr val="bg1"/>
                                      </p:to>
                                    </p:animClr>
                                    <p:animClr clrSpc="rgb" dir="cw">
                                      <p:cBhvr>
                                        <p:cTn id="37" dur="250" autoRev="1" fill="remove"/>
                                        <p:tgtEl>
                                          <p:spTgt spid="3"/>
                                        </p:tgtEl>
                                        <p:attrNameLst>
                                          <p:attrName>fillcolor</p:attrName>
                                        </p:attrNameLst>
                                      </p:cBhvr>
                                      <p:to>
                                        <a:schemeClr val="bg1"/>
                                      </p:to>
                                    </p:animClr>
                                    <p:set>
                                      <p:cBhvr>
                                        <p:cTn id="38" dur="250" autoRev="1" fill="remove"/>
                                        <p:tgtEl>
                                          <p:spTgt spid="3"/>
                                        </p:tgtEl>
                                        <p:attrNameLst>
                                          <p:attrName>fill.type</p:attrName>
                                        </p:attrNameLst>
                                      </p:cBhvr>
                                      <p:to>
                                        <p:strVal val="solid"/>
                                      </p:to>
                                    </p:set>
                                    <p:set>
                                      <p:cBhvr>
                                        <p:cTn id="39" dur="250" autoRev="1" fill="remove"/>
                                        <p:tgtEl>
                                          <p:spTgt spid="3"/>
                                        </p:tgtEl>
                                        <p:attrNameLst>
                                          <p:attrName>fill.on</p:attrName>
                                        </p:attrNameLst>
                                      </p:cBhvr>
                                      <p:to>
                                        <p:strVal val="true"/>
                                      </p:to>
                                    </p:set>
                                  </p:childTnLst>
                                </p:cTn>
                              </p:par>
                            </p:childTnLst>
                          </p:cTn>
                        </p:par>
                        <p:par>
                          <p:cTn id="40" fill="hold">
                            <p:stCondLst>
                              <p:cond delay="3000"/>
                            </p:stCondLst>
                            <p:childTnLst>
                              <p:par>
                                <p:cTn id="41" presetID="27" presetClass="emph" presetSubtype="0" fill="remove" grpId="1" nodeType="afterEffect">
                                  <p:stCondLst>
                                    <p:cond delay="0"/>
                                  </p:stCondLst>
                                  <p:childTnLst>
                                    <p:animClr clrSpc="rgb" dir="cw">
                                      <p:cBhvr override="childStyle">
                                        <p:cTn id="42" dur="250" autoRev="1" fill="remove"/>
                                        <p:tgtEl>
                                          <p:spTgt spid="23"/>
                                        </p:tgtEl>
                                        <p:attrNameLst>
                                          <p:attrName>style.color</p:attrName>
                                        </p:attrNameLst>
                                      </p:cBhvr>
                                      <p:to>
                                        <a:schemeClr val="bg1"/>
                                      </p:to>
                                    </p:animClr>
                                    <p:animClr clrSpc="rgb" dir="cw">
                                      <p:cBhvr>
                                        <p:cTn id="43" dur="250" autoRev="1" fill="remove"/>
                                        <p:tgtEl>
                                          <p:spTgt spid="23"/>
                                        </p:tgtEl>
                                        <p:attrNameLst>
                                          <p:attrName>fillcolor</p:attrName>
                                        </p:attrNameLst>
                                      </p:cBhvr>
                                      <p:to>
                                        <a:schemeClr val="bg1"/>
                                      </p:to>
                                    </p:animClr>
                                    <p:set>
                                      <p:cBhvr>
                                        <p:cTn id="44" dur="250" autoRev="1" fill="remove"/>
                                        <p:tgtEl>
                                          <p:spTgt spid="23"/>
                                        </p:tgtEl>
                                        <p:attrNameLst>
                                          <p:attrName>fill.type</p:attrName>
                                        </p:attrNameLst>
                                      </p:cBhvr>
                                      <p:to>
                                        <p:strVal val="solid"/>
                                      </p:to>
                                    </p:set>
                                    <p:set>
                                      <p:cBhvr>
                                        <p:cTn id="45" dur="250" autoRev="1" fill="remove"/>
                                        <p:tgtEl>
                                          <p:spTgt spid="23"/>
                                        </p:tgtEl>
                                        <p:attrNameLst>
                                          <p:attrName>fill.on</p:attrName>
                                        </p:attrNameLst>
                                      </p:cBhvr>
                                      <p:to>
                                        <p:strVal val="true"/>
                                      </p:to>
                                    </p:set>
                                  </p:childTnLst>
                                </p:cTn>
                              </p:par>
                            </p:childTnLst>
                          </p:cTn>
                        </p:par>
                        <p:par>
                          <p:cTn id="46" fill="hold">
                            <p:stCondLst>
                              <p:cond delay="3500"/>
                            </p:stCondLst>
                            <p:childTnLst>
                              <p:par>
                                <p:cTn id="47" presetID="27" presetClass="emph" presetSubtype="0" fill="remove" grpId="1" nodeType="afterEffect">
                                  <p:stCondLst>
                                    <p:cond delay="0"/>
                                  </p:stCondLst>
                                  <p:childTnLst>
                                    <p:animClr clrSpc="rgb" dir="cw">
                                      <p:cBhvr override="childStyle">
                                        <p:cTn id="48" dur="250" autoRev="1" fill="remove"/>
                                        <p:tgtEl>
                                          <p:spTgt spid="25"/>
                                        </p:tgtEl>
                                        <p:attrNameLst>
                                          <p:attrName>style.color</p:attrName>
                                        </p:attrNameLst>
                                      </p:cBhvr>
                                      <p:to>
                                        <a:schemeClr val="bg1"/>
                                      </p:to>
                                    </p:animClr>
                                    <p:animClr clrSpc="rgb" dir="cw">
                                      <p:cBhvr>
                                        <p:cTn id="49" dur="250" autoRev="1" fill="remove"/>
                                        <p:tgtEl>
                                          <p:spTgt spid="25"/>
                                        </p:tgtEl>
                                        <p:attrNameLst>
                                          <p:attrName>fillcolor</p:attrName>
                                        </p:attrNameLst>
                                      </p:cBhvr>
                                      <p:to>
                                        <a:schemeClr val="bg1"/>
                                      </p:to>
                                    </p:animClr>
                                    <p:set>
                                      <p:cBhvr>
                                        <p:cTn id="50" dur="250" autoRev="1" fill="remove"/>
                                        <p:tgtEl>
                                          <p:spTgt spid="25"/>
                                        </p:tgtEl>
                                        <p:attrNameLst>
                                          <p:attrName>fill.type</p:attrName>
                                        </p:attrNameLst>
                                      </p:cBhvr>
                                      <p:to>
                                        <p:strVal val="solid"/>
                                      </p:to>
                                    </p:set>
                                    <p:set>
                                      <p:cBhvr>
                                        <p:cTn id="51" dur="250" autoRev="1" fill="remove"/>
                                        <p:tgtEl>
                                          <p:spTgt spid="25"/>
                                        </p:tgtEl>
                                        <p:attrNameLst>
                                          <p:attrName>fill.on</p:attrName>
                                        </p:attrNameLst>
                                      </p:cBhvr>
                                      <p:to>
                                        <p:strVal val="true"/>
                                      </p:to>
                                    </p:set>
                                  </p:childTnLst>
                                </p:cTn>
                              </p:par>
                            </p:childTnLst>
                          </p:cTn>
                        </p:par>
                        <p:par>
                          <p:cTn id="52" fill="hold">
                            <p:stCondLst>
                              <p:cond delay="4000"/>
                            </p:stCondLst>
                            <p:childTnLst>
                              <p:par>
                                <p:cTn id="53" presetID="27" presetClass="emph" presetSubtype="0" fill="remove" grpId="2" nodeType="afterEffect">
                                  <p:stCondLst>
                                    <p:cond delay="0"/>
                                  </p:stCondLst>
                                  <p:childTnLst>
                                    <p:animClr clrSpc="rgb" dir="cw">
                                      <p:cBhvr override="childStyle">
                                        <p:cTn id="54" dur="250" autoRev="1" fill="remove"/>
                                        <p:tgtEl>
                                          <p:spTgt spid="24"/>
                                        </p:tgtEl>
                                        <p:attrNameLst>
                                          <p:attrName>style.color</p:attrName>
                                        </p:attrNameLst>
                                      </p:cBhvr>
                                      <p:to>
                                        <a:schemeClr val="bg1"/>
                                      </p:to>
                                    </p:animClr>
                                    <p:animClr clrSpc="rgb" dir="cw">
                                      <p:cBhvr>
                                        <p:cTn id="55" dur="250" autoRev="1" fill="remove"/>
                                        <p:tgtEl>
                                          <p:spTgt spid="24"/>
                                        </p:tgtEl>
                                        <p:attrNameLst>
                                          <p:attrName>fillcolor</p:attrName>
                                        </p:attrNameLst>
                                      </p:cBhvr>
                                      <p:to>
                                        <a:schemeClr val="bg1"/>
                                      </p:to>
                                    </p:animClr>
                                    <p:set>
                                      <p:cBhvr>
                                        <p:cTn id="56" dur="250" autoRev="1" fill="remove"/>
                                        <p:tgtEl>
                                          <p:spTgt spid="24"/>
                                        </p:tgtEl>
                                        <p:attrNameLst>
                                          <p:attrName>fill.type</p:attrName>
                                        </p:attrNameLst>
                                      </p:cBhvr>
                                      <p:to>
                                        <p:strVal val="solid"/>
                                      </p:to>
                                    </p:set>
                                    <p:set>
                                      <p:cBhvr>
                                        <p:cTn id="57" dur="250" autoRev="1" fill="remove"/>
                                        <p:tgtEl>
                                          <p:spTgt spid="24"/>
                                        </p:tgtEl>
                                        <p:attrNameLst>
                                          <p:attrName>fill.on</p:attrName>
                                        </p:attrNameLst>
                                      </p:cBhvr>
                                      <p:to>
                                        <p:strVal val="true"/>
                                      </p:to>
                                    </p:set>
                                  </p:childTnLst>
                                </p:cTn>
                              </p:par>
                            </p:childTnLst>
                          </p:cTn>
                        </p:par>
                        <p:par>
                          <p:cTn id="58" fill="hold">
                            <p:stCondLst>
                              <p:cond delay="4500"/>
                            </p:stCondLst>
                            <p:childTnLst>
                              <p:par>
                                <p:cTn id="59" presetID="27" presetClass="emph" presetSubtype="0" fill="remove" grpId="2" nodeType="afterEffect">
                                  <p:stCondLst>
                                    <p:cond delay="0"/>
                                  </p:stCondLst>
                                  <p:childTnLst>
                                    <p:animClr clrSpc="rgb" dir="cw">
                                      <p:cBhvr override="childStyle">
                                        <p:cTn id="60" dur="250" autoRev="1" fill="remove"/>
                                        <p:tgtEl>
                                          <p:spTgt spid="3"/>
                                        </p:tgtEl>
                                        <p:attrNameLst>
                                          <p:attrName>style.color</p:attrName>
                                        </p:attrNameLst>
                                      </p:cBhvr>
                                      <p:to>
                                        <a:schemeClr val="bg1"/>
                                      </p:to>
                                    </p:animClr>
                                    <p:animClr clrSpc="rgb" dir="cw">
                                      <p:cBhvr>
                                        <p:cTn id="61" dur="250" autoRev="1" fill="remove"/>
                                        <p:tgtEl>
                                          <p:spTgt spid="3"/>
                                        </p:tgtEl>
                                        <p:attrNameLst>
                                          <p:attrName>fillcolor</p:attrName>
                                        </p:attrNameLst>
                                      </p:cBhvr>
                                      <p:to>
                                        <a:schemeClr val="bg1"/>
                                      </p:to>
                                    </p:animClr>
                                    <p:set>
                                      <p:cBhvr>
                                        <p:cTn id="62" dur="250" autoRev="1" fill="remove"/>
                                        <p:tgtEl>
                                          <p:spTgt spid="3"/>
                                        </p:tgtEl>
                                        <p:attrNameLst>
                                          <p:attrName>fill.type</p:attrName>
                                        </p:attrNameLst>
                                      </p:cBhvr>
                                      <p:to>
                                        <p:strVal val="solid"/>
                                      </p:to>
                                    </p:set>
                                    <p:set>
                                      <p:cBhvr>
                                        <p:cTn id="63" dur="250" autoRev="1" fill="remove"/>
                                        <p:tgtEl>
                                          <p:spTgt spid="3"/>
                                        </p:tgtEl>
                                        <p:attrNameLst>
                                          <p:attrName>fill.on</p:attrName>
                                        </p:attrNameLst>
                                      </p:cBhvr>
                                      <p:to>
                                        <p:strVal val="true"/>
                                      </p:to>
                                    </p:set>
                                  </p:childTnLst>
                                </p:cTn>
                              </p:par>
                            </p:childTnLst>
                          </p:cTn>
                        </p:par>
                        <p:par>
                          <p:cTn id="64" fill="hold">
                            <p:stCondLst>
                              <p:cond delay="5000"/>
                            </p:stCondLst>
                            <p:childTnLst>
                              <p:par>
                                <p:cTn id="65" presetID="27" presetClass="emph" presetSubtype="0" fill="remove" grpId="2" nodeType="afterEffect">
                                  <p:stCondLst>
                                    <p:cond delay="0"/>
                                  </p:stCondLst>
                                  <p:childTnLst>
                                    <p:animClr clrSpc="rgb" dir="cw">
                                      <p:cBhvr override="childStyle">
                                        <p:cTn id="66" dur="250" autoRev="1" fill="remove"/>
                                        <p:tgtEl>
                                          <p:spTgt spid="23"/>
                                        </p:tgtEl>
                                        <p:attrNameLst>
                                          <p:attrName>style.color</p:attrName>
                                        </p:attrNameLst>
                                      </p:cBhvr>
                                      <p:to>
                                        <a:schemeClr val="bg1"/>
                                      </p:to>
                                    </p:animClr>
                                    <p:animClr clrSpc="rgb" dir="cw">
                                      <p:cBhvr>
                                        <p:cTn id="67" dur="250" autoRev="1" fill="remove"/>
                                        <p:tgtEl>
                                          <p:spTgt spid="23"/>
                                        </p:tgtEl>
                                        <p:attrNameLst>
                                          <p:attrName>fillcolor</p:attrName>
                                        </p:attrNameLst>
                                      </p:cBhvr>
                                      <p:to>
                                        <a:schemeClr val="bg1"/>
                                      </p:to>
                                    </p:animClr>
                                    <p:set>
                                      <p:cBhvr>
                                        <p:cTn id="68" dur="250" autoRev="1" fill="remove"/>
                                        <p:tgtEl>
                                          <p:spTgt spid="23"/>
                                        </p:tgtEl>
                                        <p:attrNameLst>
                                          <p:attrName>fill.type</p:attrName>
                                        </p:attrNameLst>
                                      </p:cBhvr>
                                      <p:to>
                                        <p:strVal val="solid"/>
                                      </p:to>
                                    </p:set>
                                    <p:set>
                                      <p:cBhvr>
                                        <p:cTn id="69" dur="250" autoRev="1" fill="remove"/>
                                        <p:tgtEl>
                                          <p:spTgt spid="23"/>
                                        </p:tgtEl>
                                        <p:attrNameLst>
                                          <p:attrName>fill.on</p:attrName>
                                        </p:attrNameLst>
                                      </p:cBhvr>
                                      <p:to>
                                        <p:strVal val="true"/>
                                      </p:to>
                                    </p:set>
                                  </p:childTnLst>
                                </p:cTn>
                              </p:par>
                            </p:childTnLst>
                          </p:cTn>
                        </p:par>
                        <p:par>
                          <p:cTn id="70" fill="hold">
                            <p:stCondLst>
                              <p:cond delay="5500"/>
                            </p:stCondLst>
                            <p:childTnLst>
                              <p:par>
                                <p:cTn id="71" presetID="27" presetClass="emph" presetSubtype="0" fill="remove" grpId="2" nodeType="afterEffect">
                                  <p:stCondLst>
                                    <p:cond delay="0"/>
                                  </p:stCondLst>
                                  <p:childTnLst>
                                    <p:animClr clrSpc="rgb" dir="cw">
                                      <p:cBhvr override="childStyle">
                                        <p:cTn id="72" dur="250" autoRev="1" fill="remove"/>
                                        <p:tgtEl>
                                          <p:spTgt spid="25"/>
                                        </p:tgtEl>
                                        <p:attrNameLst>
                                          <p:attrName>style.color</p:attrName>
                                        </p:attrNameLst>
                                      </p:cBhvr>
                                      <p:to>
                                        <a:schemeClr val="bg1"/>
                                      </p:to>
                                    </p:animClr>
                                    <p:animClr clrSpc="rgb" dir="cw">
                                      <p:cBhvr>
                                        <p:cTn id="73" dur="250" autoRev="1" fill="remove"/>
                                        <p:tgtEl>
                                          <p:spTgt spid="25"/>
                                        </p:tgtEl>
                                        <p:attrNameLst>
                                          <p:attrName>fillcolor</p:attrName>
                                        </p:attrNameLst>
                                      </p:cBhvr>
                                      <p:to>
                                        <a:schemeClr val="bg1"/>
                                      </p:to>
                                    </p:animClr>
                                    <p:set>
                                      <p:cBhvr>
                                        <p:cTn id="74" dur="250" autoRev="1" fill="remove"/>
                                        <p:tgtEl>
                                          <p:spTgt spid="25"/>
                                        </p:tgtEl>
                                        <p:attrNameLst>
                                          <p:attrName>fill.type</p:attrName>
                                        </p:attrNameLst>
                                      </p:cBhvr>
                                      <p:to>
                                        <p:strVal val="solid"/>
                                      </p:to>
                                    </p:set>
                                    <p:set>
                                      <p:cBhvr>
                                        <p:cTn id="75" dur="250" autoRev="1" fill="remove"/>
                                        <p:tgtEl>
                                          <p:spTgt spid="2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23" grpId="0" animBg="1"/>
      <p:bldP spid="23" grpId="1" animBg="1"/>
      <p:bldP spid="23" grpId="2" animBg="1"/>
      <p:bldP spid="24" grpId="0" animBg="1"/>
      <p:bldP spid="24" grpId="1" animBg="1"/>
      <p:bldP spid="24" grpId="2" animBg="1"/>
      <p:bldP spid="25" grpId="0" animBg="1"/>
      <p:bldP spid="25" grpId="1" animBg="1"/>
      <p:bldP spid="25" grpId="2"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232544" y="3795317"/>
            <a:ext cx="8699317" cy="2462213"/>
          </a:xfrm>
          <a:prstGeom prst="rect">
            <a:avLst/>
          </a:prstGeom>
        </p:spPr>
        <p:txBody>
          <a:bodyPr wrap="square">
            <a:spAutoFit/>
          </a:bodyPr>
          <a:lstStyle/>
          <a:p>
            <a:pPr lvl="0"/>
            <a:r>
              <a:rPr lang="en-US" sz="1400" b="1" dirty="0"/>
              <a:t>1. Percolation</a:t>
            </a:r>
          </a:p>
          <a:p>
            <a:r>
              <a:rPr lang="en-US" sz="1400" dirty="0"/>
              <a:t>Occurs during wind driven rain storms and is observed as water bubbling or spraying through the assembly. When air infiltration  occurs through a  sill  with a  water head,  it  causes  some  of  the  water to  be  blown to the  inside.</a:t>
            </a:r>
          </a:p>
          <a:p>
            <a:endParaRPr lang="en-US" sz="1400" dirty="0"/>
          </a:p>
          <a:p>
            <a:pPr lvl="0"/>
            <a:r>
              <a:rPr lang="en-US" sz="1400" b="1" dirty="0"/>
              <a:t>2. Seepage Through the Sill</a:t>
            </a:r>
          </a:p>
          <a:p>
            <a:r>
              <a:rPr lang="en-US" sz="1400" dirty="0"/>
              <a:t> Sliding glass door tracks are anchored to the structure with fasteners. Each fastener requires a hole to be drilled or punched in the sill. Naturally, each of these holes provides an opportunity for water infiltration, if not properly sealed. </a:t>
            </a:r>
          </a:p>
          <a:p>
            <a:r>
              <a:rPr lang="en-US" sz="1400" dirty="0"/>
              <a:t> </a:t>
            </a:r>
          </a:p>
          <a:p>
            <a:pPr lvl="0"/>
            <a:r>
              <a:rPr lang="en-US" sz="1400" b="1" dirty="0"/>
              <a:t>3. Perimeter Sealant Leaks</a:t>
            </a:r>
          </a:p>
          <a:p>
            <a:r>
              <a:rPr lang="en-US" sz="1400" dirty="0"/>
              <a:t>Perimeter Sealant Leaks  occur when sealants are omitted, improperly installed, or when the sealant material is beyond its useful life and in need of replacement.</a:t>
            </a:r>
          </a:p>
        </p:txBody>
      </p:sp>
      <p:sp>
        <p:nvSpPr>
          <p:cNvPr id="38" name="Rectangle 37"/>
          <p:cNvSpPr/>
          <p:nvPr/>
        </p:nvSpPr>
        <p:spPr>
          <a:xfrm>
            <a:off x="-1" y="1512511"/>
            <a:ext cx="9150095" cy="369332"/>
          </a:xfrm>
          <a:prstGeom prst="rect">
            <a:avLst/>
          </a:prstGeom>
        </p:spPr>
        <p:txBody>
          <a:bodyPr wrap="square">
            <a:spAutoFit/>
          </a:bodyPr>
          <a:lstStyle/>
          <a:p>
            <a:pPr algn="ctr"/>
            <a:r>
              <a:rPr lang="en-US" b="1" dirty="0">
                <a:solidFill>
                  <a:srgbClr val="000000"/>
                </a:solidFill>
                <a:latin typeface="Times" panose="02020603060405020304" pitchFamily="18" charset="0"/>
              </a:rPr>
              <a:t>Reasons for leakage Sliding Systems</a:t>
            </a:r>
          </a:p>
        </p:txBody>
      </p:sp>
      <p:sp>
        <p:nvSpPr>
          <p:cNvPr id="23" name="Rectangle 22"/>
          <p:cNvSpPr/>
          <p:nvPr/>
        </p:nvSpPr>
        <p:spPr>
          <a:xfrm>
            <a:off x="-12192" y="0"/>
            <a:ext cx="1511808" cy="1414272"/>
          </a:xfrm>
          <a:prstGeom prst="rect">
            <a:avLst/>
          </a:prstGeom>
          <a:solidFill>
            <a:schemeClr val="accent5">
              <a:lumMod val="5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Times New Roman" panose="02020603050405020304" pitchFamily="18" charset="0"/>
                <a:cs typeface="Times New Roman" panose="02020603050405020304" pitchFamily="18" charset="0"/>
              </a:rPr>
              <a:t>04</a:t>
            </a:r>
          </a:p>
        </p:txBody>
      </p:sp>
      <p:sp>
        <p:nvSpPr>
          <p:cNvPr id="26" name="Rectangle 25"/>
          <p:cNvSpPr/>
          <p:nvPr/>
        </p:nvSpPr>
        <p:spPr>
          <a:xfrm>
            <a:off x="1499616" y="2884"/>
            <a:ext cx="7379746" cy="1414272"/>
          </a:xfrm>
          <a:prstGeom prst="rect">
            <a:avLst/>
          </a:prstGeom>
          <a:solidFill>
            <a:schemeClr val="bg1"/>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ysClr val="windowText" lastClr="000000"/>
                </a:solidFill>
                <a:latin typeface="Times New Roman" panose="02020603050405020304" pitchFamily="18" charset="0"/>
                <a:cs typeface="Times New Roman" panose="02020603050405020304" pitchFamily="18" charset="0"/>
              </a:rPr>
              <a:t>Research: </a:t>
            </a:r>
            <a:r>
              <a:rPr lang="en-US" sz="1400" dirty="0">
                <a:solidFill>
                  <a:schemeClr val="bg1">
                    <a:lumMod val="50000"/>
                  </a:schemeClr>
                </a:solidFill>
                <a:latin typeface="Times New Roman" panose="02020603050405020304" pitchFamily="18" charset="0"/>
                <a:cs typeface="Times New Roman" panose="02020603050405020304" pitchFamily="18" charset="0"/>
              </a:rPr>
              <a:t>Beers, P. E., and Smith, W. D. (1998). "Repair Methods for Common Water Leaks at Operable Windows and Sliding Glass Doors." Water Leakage Through Building Facades, ASTM International.</a:t>
            </a:r>
          </a:p>
        </p:txBody>
      </p:sp>
      <p:sp>
        <p:nvSpPr>
          <p:cNvPr id="27" name="Rectangle 26"/>
          <p:cNvSpPr/>
          <p:nvPr/>
        </p:nvSpPr>
        <p:spPr>
          <a:xfrm>
            <a:off x="8891554" y="0"/>
            <a:ext cx="258541" cy="1414272"/>
          </a:xfrm>
          <a:prstGeom prst="rect">
            <a:avLst/>
          </a:prstGeom>
          <a:solidFill>
            <a:schemeClr val="accent5">
              <a:lumMod val="50000"/>
            </a:schemeClr>
          </a:solidFill>
          <a:ln>
            <a:noFill/>
          </a:ln>
          <a:effectLst>
            <a:outerShdw blurRad="254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a:latin typeface="Times New Roman" panose="02020603050405020304" pitchFamily="18" charset="0"/>
              <a:cs typeface="Times New Roman" panose="02020603050405020304" pitchFamily="18" charset="0"/>
            </a:endParaRPr>
          </a:p>
        </p:txBody>
      </p:sp>
      <p:sp>
        <p:nvSpPr>
          <p:cNvPr id="28" name="Rectangle 27"/>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3.15</a:t>
            </a:r>
          </a:p>
        </p:txBody>
      </p:sp>
      <p:sp>
        <p:nvSpPr>
          <p:cNvPr id="2" name="Rectangle 1"/>
          <p:cNvSpPr/>
          <p:nvPr/>
        </p:nvSpPr>
        <p:spPr>
          <a:xfrm>
            <a:off x="1726689" y="6268067"/>
            <a:ext cx="5452874" cy="553357"/>
          </a:xfrm>
          <a:prstGeom prst="rect">
            <a:avLst/>
          </a:prstGeom>
        </p:spPr>
        <p:txBody>
          <a:bodyPr wrap="square">
            <a:spAutoFit/>
          </a:bodyPr>
          <a:lstStyle/>
          <a:p>
            <a:pPr marL="457200" marR="0">
              <a:lnSpc>
                <a:spcPct val="107000"/>
              </a:lnSpc>
              <a:spcBef>
                <a:spcPts val="0"/>
              </a:spcBef>
              <a:spcAft>
                <a:spcPts val="800"/>
              </a:spcAft>
            </a:pPr>
            <a:r>
              <a:rPr lang="en-US" sz="1400" b="1" i="1"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A series of tests and repairs is necessary before a successful method is found, test method of ASTM E1105 is recommended</a:t>
            </a:r>
            <a:r>
              <a:rPr lang="en-US" sz="1400" b="1" i="1" dirty="0">
                <a:latin typeface="Times New Roman" panose="02020603050405020304" pitchFamily="18" charset="0"/>
                <a:ea typeface="Calibri" panose="020F0502020204030204" pitchFamily="34" charset="0"/>
                <a:cs typeface="Times New Roman" panose="02020603050405020304" pitchFamily="18" charset="0"/>
              </a:rPr>
              <a:t>.</a:t>
            </a:r>
            <a:endParaRPr lang="en-US" sz="1400" b="1" i="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0" name="Picture 29"/>
          <p:cNvPicPr/>
          <p:nvPr/>
        </p:nvPicPr>
        <p:blipFill>
          <a:blip r:embed="rId2" cstate="screen">
            <a:extLst>
              <a:ext uri="{28A0092B-C50C-407E-A947-70E740481C1C}">
                <a14:useLocalDpi xmlns:a14="http://schemas.microsoft.com/office/drawing/2010/main"/>
              </a:ext>
            </a:extLst>
          </a:blip>
          <a:stretch>
            <a:fillRect/>
          </a:stretch>
        </p:blipFill>
        <p:spPr>
          <a:xfrm>
            <a:off x="305697" y="1978406"/>
            <a:ext cx="2385250" cy="1737360"/>
          </a:xfrm>
          <a:prstGeom prst="rect">
            <a:avLst/>
          </a:prstGeom>
        </p:spPr>
      </p:pic>
      <p:pic>
        <p:nvPicPr>
          <p:cNvPr id="31" name="Picture 30"/>
          <p:cNvPicPr/>
          <p:nvPr/>
        </p:nvPicPr>
        <p:blipFill>
          <a:blip r:embed="rId3" cstate="screen">
            <a:extLst>
              <a:ext uri="{28A0092B-C50C-407E-A947-70E740481C1C}">
                <a14:useLocalDpi xmlns:a14="http://schemas.microsoft.com/office/drawing/2010/main"/>
              </a:ext>
            </a:extLst>
          </a:blip>
          <a:stretch>
            <a:fillRect/>
          </a:stretch>
        </p:blipFill>
        <p:spPr>
          <a:xfrm>
            <a:off x="3298635" y="2002194"/>
            <a:ext cx="2670049" cy="1744898"/>
          </a:xfrm>
          <a:prstGeom prst="rect">
            <a:avLst/>
          </a:prstGeom>
        </p:spPr>
      </p:pic>
      <p:pic>
        <p:nvPicPr>
          <p:cNvPr id="32" name="Picture 31"/>
          <p:cNvPicPr/>
          <p:nvPr/>
        </p:nvPicPr>
        <p:blipFill>
          <a:blip r:embed="rId4" cstate="screen">
            <a:extLst>
              <a:ext uri="{28A0092B-C50C-407E-A947-70E740481C1C}">
                <a14:useLocalDpi xmlns:a14="http://schemas.microsoft.com/office/drawing/2010/main"/>
              </a:ext>
            </a:extLst>
          </a:blip>
          <a:stretch>
            <a:fillRect/>
          </a:stretch>
        </p:blipFill>
        <p:spPr>
          <a:xfrm>
            <a:off x="6576372" y="1976362"/>
            <a:ext cx="2138173" cy="1770730"/>
          </a:xfrm>
          <a:prstGeom prst="rect">
            <a:avLst/>
          </a:prstGeom>
        </p:spPr>
      </p:pic>
      <p:sp>
        <p:nvSpPr>
          <p:cNvPr id="33" name="Action Button: Home 32">
            <a:hlinkClick r:id="rId5" action="ppaction://hlinksldjump" highlightClick="1"/>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646136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3604043" y="3940057"/>
            <a:ext cx="1255776" cy="491991"/>
          </a:xfrm>
          <a:prstGeom prst="roundRect">
            <a:avLst/>
          </a:prstGeom>
          <a:solidFill>
            <a:schemeClr val="accent6">
              <a:lumMod val="60000"/>
              <a:lumOff val="40000"/>
            </a:schemeClr>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06</a:t>
            </a:r>
          </a:p>
        </p:txBody>
      </p:sp>
      <p:sp>
        <p:nvSpPr>
          <p:cNvPr id="25" name="Rounded Rectangle 24"/>
          <p:cNvSpPr/>
          <p:nvPr/>
        </p:nvSpPr>
        <p:spPr>
          <a:xfrm>
            <a:off x="3604043" y="3391353"/>
            <a:ext cx="1255776" cy="491991"/>
          </a:xfrm>
          <a:prstGeom prst="roundRect">
            <a:avLst/>
          </a:prstGeom>
          <a:solidFill>
            <a:schemeClr val="accent1">
              <a:lumMod val="40000"/>
              <a:lumOff val="60000"/>
            </a:schemeClr>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05</a:t>
            </a:r>
          </a:p>
        </p:txBody>
      </p:sp>
      <p:sp>
        <p:nvSpPr>
          <p:cNvPr id="24" name="Rounded Rectangle 23"/>
          <p:cNvSpPr/>
          <p:nvPr/>
        </p:nvSpPr>
        <p:spPr>
          <a:xfrm>
            <a:off x="3604043" y="2842649"/>
            <a:ext cx="1255776" cy="491991"/>
          </a:xfrm>
          <a:prstGeom prst="roundRect">
            <a:avLst/>
          </a:prstGeom>
          <a:solidFill>
            <a:srgbClr val="FFC000"/>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04</a:t>
            </a:r>
          </a:p>
        </p:txBody>
      </p:sp>
      <p:sp>
        <p:nvSpPr>
          <p:cNvPr id="23" name="Rounded Rectangle 22"/>
          <p:cNvSpPr/>
          <p:nvPr/>
        </p:nvSpPr>
        <p:spPr>
          <a:xfrm>
            <a:off x="3604043" y="2293945"/>
            <a:ext cx="1255776" cy="491991"/>
          </a:xfrm>
          <a:prstGeom prst="roundRect">
            <a:avLst/>
          </a:prstGeom>
          <a:solidFill>
            <a:schemeClr val="accent6">
              <a:lumMod val="50000"/>
            </a:schemeClr>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03</a:t>
            </a:r>
          </a:p>
        </p:txBody>
      </p:sp>
      <p:sp>
        <p:nvSpPr>
          <p:cNvPr id="22" name="Rounded Rectangle 21"/>
          <p:cNvSpPr/>
          <p:nvPr/>
        </p:nvSpPr>
        <p:spPr>
          <a:xfrm>
            <a:off x="3594945" y="1745241"/>
            <a:ext cx="1255776" cy="491991"/>
          </a:xfrm>
          <a:prstGeom prst="roundRect">
            <a:avLst/>
          </a:prstGeom>
          <a:solidFill>
            <a:srgbClr val="C00000"/>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02</a:t>
            </a:r>
          </a:p>
        </p:txBody>
      </p:sp>
      <p:sp>
        <p:nvSpPr>
          <p:cNvPr id="21" name="Rounded Rectangle 20"/>
          <p:cNvSpPr/>
          <p:nvPr/>
        </p:nvSpPr>
        <p:spPr>
          <a:xfrm>
            <a:off x="3576750" y="1192290"/>
            <a:ext cx="1255776" cy="491991"/>
          </a:xfrm>
          <a:prstGeom prst="roundRect">
            <a:avLst/>
          </a:prstGeom>
          <a:solidFill>
            <a:srgbClr val="FF0000"/>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01</a:t>
            </a:r>
          </a:p>
        </p:txBody>
      </p:sp>
      <p:sp>
        <p:nvSpPr>
          <p:cNvPr id="11" name="Round Same Side Corner Rectangle 10"/>
          <p:cNvSpPr/>
          <p:nvPr/>
        </p:nvSpPr>
        <p:spPr>
          <a:xfrm rot="5400000">
            <a:off x="-554736" y="1560576"/>
            <a:ext cx="5736336" cy="4078224"/>
          </a:xfrm>
          <a:custGeom>
            <a:avLst/>
            <a:gdLst>
              <a:gd name="connsiteX0" fmla="*/ 679718 w 5736336"/>
              <a:gd name="connsiteY0" fmla="*/ 0 h 4078224"/>
              <a:gd name="connsiteX1" fmla="*/ 5056618 w 5736336"/>
              <a:gd name="connsiteY1" fmla="*/ 0 h 4078224"/>
              <a:gd name="connsiteX2" fmla="*/ 5736336 w 5736336"/>
              <a:gd name="connsiteY2" fmla="*/ 67971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679718 h 4078224"/>
              <a:gd name="connsiteX8" fmla="*/ 679718 w 5736336"/>
              <a:gd name="connsiteY8" fmla="*/ 0 h 4078224"/>
              <a:gd name="connsiteX0" fmla="*/ 509030 w 5736336"/>
              <a:gd name="connsiteY0" fmla="*/ 0 h 4078224"/>
              <a:gd name="connsiteX1" fmla="*/ 5056618 w 5736336"/>
              <a:gd name="connsiteY1" fmla="*/ 0 h 4078224"/>
              <a:gd name="connsiteX2" fmla="*/ 5736336 w 5736336"/>
              <a:gd name="connsiteY2" fmla="*/ 67971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679718 h 4078224"/>
              <a:gd name="connsiteX8" fmla="*/ 509030 w 5736336"/>
              <a:gd name="connsiteY8" fmla="*/ 0 h 4078224"/>
              <a:gd name="connsiteX0" fmla="*/ 509030 w 5736336"/>
              <a:gd name="connsiteY0" fmla="*/ 0 h 4078224"/>
              <a:gd name="connsiteX1" fmla="*/ 5056618 w 5736336"/>
              <a:gd name="connsiteY1" fmla="*/ 0 h 4078224"/>
              <a:gd name="connsiteX2" fmla="*/ 5736336 w 5736336"/>
              <a:gd name="connsiteY2" fmla="*/ 67971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448070 h 4078224"/>
              <a:gd name="connsiteX8" fmla="*/ 509030 w 5736336"/>
              <a:gd name="connsiteY8" fmla="*/ 0 h 4078224"/>
              <a:gd name="connsiteX0" fmla="*/ 509030 w 5736336"/>
              <a:gd name="connsiteY0" fmla="*/ 0 h 4078224"/>
              <a:gd name="connsiteX1" fmla="*/ 5300458 w 5736336"/>
              <a:gd name="connsiteY1" fmla="*/ 0 h 4078224"/>
              <a:gd name="connsiteX2" fmla="*/ 5736336 w 5736336"/>
              <a:gd name="connsiteY2" fmla="*/ 67971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448070 h 4078224"/>
              <a:gd name="connsiteX8" fmla="*/ 509030 w 5736336"/>
              <a:gd name="connsiteY8" fmla="*/ 0 h 4078224"/>
              <a:gd name="connsiteX0" fmla="*/ 509030 w 5736336"/>
              <a:gd name="connsiteY0" fmla="*/ 0 h 4078224"/>
              <a:gd name="connsiteX1" fmla="*/ 5300458 w 5736336"/>
              <a:gd name="connsiteY1" fmla="*/ 0 h 4078224"/>
              <a:gd name="connsiteX2" fmla="*/ 5736336 w 5736336"/>
              <a:gd name="connsiteY2" fmla="*/ 49683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448070 h 4078224"/>
              <a:gd name="connsiteX8" fmla="*/ 509030 w 5736336"/>
              <a:gd name="connsiteY8" fmla="*/ 0 h 407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6336" h="4078224">
                <a:moveTo>
                  <a:pt x="509030" y="0"/>
                </a:moveTo>
                <a:lnTo>
                  <a:pt x="5300458" y="0"/>
                </a:lnTo>
                <a:cubicBezTo>
                  <a:pt x="5675856" y="0"/>
                  <a:pt x="5736336" y="121440"/>
                  <a:pt x="5736336" y="496838"/>
                </a:cubicBezTo>
                <a:lnTo>
                  <a:pt x="5736336" y="4078224"/>
                </a:lnTo>
                <a:lnTo>
                  <a:pt x="5736336" y="4078224"/>
                </a:lnTo>
                <a:lnTo>
                  <a:pt x="0" y="4078224"/>
                </a:lnTo>
                <a:lnTo>
                  <a:pt x="0" y="4078224"/>
                </a:lnTo>
                <a:lnTo>
                  <a:pt x="0" y="448070"/>
                </a:lnTo>
                <a:cubicBezTo>
                  <a:pt x="0" y="72672"/>
                  <a:pt x="133632" y="0"/>
                  <a:pt x="509030" y="0"/>
                </a:cubicBezTo>
                <a:close/>
              </a:path>
            </a:pathLst>
          </a:custGeom>
          <a:solidFill>
            <a:schemeClr val="bg1"/>
          </a:solidFill>
          <a:ln>
            <a:solidFill>
              <a:schemeClr val="bg2">
                <a:lumMod val="75000"/>
              </a:schemeClr>
            </a:solidFill>
          </a:ln>
          <a:effectLst>
            <a:outerShdw blurRad="584200" dir="87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86512" y="743711"/>
            <a:ext cx="3432048" cy="18103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16200000">
            <a:off x="563548" y="1515469"/>
            <a:ext cx="1373386" cy="400110"/>
          </a:xfrm>
          <a:prstGeom prst="rect">
            <a:avLst/>
          </a:prstGeom>
          <a:noFill/>
        </p:spPr>
        <p:txBody>
          <a:bodyPr wrap="square" rtlCol="0">
            <a:spAutoFit/>
          </a:bodyPr>
          <a:lstStyle/>
          <a:p>
            <a:r>
              <a:rPr lang="en-US" sz="2000" b="1" dirty="0">
                <a:solidFill>
                  <a:srgbClr val="009999"/>
                </a:solidFill>
                <a:latin typeface="Doppio One" panose="02010603030000020804" pitchFamily="2" charset="0"/>
              </a:rPr>
              <a:t>Standard</a:t>
            </a:r>
          </a:p>
        </p:txBody>
      </p:sp>
      <p:sp>
        <p:nvSpPr>
          <p:cNvPr id="15" name="TextBox 14"/>
          <p:cNvSpPr txBox="1"/>
          <p:nvPr/>
        </p:nvSpPr>
        <p:spPr>
          <a:xfrm>
            <a:off x="1068219" y="2293945"/>
            <a:ext cx="764155" cy="369332"/>
          </a:xfrm>
          <a:prstGeom prst="rect">
            <a:avLst/>
          </a:prstGeom>
          <a:noFill/>
        </p:spPr>
        <p:txBody>
          <a:bodyPr wrap="square" rtlCol="0">
            <a:spAutoFit/>
          </a:bodyPr>
          <a:lstStyle/>
          <a:p>
            <a:r>
              <a:rPr lang="en-US" dirty="0">
                <a:solidFill>
                  <a:schemeClr val="bg1">
                    <a:lumMod val="50000"/>
                  </a:schemeClr>
                </a:solidFill>
                <a:latin typeface="Doppio One" panose="02010603030000020804" pitchFamily="2" charset="0"/>
              </a:rPr>
              <a:t>Tests</a:t>
            </a:r>
          </a:p>
        </p:txBody>
      </p:sp>
      <p:sp>
        <p:nvSpPr>
          <p:cNvPr id="16" name="Rectangle 15"/>
          <p:cNvSpPr/>
          <p:nvPr/>
        </p:nvSpPr>
        <p:spPr>
          <a:xfrm>
            <a:off x="743712" y="743711"/>
            <a:ext cx="97536" cy="57241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62128" y="4653097"/>
            <a:ext cx="2582734" cy="307777"/>
          </a:xfrm>
          <a:prstGeom prst="rect">
            <a:avLst/>
          </a:prstGeom>
          <a:solidFill>
            <a:schemeClr val="bg1">
              <a:lumMod val="75000"/>
            </a:schemeClr>
          </a:solidFill>
        </p:spPr>
        <p:txBody>
          <a:bodyPr wrap="square" rtlCol="0">
            <a:spAutoFit/>
          </a:bodyPr>
          <a:lstStyle/>
          <a:p>
            <a:pPr algn="r"/>
            <a:r>
              <a:rPr lang="en-US" sz="1400" dirty="0">
                <a:latin typeface="Doppio One" panose="02010603030000020804" pitchFamily="2" charset="0"/>
              </a:rPr>
              <a:t>          Water Intrusion</a:t>
            </a:r>
          </a:p>
        </p:txBody>
      </p:sp>
      <p:sp>
        <p:nvSpPr>
          <p:cNvPr id="19" name="TextBox 18"/>
          <p:cNvSpPr txBox="1"/>
          <p:nvPr/>
        </p:nvSpPr>
        <p:spPr>
          <a:xfrm>
            <a:off x="844671" y="5031815"/>
            <a:ext cx="2042346" cy="584775"/>
          </a:xfrm>
          <a:prstGeom prst="rect">
            <a:avLst/>
          </a:prstGeom>
          <a:noFill/>
        </p:spPr>
        <p:txBody>
          <a:bodyPr wrap="square" rtlCol="0">
            <a:spAutoFit/>
          </a:bodyPr>
          <a:lstStyle/>
          <a:p>
            <a:pPr algn="r"/>
            <a:r>
              <a:rPr lang="en-US" sz="1400" dirty="0">
                <a:latin typeface="Doppio One" panose="02010603030000020804" pitchFamily="2" charset="0"/>
              </a:rPr>
              <a:t>ASTM</a:t>
            </a:r>
          </a:p>
          <a:p>
            <a:endParaRPr lang="en-US" dirty="0">
              <a:latin typeface="Doppio One" panose="02010603030000020804" pitchFamily="2" charset="0"/>
            </a:endParaRPr>
          </a:p>
        </p:txBody>
      </p:sp>
      <p:sp>
        <p:nvSpPr>
          <p:cNvPr id="20" name="TextBox 19"/>
          <p:cNvSpPr txBox="1"/>
          <p:nvPr/>
        </p:nvSpPr>
        <p:spPr>
          <a:xfrm rot="16200000">
            <a:off x="1151193" y="2604253"/>
            <a:ext cx="1473012" cy="369332"/>
          </a:xfrm>
          <a:prstGeom prst="rect">
            <a:avLst/>
          </a:prstGeom>
          <a:noFill/>
        </p:spPr>
        <p:txBody>
          <a:bodyPr wrap="square" rtlCol="0">
            <a:spAutoFit/>
          </a:bodyPr>
          <a:lstStyle/>
          <a:p>
            <a:r>
              <a:rPr lang="en-US" dirty="0">
                <a:solidFill>
                  <a:srgbClr val="990000"/>
                </a:solidFill>
                <a:latin typeface="Doppio One" panose="02010603030000020804" pitchFamily="2" charset="0"/>
              </a:rPr>
              <a:t>Summary</a:t>
            </a:r>
          </a:p>
        </p:txBody>
      </p:sp>
      <p:sp>
        <p:nvSpPr>
          <p:cNvPr id="27" name="Rectangle 26"/>
          <p:cNvSpPr/>
          <p:nvPr/>
        </p:nvSpPr>
        <p:spPr>
          <a:xfrm>
            <a:off x="3206496" y="5616590"/>
            <a:ext cx="1025435" cy="7381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085883" y="5527860"/>
            <a:ext cx="530352" cy="373068"/>
          </a:xfrm>
          <a:prstGeom prst="rect">
            <a:avLst/>
          </a:prstGeom>
          <a:solidFill>
            <a:srgbClr val="990000"/>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 name="Rectangle 28"/>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4.1</a:t>
            </a:r>
          </a:p>
        </p:txBody>
      </p:sp>
      <p:sp>
        <p:nvSpPr>
          <p:cNvPr id="30" name="Action Button: Home 29">
            <a:hlinkClick r:id="rId2" action="ppaction://hlinksldjump" highlightClick="1"/>
            <a:extLst>
              <a:ext uri="{FF2B5EF4-FFF2-40B4-BE49-F238E27FC236}">
                <a16:creationId xmlns:a16="http://schemas.microsoft.com/office/drawing/2014/main" xmlns="" id="{2ADFDAEE-946F-C848-A345-56103386B036}"/>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04360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ounded Rectangle 25"/>
          <p:cNvSpPr/>
          <p:nvPr/>
        </p:nvSpPr>
        <p:spPr>
          <a:xfrm>
            <a:off x="3604043" y="3940057"/>
            <a:ext cx="1255776" cy="491991"/>
          </a:xfrm>
          <a:prstGeom prst="roundRect">
            <a:avLst/>
          </a:prstGeom>
          <a:solidFill>
            <a:schemeClr val="accent6">
              <a:lumMod val="60000"/>
              <a:lumOff val="40000"/>
            </a:schemeClr>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06</a:t>
            </a:r>
          </a:p>
        </p:txBody>
      </p:sp>
      <p:sp>
        <p:nvSpPr>
          <p:cNvPr id="25" name="Rounded Rectangle 24"/>
          <p:cNvSpPr/>
          <p:nvPr/>
        </p:nvSpPr>
        <p:spPr>
          <a:xfrm>
            <a:off x="3604043" y="3391353"/>
            <a:ext cx="1255776" cy="491991"/>
          </a:xfrm>
          <a:prstGeom prst="roundRect">
            <a:avLst/>
          </a:prstGeom>
          <a:solidFill>
            <a:schemeClr val="accent1">
              <a:lumMod val="40000"/>
              <a:lumOff val="60000"/>
            </a:schemeClr>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05</a:t>
            </a:r>
          </a:p>
        </p:txBody>
      </p:sp>
      <p:sp>
        <p:nvSpPr>
          <p:cNvPr id="24" name="Rounded Rectangle 23"/>
          <p:cNvSpPr/>
          <p:nvPr/>
        </p:nvSpPr>
        <p:spPr>
          <a:xfrm>
            <a:off x="3604043" y="2842649"/>
            <a:ext cx="1255776" cy="491991"/>
          </a:xfrm>
          <a:prstGeom prst="roundRect">
            <a:avLst/>
          </a:prstGeom>
          <a:solidFill>
            <a:srgbClr val="FFC000"/>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04</a:t>
            </a:r>
          </a:p>
        </p:txBody>
      </p:sp>
      <p:sp>
        <p:nvSpPr>
          <p:cNvPr id="23" name="Rounded Rectangle 22"/>
          <p:cNvSpPr/>
          <p:nvPr/>
        </p:nvSpPr>
        <p:spPr>
          <a:xfrm>
            <a:off x="3604043" y="2293945"/>
            <a:ext cx="1255776" cy="491991"/>
          </a:xfrm>
          <a:prstGeom prst="roundRect">
            <a:avLst/>
          </a:prstGeom>
          <a:solidFill>
            <a:schemeClr val="accent6">
              <a:lumMod val="50000"/>
            </a:schemeClr>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03</a:t>
            </a:r>
          </a:p>
        </p:txBody>
      </p:sp>
      <p:sp>
        <p:nvSpPr>
          <p:cNvPr id="22" name="Rounded Rectangle 21"/>
          <p:cNvSpPr/>
          <p:nvPr/>
        </p:nvSpPr>
        <p:spPr>
          <a:xfrm>
            <a:off x="3594945" y="1745241"/>
            <a:ext cx="1255776" cy="491991"/>
          </a:xfrm>
          <a:prstGeom prst="roundRect">
            <a:avLst/>
          </a:prstGeom>
          <a:solidFill>
            <a:srgbClr val="C00000"/>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02</a:t>
            </a:r>
          </a:p>
        </p:txBody>
      </p:sp>
      <p:sp>
        <p:nvSpPr>
          <p:cNvPr id="21" name="Rounded Rectangle 20"/>
          <p:cNvSpPr/>
          <p:nvPr/>
        </p:nvSpPr>
        <p:spPr>
          <a:xfrm>
            <a:off x="4161966" y="1192290"/>
            <a:ext cx="1255776" cy="491991"/>
          </a:xfrm>
          <a:prstGeom prst="roundRect">
            <a:avLst/>
          </a:prstGeom>
          <a:solidFill>
            <a:srgbClr val="FF0000"/>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01</a:t>
            </a:r>
          </a:p>
        </p:txBody>
      </p:sp>
      <p:sp>
        <p:nvSpPr>
          <p:cNvPr id="11" name="Round Same Side Corner Rectangle 10"/>
          <p:cNvSpPr/>
          <p:nvPr/>
        </p:nvSpPr>
        <p:spPr>
          <a:xfrm rot="5400000">
            <a:off x="-554736" y="1560576"/>
            <a:ext cx="5736336" cy="4078224"/>
          </a:xfrm>
          <a:custGeom>
            <a:avLst/>
            <a:gdLst>
              <a:gd name="connsiteX0" fmla="*/ 679718 w 5736336"/>
              <a:gd name="connsiteY0" fmla="*/ 0 h 4078224"/>
              <a:gd name="connsiteX1" fmla="*/ 5056618 w 5736336"/>
              <a:gd name="connsiteY1" fmla="*/ 0 h 4078224"/>
              <a:gd name="connsiteX2" fmla="*/ 5736336 w 5736336"/>
              <a:gd name="connsiteY2" fmla="*/ 67971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679718 h 4078224"/>
              <a:gd name="connsiteX8" fmla="*/ 679718 w 5736336"/>
              <a:gd name="connsiteY8" fmla="*/ 0 h 4078224"/>
              <a:gd name="connsiteX0" fmla="*/ 509030 w 5736336"/>
              <a:gd name="connsiteY0" fmla="*/ 0 h 4078224"/>
              <a:gd name="connsiteX1" fmla="*/ 5056618 w 5736336"/>
              <a:gd name="connsiteY1" fmla="*/ 0 h 4078224"/>
              <a:gd name="connsiteX2" fmla="*/ 5736336 w 5736336"/>
              <a:gd name="connsiteY2" fmla="*/ 67971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679718 h 4078224"/>
              <a:gd name="connsiteX8" fmla="*/ 509030 w 5736336"/>
              <a:gd name="connsiteY8" fmla="*/ 0 h 4078224"/>
              <a:gd name="connsiteX0" fmla="*/ 509030 w 5736336"/>
              <a:gd name="connsiteY0" fmla="*/ 0 h 4078224"/>
              <a:gd name="connsiteX1" fmla="*/ 5056618 w 5736336"/>
              <a:gd name="connsiteY1" fmla="*/ 0 h 4078224"/>
              <a:gd name="connsiteX2" fmla="*/ 5736336 w 5736336"/>
              <a:gd name="connsiteY2" fmla="*/ 67971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448070 h 4078224"/>
              <a:gd name="connsiteX8" fmla="*/ 509030 w 5736336"/>
              <a:gd name="connsiteY8" fmla="*/ 0 h 4078224"/>
              <a:gd name="connsiteX0" fmla="*/ 509030 w 5736336"/>
              <a:gd name="connsiteY0" fmla="*/ 0 h 4078224"/>
              <a:gd name="connsiteX1" fmla="*/ 5300458 w 5736336"/>
              <a:gd name="connsiteY1" fmla="*/ 0 h 4078224"/>
              <a:gd name="connsiteX2" fmla="*/ 5736336 w 5736336"/>
              <a:gd name="connsiteY2" fmla="*/ 67971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448070 h 4078224"/>
              <a:gd name="connsiteX8" fmla="*/ 509030 w 5736336"/>
              <a:gd name="connsiteY8" fmla="*/ 0 h 4078224"/>
              <a:gd name="connsiteX0" fmla="*/ 509030 w 5736336"/>
              <a:gd name="connsiteY0" fmla="*/ 0 h 4078224"/>
              <a:gd name="connsiteX1" fmla="*/ 5300458 w 5736336"/>
              <a:gd name="connsiteY1" fmla="*/ 0 h 4078224"/>
              <a:gd name="connsiteX2" fmla="*/ 5736336 w 5736336"/>
              <a:gd name="connsiteY2" fmla="*/ 49683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448070 h 4078224"/>
              <a:gd name="connsiteX8" fmla="*/ 509030 w 5736336"/>
              <a:gd name="connsiteY8" fmla="*/ 0 h 407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6336" h="4078224">
                <a:moveTo>
                  <a:pt x="509030" y="0"/>
                </a:moveTo>
                <a:lnTo>
                  <a:pt x="5300458" y="0"/>
                </a:lnTo>
                <a:cubicBezTo>
                  <a:pt x="5675856" y="0"/>
                  <a:pt x="5736336" y="121440"/>
                  <a:pt x="5736336" y="496838"/>
                </a:cubicBezTo>
                <a:lnTo>
                  <a:pt x="5736336" y="4078224"/>
                </a:lnTo>
                <a:lnTo>
                  <a:pt x="5736336" y="4078224"/>
                </a:lnTo>
                <a:lnTo>
                  <a:pt x="0" y="4078224"/>
                </a:lnTo>
                <a:lnTo>
                  <a:pt x="0" y="4078224"/>
                </a:lnTo>
                <a:lnTo>
                  <a:pt x="0" y="448070"/>
                </a:lnTo>
                <a:cubicBezTo>
                  <a:pt x="0" y="72672"/>
                  <a:pt x="133632" y="0"/>
                  <a:pt x="509030" y="0"/>
                </a:cubicBezTo>
                <a:close/>
              </a:path>
            </a:pathLst>
          </a:custGeom>
          <a:solidFill>
            <a:schemeClr val="bg1"/>
          </a:solidFill>
          <a:ln>
            <a:solidFill>
              <a:schemeClr val="bg2">
                <a:lumMod val="75000"/>
              </a:schemeClr>
            </a:solidFill>
          </a:ln>
          <a:effectLst>
            <a:outerShdw blurRad="584200" dir="87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86512" y="743711"/>
            <a:ext cx="3432048" cy="18103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16200000">
            <a:off x="563548" y="1515469"/>
            <a:ext cx="1373386" cy="400110"/>
          </a:xfrm>
          <a:prstGeom prst="rect">
            <a:avLst/>
          </a:prstGeom>
          <a:noFill/>
        </p:spPr>
        <p:txBody>
          <a:bodyPr wrap="square" rtlCol="0">
            <a:spAutoFit/>
          </a:bodyPr>
          <a:lstStyle/>
          <a:p>
            <a:r>
              <a:rPr lang="en-US" sz="2000" b="1" dirty="0">
                <a:solidFill>
                  <a:srgbClr val="009999"/>
                </a:solidFill>
                <a:latin typeface="Doppio One" panose="02010603030000020804" pitchFamily="2" charset="0"/>
              </a:rPr>
              <a:t>Standard</a:t>
            </a:r>
          </a:p>
        </p:txBody>
      </p:sp>
      <p:sp>
        <p:nvSpPr>
          <p:cNvPr id="15" name="TextBox 14"/>
          <p:cNvSpPr txBox="1"/>
          <p:nvPr/>
        </p:nvSpPr>
        <p:spPr>
          <a:xfrm>
            <a:off x="1068219" y="2293945"/>
            <a:ext cx="764155" cy="369332"/>
          </a:xfrm>
          <a:prstGeom prst="rect">
            <a:avLst/>
          </a:prstGeom>
          <a:noFill/>
        </p:spPr>
        <p:txBody>
          <a:bodyPr wrap="square" rtlCol="0">
            <a:spAutoFit/>
          </a:bodyPr>
          <a:lstStyle/>
          <a:p>
            <a:r>
              <a:rPr lang="en-US" dirty="0">
                <a:solidFill>
                  <a:schemeClr val="bg1">
                    <a:lumMod val="50000"/>
                  </a:schemeClr>
                </a:solidFill>
                <a:latin typeface="Doppio One" panose="02010603030000020804" pitchFamily="2" charset="0"/>
              </a:rPr>
              <a:t>Tests</a:t>
            </a:r>
          </a:p>
        </p:txBody>
      </p:sp>
      <p:sp>
        <p:nvSpPr>
          <p:cNvPr id="16" name="Rectangle 15"/>
          <p:cNvSpPr/>
          <p:nvPr/>
        </p:nvSpPr>
        <p:spPr>
          <a:xfrm>
            <a:off x="743712" y="743711"/>
            <a:ext cx="97536" cy="57241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62128" y="4653097"/>
            <a:ext cx="2582734" cy="307777"/>
          </a:xfrm>
          <a:prstGeom prst="rect">
            <a:avLst/>
          </a:prstGeom>
          <a:solidFill>
            <a:schemeClr val="bg1">
              <a:lumMod val="75000"/>
            </a:schemeClr>
          </a:solidFill>
        </p:spPr>
        <p:txBody>
          <a:bodyPr wrap="square" rtlCol="0">
            <a:spAutoFit/>
          </a:bodyPr>
          <a:lstStyle/>
          <a:p>
            <a:pPr algn="r"/>
            <a:r>
              <a:rPr lang="en-US" sz="1400" dirty="0">
                <a:latin typeface="Doppio One" panose="02010603030000020804" pitchFamily="2" charset="0"/>
              </a:rPr>
              <a:t>          Water Intrusion</a:t>
            </a:r>
          </a:p>
        </p:txBody>
      </p:sp>
      <p:sp>
        <p:nvSpPr>
          <p:cNvPr id="19" name="TextBox 18"/>
          <p:cNvSpPr txBox="1"/>
          <p:nvPr/>
        </p:nvSpPr>
        <p:spPr>
          <a:xfrm>
            <a:off x="844671" y="5031815"/>
            <a:ext cx="2042346" cy="584775"/>
          </a:xfrm>
          <a:prstGeom prst="rect">
            <a:avLst/>
          </a:prstGeom>
          <a:noFill/>
        </p:spPr>
        <p:txBody>
          <a:bodyPr wrap="square" rtlCol="0">
            <a:spAutoFit/>
          </a:bodyPr>
          <a:lstStyle/>
          <a:p>
            <a:pPr algn="r"/>
            <a:r>
              <a:rPr lang="en-US" sz="1400" dirty="0">
                <a:latin typeface="Doppio One" panose="02010603030000020804" pitchFamily="2" charset="0"/>
              </a:rPr>
              <a:t>ASTM</a:t>
            </a:r>
          </a:p>
          <a:p>
            <a:endParaRPr lang="en-US" dirty="0">
              <a:latin typeface="Doppio One" panose="02010603030000020804" pitchFamily="2" charset="0"/>
            </a:endParaRPr>
          </a:p>
        </p:txBody>
      </p:sp>
      <p:sp>
        <p:nvSpPr>
          <p:cNvPr id="20" name="TextBox 19"/>
          <p:cNvSpPr txBox="1"/>
          <p:nvPr/>
        </p:nvSpPr>
        <p:spPr>
          <a:xfrm rot="16200000">
            <a:off x="1151193" y="2604253"/>
            <a:ext cx="1473012" cy="369332"/>
          </a:xfrm>
          <a:prstGeom prst="rect">
            <a:avLst/>
          </a:prstGeom>
          <a:noFill/>
        </p:spPr>
        <p:txBody>
          <a:bodyPr wrap="square" rtlCol="0">
            <a:spAutoFit/>
          </a:bodyPr>
          <a:lstStyle/>
          <a:p>
            <a:r>
              <a:rPr lang="en-US" dirty="0">
                <a:solidFill>
                  <a:srgbClr val="990000"/>
                </a:solidFill>
                <a:latin typeface="Doppio One" panose="02010603030000020804" pitchFamily="2" charset="0"/>
              </a:rPr>
              <a:t>Summary</a:t>
            </a:r>
          </a:p>
        </p:txBody>
      </p:sp>
      <p:sp>
        <p:nvSpPr>
          <p:cNvPr id="27" name="Rectangle 26"/>
          <p:cNvSpPr/>
          <p:nvPr/>
        </p:nvSpPr>
        <p:spPr>
          <a:xfrm>
            <a:off x="3206496" y="5616590"/>
            <a:ext cx="1025435" cy="7381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085883" y="5527860"/>
            <a:ext cx="530352" cy="373068"/>
          </a:xfrm>
          <a:prstGeom prst="rect">
            <a:avLst/>
          </a:prstGeom>
          <a:solidFill>
            <a:srgbClr val="990000"/>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 name="Rectangle 28"/>
          <p:cNvSpPr/>
          <p:nvPr/>
        </p:nvSpPr>
        <p:spPr>
          <a:xfrm>
            <a:off x="6030020" y="479732"/>
            <a:ext cx="2409762" cy="369332"/>
          </a:xfrm>
          <a:prstGeom prst="rect">
            <a:avLst/>
          </a:prstGeom>
        </p:spPr>
        <p:txBody>
          <a:bodyPr wrap="none">
            <a:spAutoFit/>
          </a:bodyPr>
          <a:lstStyle/>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Modified AAMA 501.1</a:t>
            </a:r>
            <a:endParaRPr lang="en-US" dirty="0"/>
          </a:p>
        </p:txBody>
      </p:sp>
      <p:sp>
        <p:nvSpPr>
          <p:cNvPr id="2" name="Rectangle 1"/>
          <p:cNvSpPr/>
          <p:nvPr/>
        </p:nvSpPr>
        <p:spPr>
          <a:xfrm>
            <a:off x="5725220" y="961231"/>
            <a:ext cx="3418780" cy="2031325"/>
          </a:xfrm>
          <a:prstGeom prst="rect">
            <a:avLst/>
          </a:prstGeom>
        </p:spPr>
        <p:txBody>
          <a:bodyPr wrap="square">
            <a:spAutoFit/>
          </a:bodyPr>
          <a:lstStyle/>
          <a:p>
            <a:r>
              <a:rPr lang="en-US" sz="14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Dynamic Wind Generation to Simulate Wind-Driven Rain in Windows, Curtain Walls, Architectural Metal Walls, Masonry, EIFS, and Concrete Facades</a:t>
            </a:r>
          </a:p>
          <a:p>
            <a:endParaRPr lang="en-US" sz="1400" dirty="0">
              <a:solidFill>
                <a:schemeClr val="bg1">
                  <a:lumMod val="50000"/>
                </a:schemeClr>
              </a:solidFill>
              <a:latin typeface="Times New Roman" panose="02020603050405020304" pitchFamily="18" charset="0"/>
              <a:cs typeface="Times New Roman" panose="02020603050405020304" pitchFamily="18" charset="0"/>
            </a:endParaRPr>
          </a:p>
          <a:p>
            <a:endParaRPr lang="en-US" sz="1400" dirty="0">
              <a:solidFill>
                <a:schemeClr val="bg1">
                  <a:lumMod val="50000"/>
                </a:schemeClr>
              </a:solidFill>
              <a:latin typeface="Times New Roman" panose="02020603050405020304" pitchFamily="18" charset="0"/>
              <a:cs typeface="Times New Roman" panose="02020603050405020304" pitchFamily="18" charset="0"/>
            </a:endParaRPr>
          </a:p>
          <a:p>
            <a:r>
              <a:rPr lang="en-US" sz="1400" dirty="0">
                <a:solidFill>
                  <a:schemeClr val="bg1">
                    <a:lumMod val="50000"/>
                  </a:schemeClr>
                </a:solidFill>
                <a:latin typeface="Times New Roman" panose="02020603050405020304" pitchFamily="18" charset="0"/>
                <a:cs typeface="Times New Roman" panose="02020603050405020304" pitchFamily="18" charset="0"/>
              </a:rPr>
              <a:t>This approach applies a regulated wind source and calibrated spray rack to simulate a given wind/rain event</a:t>
            </a:r>
          </a:p>
        </p:txBody>
      </p:sp>
      <p:pic>
        <p:nvPicPr>
          <p:cNvPr id="30" name="Picture 29"/>
          <p:cNvPicPr/>
          <p:nvPr/>
        </p:nvPicPr>
        <p:blipFill>
          <a:blip r:embed="rId2" cstate="screen">
            <a:extLst>
              <a:ext uri="{28A0092B-C50C-407E-A947-70E740481C1C}">
                <a14:useLocalDpi xmlns:a14="http://schemas.microsoft.com/office/drawing/2010/main"/>
              </a:ext>
            </a:extLst>
          </a:blip>
          <a:stretch>
            <a:fillRect/>
          </a:stretch>
        </p:blipFill>
        <p:spPr>
          <a:xfrm>
            <a:off x="5763608" y="3334640"/>
            <a:ext cx="3079150" cy="3146838"/>
          </a:xfrm>
          <a:prstGeom prst="rect">
            <a:avLst/>
          </a:prstGeom>
        </p:spPr>
      </p:pic>
      <p:sp>
        <p:nvSpPr>
          <p:cNvPr id="31" name="Rectangle 30"/>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4.2</a:t>
            </a:r>
          </a:p>
        </p:txBody>
      </p:sp>
    </p:spTree>
    <p:extLst>
      <p:ext uri="{BB962C8B-B14F-4D97-AF65-F5344CB8AC3E}">
        <p14:creationId xmlns:p14="http://schemas.microsoft.com/office/powerpoint/2010/main" val="42081339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ounded Rectangle 25"/>
          <p:cNvSpPr/>
          <p:nvPr/>
        </p:nvSpPr>
        <p:spPr>
          <a:xfrm>
            <a:off x="3604043" y="3940057"/>
            <a:ext cx="1255776" cy="491991"/>
          </a:xfrm>
          <a:prstGeom prst="roundRect">
            <a:avLst/>
          </a:prstGeom>
          <a:solidFill>
            <a:schemeClr val="accent6">
              <a:lumMod val="60000"/>
              <a:lumOff val="40000"/>
            </a:schemeClr>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06</a:t>
            </a:r>
          </a:p>
        </p:txBody>
      </p:sp>
      <p:sp>
        <p:nvSpPr>
          <p:cNvPr id="25" name="Rounded Rectangle 24"/>
          <p:cNvSpPr/>
          <p:nvPr/>
        </p:nvSpPr>
        <p:spPr>
          <a:xfrm>
            <a:off x="3604043" y="3391353"/>
            <a:ext cx="1255776" cy="491991"/>
          </a:xfrm>
          <a:prstGeom prst="roundRect">
            <a:avLst/>
          </a:prstGeom>
          <a:solidFill>
            <a:schemeClr val="accent1">
              <a:lumMod val="40000"/>
              <a:lumOff val="60000"/>
            </a:schemeClr>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05</a:t>
            </a:r>
          </a:p>
        </p:txBody>
      </p:sp>
      <p:sp>
        <p:nvSpPr>
          <p:cNvPr id="24" name="Rounded Rectangle 23"/>
          <p:cNvSpPr/>
          <p:nvPr/>
        </p:nvSpPr>
        <p:spPr>
          <a:xfrm>
            <a:off x="3604043" y="2842649"/>
            <a:ext cx="1255776" cy="491991"/>
          </a:xfrm>
          <a:prstGeom prst="roundRect">
            <a:avLst/>
          </a:prstGeom>
          <a:solidFill>
            <a:srgbClr val="FFC000"/>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04</a:t>
            </a:r>
          </a:p>
        </p:txBody>
      </p:sp>
      <p:sp>
        <p:nvSpPr>
          <p:cNvPr id="23" name="Rounded Rectangle 22"/>
          <p:cNvSpPr/>
          <p:nvPr/>
        </p:nvSpPr>
        <p:spPr>
          <a:xfrm>
            <a:off x="3604043" y="2293945"/>
            <a:ext cx="1255776" cy="491991"/>
          </a:xfrm>
          <a:prstGeom prst="roundRect">
            <a:avLst/>
          </a:prstGeom>
          <a:solidFill>
            <a:schemeClr val="accent6">
              <a:lumMod val="50000"/>
            </a:schemeClr>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03</a:t>
            </a:r>
          </a:p>
        </p:txBody>
      </p:sp>
      <p:sp>
        <p:nvSpPr>
          <p:cNvPr id="22" name="Rounded Rectangle 21"/>
          <p:cNvSpPr/>
          <p:nvPr/>
        </p:nvSpPr>
        <p:spPr>
          <a:xfrm>
            <a:off x="4192353" y="1745241"/>
            <a:ext cx="1255776" cy="491991"/>
          </a:xfrm>
          <a:prstGeom prst="roundRect">
            <a:avLst/>
          </a:prstGeom>
          <a:solidFill>
            <a:srgbClr val="C00000"/>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02</a:t>
            </a:r>
          </a:p>
        </p:txBody>
      </p:sp>
      <p:sp>
        <p:nvSpPr>
          <p:cNvPr id="21" name="Rounded Rectangle 20"/>
          <p:cNvSpPr/>
          <p:nvPr/>
        </p:nvSpPr>
        <p:spPr>
          <a:xfrm>
            <a:off x="3576750" y="1192290"/>
            <a:ext cx="1255776" cy="491991"/>
          </a:xfrm>
          <a:prstGeom prst="roundRect">
            <a:avLst/>
          </a:prstGeom>
          <a:solidFill>
            <a:srgbClr val="FF0000"/>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01</a:t>
            </a:r>
          </a:p>
        </p:txBody>
      </p:sp>
      <p:sp>
        <p:nvSpPr>
          <p:cNvPr id="11" name="Round Same Side Corner Rectangle 10"/>
          <p:cNvSpPr/>
          <p:nvPr/>
        </p:nvSpPr>
        <p:spPr>
          <a:xfrm rot="5400000">
            <a:off x="-554736" y="1560576"/>
            <a:ext cx="5736336" cy="4078224"/>
          </a:xfrm>
          <a:custGeom>
            <a:avLst/>
            <a:gdLst>
              <a:gd name="connsiteX0" fmla="*/ 679718 w 5736336"/>
              <a:gd name="connsiteY0" fmla="*/ 0 h 4078224"/>
              <a:gd name="connsiteX1" fmla="*/ 5056618 w 5736336"/>
              <a:gd name="connsiteY1" fmla="*/ 0 h 4078224"/>
              <a:gd name="connsiteX2" fmla="*/ 5736336 w 5736336"/>
              <a:gd name="connsiteY2" fmla="*/ 67971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679718 h 4078224"/>
              <a:gd name="connsiteX8" fmla="*/ 679718 w 5736336"/>
              <a:gd name="connsiteY8" fmla="*/ 0 h 4078224"/>
              <a:gd name="connsiteX0" fmla="*/ 509030 w 5736336"/>
              <a:gd name="connsiteY0" fmla="*/ 0 h 4078224"/>
              <a:gd name="connsiteX1" fmla="*/ 5056618 w 5736336"/>
              <a:gd name="connsiteY1" fmla="*/ 0 h 4078224"/>
              <a:gd name="connsiteX2" fmla="*/ 5736336 w 5736336"/>
              <a:gd name="connsiteY2" fmla="*/ 67971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679718 h 4078224"/>
              <a:gd name="connsiteX8" fmla="*/ 509030 w 5736336"/>
              <a:gd name="connsiteY8" fmla="*/ 0 h 4078224"/>
              <a:gd name="connsiteX0" fmla="*/ 509030 w 5736336"/>
              <a:gd name="connsiteY0" fmla="*/ 0 h 4078224"/>
              <a:gd name="connsiteX1" fmla="*/ 5056618 w 5736336"/>
              <a:gd name="connsiteY1" fmla="*/ 0 h 4078224"/>
              <a:gd name="connsiteX2" fmla="*/ 5736336 w 5736336"/>
              <a:gd name="connsiteY2" fmla="*/ 67971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448070 h 4078224"/>
              <a:gd name="connsiteX8" fmla="*/ 509030 w 5736336"/>
              <a:gd name="connsiteY8" fmla="*/ 0 h 4078224"/>
              <a:gd name="connsiteX0" fmla="*/ 509030 w 5736336"/>
              <a:gd name="connsiteY0" fmla="*/ 0 h 4078224"/>
              <a:gd name="connsiteX1" fmla="*/ 5300458 w 5736336"/>
              <a:gd name="connsiteY1" fmla="*/ 0 h 4078224"/>
              <a:gd name="connsiteX2" fmla="*/ 5736336 w 5736336"/>
              <a:gd name="connsiteY2" fmla="*/ 67971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448070 h 4078224"/>
              <a:gd name="connsiteX8" fmla="*/ 509030 w 5736336"/>
              <a:gd name="connsiteY8" fmla="*/ 0 h 4078224"/>
              <a:gd name="connsiteX0" fmla="*/ 509030 w 5736336"/>
              <a:gd name="connsiteY0" fmla="*/ 0 h 4078224"/>
              <a:gd name="connsiteX1" fmla="*/ 5300458 w 5736336"/>
              <a:gd name="connsiteY1" fmla="*/ 0 h 4078224"/>
              <a:gd name="connsiteX2" fmla="*/ 5736336 w 5736336"/>
              <a:gd name="connsiteY2" fmla="*/ 49683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448070 h 4078224"/>
              <a:gd name="connsiteX8" fmla="*/ 509030 w 5736336"/>
              <a:gd name="connsiteY8" fmla="*/ 0 h 407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6336" h="4078224">
                <a:moveTo>
                  <a:pt x="509030" y="0"/>
                </a:moveTo>
                <a:lnTo>
                  <a:pt x="5300458" y="0"/>
                </a:lnTo>
                <a:cubicBezTo>
                  <a:pt x="5675856" y="0"/>
                  <a:pt x="5736336" y="121440"/>
                  <a:pt x="5736336" y="496838"/>
                </a:cubicBezTo>
                <a:lnTo>
                  <a:pt x="5736336" y="4078224"/>
                </a:lnTo>
                <a:lnTo>
                  <a:pt x="5736336" y="4078224"/>
                </a:lnTo>
                <a:lnTo>
                  <a:pt x="0" y="4078224"/>
                </a:lnTo>
                <a:lnTo>
                  <a:pt x="0" y="4078224"/>
                </a:lnTo>
                <a:lnTo>
                  <a:pt x="0" y="448070"/>
                </a:lnTo>
                <a:cubicBezTo>
                  <a:pt x="0" y="72672"/>
                  <a:pt x="133632" y="0"/>
                  <a:pt x="509030" y="0"/>
                </a:cubicBezTo>
                <a:close/>
              </a:path>
            </a:pathLst>
          </a:custGeom>
          <a:solidFill>
            <a:schemeClr val="bg1"/>
          </a:solidFill>
          <a:ln>
            <a:solidFill>
              <a:schemeClr val="bg2">
                <a:lumMod val="75000"/>
              </a:schemeClr>
            </a:solidFill>
          </a:ln>
          <a:effectLst>
            <a:outerShdw blurRad="584200" dir="87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86512" y="743711"/>
            <a:ext cx="3432048" cy="18103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16200000">
            <a:off x="563548" y="1515469"/>
            <a:ext cx="1373386" cy="400110"/>
          </a:xfrm>
          <a:prstGeom prst="rect">
            <a:avLst/>
          </a:prstGeom>
          <a:noFill/>
        </p:spPr>
        <p:txBody>
          <a:bodyPr wrap="square" rtlCol="0">
            <a:spAutoFit/>
          </a:bodyPr>
          <a:lstStyle/>
          <a:p>
            <a:r>
              <a:rPr lang="en-US" sz="2000" b="1" dirty="0">
                <a:solidFill>
                  <a:srgbClr val="009999"/>
                </a:solidFill>
                <a:latin typeface="Doppio One" panose="02010603030000020804" pitchFamily="2" charset="0"/>
              </a:rPr>
              <a:t>Standard</a:t>
            </a:r>
          </a:p>
        </p:txBody>
      </p:sp>
      <p:sp>
        <p:nvSpPr>
          <p:cNvPr id="15" name="TextBox 14"/>
          <p:cNvSpPr txBox="1"/>
          <p:nvPr/>
        </p:nvSpPr>
        <p:spPr>
          <a:xfrm>
            <a:off x="1068219" y="2293945"/>
            <a:ext cx="764155" cy="369332"/>
          </a:xfrm>
          <a:prstGeom prst="rect">
            <a:avLst/>
          </a:prstGeom>
          <a:noFill/>
        </p:spPr>
        <p:txBody>
          <a:bodyPr wrap="square" rtlCol="0">
            <a:spAutoFit/>
          </a:bodyPr>
          <a:lstStyle/>
          <a:p>
            <a:r>
              <a:rPr lang="en-US" dirty="0">
                <a:solidFill>
                  <a:schemeClr val="bg1">
                    <a:lumMod val="50000"/>
                  </a:schemeClr>
                </a:solidFill>
                <a:latin typeface="Doppio One" panose="02010603030000020804" pitchFamily="2" charset="0"/>
              </a:rPr>
              <a:t>Tests</a:t>
            </a:r>
          </a:p>
        </p:txBody>
      </p:sp>
      <p:sp>
        <p:nvSpPr>
          <p:cNvPr id="16" name="Rectangle 15"/>
          <p:cNvSpPr/>
          <p:nvPr/>
        </p:nvSpPr>
        <p:spPr>
          <a:xfrm>
            <a:off x="743712" y="743711"/>
            <a:ext cx="97536" cy="57241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62128" y="4653097"/>
            <a:ext cx="2582734" cy="307777"/>
          </a:xfrm>
          <a:prstGeom prst="rect">
            <a:avLst/>
          </a:prstGeom>
          <a:solidFill>
            <a:schemeClr val="bg1">
              <a:lumMod val="75000"/>
            </a:schemeClr>
          </a:solidFill>
        </p:spPr>
        <p:txBody>
          <a:bodyPr wrap="square" rtlCol="0">
            <a:spAutoFit/>
          </a:bodyPr>
          <a:lstStyle/>
          <a:p>
            <a:pPr algn="r"/>
            <a:r>
              <a:rPr lang="en-US" sz="1400" dirty="0">
                <a:latin typeface="Doppio One" panose="02010603030000020804" pitchFamily="2" charset="0"/>
              </a:rPr>
              <a:t>          Water Intrusion</a:t>
            </a:r>
          </a:p>
        </p:txBody>
      </p:sp>
      <p:sp>
        <p:nvSpPr>
          <p:cNvPr id="19" name="TextBox 18"/>
          <p:cNvSpPr txBox="1"/>
          <p:nvPr/>
        </p:nvSpPr>
        <p:spPr>
          <a:xfrm>
            <a:off x="844671" y="5031815"/>
            <a:ext cx="2042346" cy="584775"/>
          </a:xfrm>
          <a:prstGeom prst="rect">
            <a:avLst/>
          </a:prstGeom>
          <a:noFill/>
        </p:spPr>
        <p:txBody>
          <a:bodyPr wrap="square" rtlCol="0">
            <a:spAutoFit/>
          </a:bodyPr>
          <a:lstStyle/>
          <a:p>
            <a:pPr algn="r"/>
            <a:r>
              <a:rPr lang="en-US" sz="1400" dirty="0">
                <a:latin typeface="Doppio One" panose="02010603030000020804" pitchFamily="2" charset="0"/>
              </a:rPr>
              <a:t>ASTM</a:t>
            </a:r>
          </a:p>
          <a:p>
            <a:endParaRPr lang="en-US" dirty="0">
              <a:latin typeface="Doppio One" panose="02010603030000020804" pitchFamily="2" charset="0"/>
            </a:endParaRPr>
          </a:p>
        </p:txBody>
      </p:sp>
      <p:sp>
        <p:nvSpPr>
          <p:cNvPr id="20" name="TextBox 19"/>
          <p:cNvSpPr txBox="1"/>
          <p:nvPr/>
        </p:nvSpPr>
        <p:spPr>
          <a:xfrm rot="16200000">
            <a:off x="1151193" y="2604253"/>
            <a:ext cx="1473012" cy="369332"/>
          </a:xfrm>
          <a:prstGeom prst="rect">
            <a:avLst/>
          </a:prstGeom>
          <a:noFill/>
        </p:spPr>
        <p:txBody>
          <a:bodyPr wrap="square" rtlCol="0">
            <a:spAutoFit/>
          </a:bodyPr>
          <a:lstStyle/>
          <a:p>
            <a:r>
              <a:rPr lang="en-US" dirty="0">
                <a:solidFill>
                  <a:srgbClr val="990000"/>
                </a:solidFill>
                <a:latin typeface="Doppio One" panose="02010603030000020804" pitchFamily="2" charset="0"/>
              </a:rPr>
              <a:t>Summary</a:t>
            </a:r>
          </a:p>
        </p:txBody>
      </p:sp>
      <p:sp>
        <p:nvSpPr>
          <p:cNvPr id="27" name="Rectangle 26"/>
          <p:cNvSpPr/>
          <p:nvPr/>
        </p:nvSpPr>
        <p:spPr>
          <a:xfrm>
            <a:off x="3206496" y="5616590"/>
            <a:ext cx="1025435" cy="7381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085883" y="5527860"/>
            <a:ext cx="530352" cy="373068"/>
          </a:xfrm>
          <a:prstGeom prst="rect">
            <a:avLst/>
          </a:prstGeom>
          <a:solidFill>
            <a:srgbClr val="990000"/>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1" name="Rectangle 30"/>
          <p:cNvSpPr/>
          <p:nvPr/>
        </p:nvSpPr>
        <p:spPr>
          <a:xfrm>
            <a:off x="6257712" y="479732"/>
            <a:ext cx="1954381" cy="369332"/>
          </a:xfrm>
          <a:prstGeom prst="rect">
            <a:avLst/>
          </a:prstGeom>
        </p:spPr>
        <p:txBody>
          <a:bodyPr wrap="none">
            <a:spAutoFit/>
          </a:bodyPr>
          <a:lstStyle/>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D226/D226M—17</a:t>
            </a:r>
          </a:p>
        </p:txBody>
      </p:sp>
      <p:sp>
        <p:nvSpPr>
          <p:cNvPr id="32" name="Rectangle 31"/>
          <p:cNvSpPr/>
          <p:nvPr/>
        </p:nvSpPr>
        <p:spPr>
          <a:xfrm>
            <a:off x="5608320" y="961231"/>
            <a:ext cx="3438144" cy="954107"/>
          </a:xfrm>
          <a:prstGeom prst="rect">
            <a:avLst/>
          </a:prstGeom>
        </p:spPr>
        <p:txBody>
          <a:bodyPr wrap="square">
            <a:spAutoFit/>
          </a:bodyPr>
          <a:lstStyle/>
          <a:p>
            <a:r>
              <a:rPr lang="en-US" sz="14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This specification covers asphalt-saturated organic felts, with or without perforations</a:t>
            </a:r>
          </a:p>
          <a:p>
            <a:r>
              <a:rPr lang="en-US" sz="14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Determine the openness of the perforations in saturated felts</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68244" y="4653097"/>
            <a:ext cx="4175756" cy="1513435"/>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5872321" y="2750597"/>
                <a:ext cx="2443194" cy="90178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2800" smtClean="0">
                          <a:solidFill>
                            <a:schemeClr val="bg1">
                              <a:lumMod val="50000"/>
                            </a:schemeClr>
                          </a:solidFill>
                          <a:latin typeface="Cambria Math" panose="02040503050406030204" pitchFamily="18" charset="0"/>
                        </a:rPr>
                        <m:t>v</m:t>
                      </m:r>
                      <m:r>
                        <a:rPr lang="en-US" sz="2800" i="0">
                          <a:solidFill>
                            <a:schemeClr val="bg1">
                              <a:lumMod val="50000"/>
                            </a:schemeClr>
                          </a:solidFill>
                          <a:latin typeface="Cambria Math" panose="02040503050406030204" pitchFamily="18" charset="0"/>
                        </a:rPr>
                        <m:t>=</m:t>
                      </m:r>
                      <m:f>
                        <m:fPr>
                          <m:ctrlPr>
                            <a:rPr lang="en-US" sz="2800" i="1">
                              <a:solidFill>
                                <a:schemeClr val="bg1">
                                  <a:lumMod val="50000"/>
                                </a:schemeClr>
                              </a:solidFill>
                              <a:latin typeface="Cambria Math"/>
                            </a:rPr>
                          </m:ctrlPr>
                        </m:fPr>
                        <m:num>
                          <m:r>
                            <m:rPr>
                              <m:sty m:val="p"/>
                            </m:rPr>
                            <a:rPr lang="en-US" sz="2800" i="0">
                              <a:solidFill>
                                <a:schemeClr val="bg1">
                                  <a:lumMod val="50000"/>
                                </a:schemeClr>
                              </a:solidFill>
                              <a:latin typeface="Cambria Math" panose="02040503050406030204" pitchFamily="18" charset="0"/>
                            </a:rPr>
                            <m:t>P</m:t>
                          </m:r>
                          <m:r>
                            <a:rPr lang="en-US" sz="2800" b="0" i="0" smtClean="0">
                              <a:solidFill>
                                <a:schemeClr val="bg1">
                                  <a:lumMod val="50000"/>
                                </a:schemeClr>
                              </a:solidFill>
                              <a:latin typeface="Cambria Math" panose="02040503050406030204" pitchFamily="18" charset="0"/>
                            </a:rPr>
                            <m:t> </m:t>
                          </m:r>
                          <m:r>
                            <m:rPr>
                              <m:sty m:val="p"/>
                            </m:rPr>
                            <a:rPr lang="en-US" sz="2800" i="0">
                              <a:solidFill>
                                <a:schemeClr val="bg1">
                                  <a:lumMod val="50000"/>
                                </a:schemeClr>
                              </a:solidFill>
                              <a:latin typeface="Cambria Math" panose="02040503050406030204" pitchFamily="18" charset="0"/>
                            </a:rPr>
                            <m:t>x</m:t>
                          </m:r>
                          <m:r>
                            <a:rPr lang="en-US" sz="2800" b="0" i="0" smtClean="0">
                              <a:solidFill>
                                <a:schemeClr val="bg1">
                                  <a:lumMod val="50000"/>
                                </a:schemeClr>
                              </a:solidFill>
                              <a:latin typeface="Cambria Math" panose="02040503050406030204" pitchFamily="18" charset="0"/>
                            </a:rPr>
                            <m:t> </m:t>
                          </m:r>
                          <m:r>
                            <m:rPr>
                              <m:sty m:val="p"/>
                            </m:rPr>
                            <a:rPr lang="en-US" sz="2800" i="0">
                              <a:solidFill>
                                <a:schemeClr val="bg1">
                                  <a:lumMod val="50000"/>
                                </a:schemeClr>
                              </a:solidFill>
                              <a:latin typeface="Cambria Math" panose="02040503050406030204" pitchFamily="18" charset="0"/>
                            </a:rPr>
                            <m:t>A</m:t>
                          </m:r>
                          <m:r>
                            <a:rPr lang="en-US" sz="2800" b="0" i="0" smtClean="0">
                              <a:solidFill>
                                <a:schemeClr val="bg1">
                                  <a:lumMod val="50000"/>
                                </a:schemeClr>
                              </a:solidFill>
                              <a:latin typeface="Cambria Math" panose="02040503050406030204" pitchFamily="18" charset="0"/>
                            </a:rPr>
                            <m:t> </m:t>
                          </m:r>
                          <m:r>
                            <m:rPr>
                              <m:sty m:val="p"/>
                            </m:rPr>
                            <a:rPr lang="en-US" sz="2800" i="0">
                              <a:solidFill>
                                <a:schemeClr val="bg1">
                                  <a:lumMod val="50000"/>
                                </a:schemeClr>
                              </a:solidFill>
                              <a:latin typeface="Cambria Math" panose="02040503050406030204" pitchFamily="18" charset="0"/>
                            </a:rPr>
                            <m:t>x</m:t>
                          </m:r>
                          <m:r>
                            <a:rPr lang="en-US" sz="2800" b="0" i="0" smtClean="0">
                              <a:solidFill>
                                <a:schemeClr val="bg1">
                                  <a:lumMod val="50000"/>
                                </a:schemeClr>
                              </a:solidFill>
                              <a:latin typeface="Cambria Math" panose="02040503050406030204" pitchFamily="18" charset="0"/>
                            </a:rPr>
                            <m:t> </m:t>
                          </m:r>
                          <m:r>
                            <m:rPr>
                              <m:sty m:val="p"/>
                            </m:rPr>
                            <a:rPr lang="en-US" sz="2800" i="0">
                              <a:solidFill>
                                <a:schemeClr val="bg1">
                                  <a:lumMod val="50000"/>
                                </a:schemeClr>
                              </a:solidFill>
                              <a:latin typeface="Cambria Math" panose="02040503050406030204" pitchFamily="18" charset="0"/>
                            </a:rPr>
                            <m:t>H</m:t>
                          </m:r>
                        </m:num>
                        <m:den>
                          <m:r>
                            <m:rPr>
                              <m:sty m:val="p"/>
                            </m:rPr>
                            <a:rPr lang="en-US" sz="2800" i="0">
                              <a:solidFill>
                                <a:schemeClr val="bg1">
                                  <a:lumMod val="50000"/>
                                </a:schemeClr>
                              </a:solidFill>
                              <a:latin typeface="Cambria Math" panose="02040503050406030204" pitchFamily="18" charset="0"/>
                            </a:rPr>
                            <m:t>S</m:t>
                          </m:r>
                        </m:den>
                      </m:f>
                    </m:oMath>
                  </m:oMathPara>
                </a14:m>
                <a:endParaRPr lang="en-US" sz="2800" dirty="0"/>
              </a:p>
            </p:txBody>
          </p:sp>
        </mc:Choice>
        <mc:Fallback xmlns="">
          <p:sp>
            <p:nvSpPr>
              <p:cNvPr id="7" name="Rectangle 6"/>
              <p:cNvSpPr>
                <a:spLocks noRot="1" noChangeAspect="1" noMove="1" noResize="1" noEditPoints="1" noAdjustHandles="1" noChangeArrowheads="1" noChangeShapeType="1" noTextEdit="1"/>
              </p:cNvSpPr>
              <p:nvPr/>
            </p:nvSpPr>
            <p:spPr>
              <a:xfrm>
                <a:off x="5872321" y="2750597"/>
                <a:ext cx="2443194" cy="901785"/>
              </a:xfrm>
              <a:prstGeom prst="rect">
                <a:avLst/>
              </a:prstGeom>
              <a:blipFill rotWithShape="0">
                <a:blip r:embed="rId3"/>
                <a:stretch>
                  <a:fillRect/>
                </a:stretch>
              </a:blipFill>
            </p:spPr>
            <p:txBody>
              <a:bodyPr/>
              <a:lstStyle/>
              <a:p>
                <a:r>
                  <a:rPr lang="en-US">
                    <a:noFill/>
                  </a:rPr>
                  <a:t> </a:t>
                </a:r>
              </a:p>
            </p:txBody>
          </p:sp>
        </mc:Fallback>
      </mc:AlternateContent>
      <p:sp>
        <p:nvSpPr>
          <p:cNvPr id="29" name="Rectangle 28"/>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4.3</a:t>
            </a:r>
          </a:p>
        </p:txBody>
      </p:sp>
      <p:sp>
        <p:nvSpPr>
          <p:cNvPr id="30" name="Action Button: Home 29">
            <a:hlinkClick r:id="rId4" action="ppaction://hlinksldjump" highlightClick="1"/>
            <a:extLst>
              <a:ext uri="{FF2B5EF4-FFF2-40B4-BE49-F238E27FC236}">
                <a16:creationId xmlns:a16="http://schemas.microsoft.com/office/drawing/2014/main" xmlns="" id="{F4ED3DB9-DBD4-E64E-BD4C-522250B0EA6A}"/>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72004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p:nvPr/>
        </p:nvPicPr>
        <p:blipFill rotWithShape="1">
          <a:blip r:embed="rId2" cstate="screen">
            <a:extLst>
              <a:ext uri="{28A0092B-C50C-407E-A947-70E740481C1C}">
                <a14:useLocalDpi xmlns:a14="http://schemas.microsoft.com/office/drawing/2010/main"/>
              </a:ext>
            </a:extLst>
          </a:blip>
          <a:srcRect/>
          <a:stretch/>
        </p:blipFill>
        <p:spPr>
          <a:xfrm>
            <a:off x="4556080" y="4840224"/>
            <a:ext cx="4490384" cy="1289688"/>
          </a:xfrm>
          <a:prstGeom prst="rect">
            <a:avLst/>
          </a:prstGeom>
        </p:spPr>
      </p:pic>
      <p:sp>
        <p:nvSpPr>
          <p:cNvPr id="26" name="Rounded Rectangle 25"/>
          <p:cNvSpPr/>
          <p:nvPr/>
        </p:nvSpPr>
        <p:spPr>
          <a:xfrm>
            <a:off x="3604043" y="3940057"/>
            <a:ext cx="1255776" cy="491991"/>
          </a:xfrm>
          <a:prstGeom prst="roundRect">
            <a:avLst/>
          </a:prstGeom>
          <a:solidFill>
            <a:schemeClr val="accent6">
              <a:lumMod val="60000"/>
              <a:lumOff val="40000"/>
            </a:schemeClr>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06</a:t>
            </a:r>
          </a:p>
        </p:txBody>
      </p:sp>
      <p:sp>
        <p:nvSpPr>
          <p:cNvPr id="25" name="Rounded Rectangle 24"/>
          <p:cNvSpPr/>
          <p:nvPr/>
        </p:nvSpPr>
        <p:spPr>
          <a:xfrm>
            <a:off x="3604043" y="3391353"/>
            <a:ext cx="1255776" cy="491991"/>
          </a:xfrm>
          <a:prstGeom prst="roundRect">
            <a:avLst/>
          </a:prstGeom>
          <a:solidFill>
            <a:schemeClr val="accent1">
              <a:lumMod val="40000"/>
              <a:lumOff val="60000"/>
            </a:schemeClr>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05</a:t>
            </a:r>
          </a:p>
        </p:txBody>
      </p:sp>
      <p:sp>
        <p:nvSpPr>
          <p:cNvPr id="24" name="Rounded Rectangle 23"/>
          <p:cNvSpPr/>
          <p:nvPr/>
        </p:nvSpPr>
        <p:spPr>
          <a:xfrm>
            <a:off x="3604043" y="2842649"/>
            <a:ext cx="1255776" cy="491991"/>
          </a:xfrm>
          <a:prstGeom prst="roundRect">
            <a:avLst/>
          </a:prstGeom>
          <a:solidFill>
            <a:srgbClr val="FFC000"/>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04</a:t>
            </a:r>
          </a:p>
        </p:txBody>
      </p:sp>
      <p:sp>
        <p:nvSpPr>
          <p:cNvPr id="23" name="Rounded Rectangle 22"/>
          <p:cNvSpPr/>
          <p:nvPr/>
        </p:nvSpPr>
        <p:spPr>
          <a:xfrm>
            <a:off x="4189259" y="2293945"/>
            <a:ext cx="1255776" cy="491991"/>
          </a:xfrm>
          <a:prstGeom prst="roundRect">
            <a:avLst/>
          </a:prstGeom>
          <a:solidFill>
            <a:schemeClr val="accent6">
              <a:lumMod val="50000"/>
            </a:schemeClr>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03</a:t>
            </a:r>
          </a:p>
        </p:txBody>
      </p:sp>
      <p:sp>
        <p:nvSpPr>
          <p:cNvPr id="22" name="Rounded Rectangle 21"/>
          <p:cNvSpPr/>
          <p:nvPr/>
        </p:nvSpPr>
        <p:spPr>
          <a:xfrm>
            <a:off x="3594945" y="1745241"/>
            <a:ext cx="1255776" cy="491991"/>
          </a:xfrm>
          <a:prstGeom prst="roundRect">
            <a:avLst/>
          </a:prstGeom>
          <a:solidFill>
            <a:srgbClr val="C00000"/>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02</a:t>
            </a:r>
          </a:p>
        </p:txBody>
      </p:sp>
      <p:sp>
        <p:nvSpPr>
          <p:cNvPr id="21" name="Rounded Rectangle 20"/>
          <p:cNvSpPr/>
          <p:nvPr/>
        </p:nvSpPr>
        <p:spPr>
          <a:xfrm>
            <a:off x="3576750" y="1192290"/>
            <a:ext cx="1255776" cy="491991"/>
          </a:xfrm>
          <a:prstGeom prst="roundRect">
            <a:avLst/>
          </a:prstGeom>
          <a:solidFill>
            <a:srgbClr val="FF0000"/>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01</a:t>
            </a:r>
          </a:p>
        </p:txBody>
      </p:sp>
      <p:sp>
        <p:nvSpPr>
          <p:cNvPr id="11" name="Round Same Side Corner Rectangle 10"/>
          <p:cNvSpPr/>
          <p:nvPr/>
        </p:nvSpPr>
        <p:spPr>
          <a:xfrm rot="5400000">
            <a:off x="-554736" y="1560576"/>
            <a:ext cx="5736336" cy="4078224"/>
          </a:xfrm>
          <a:custGeom>
            <a:avLst/>
            <a:gdLst>
              <a:gd name="connsiteX0" fmla="*/ 679718 w 5736336"/>
              <a:gd name="connsiteY0" fmla="*/ 0 h 4078224"/>
              <a:gd name="connsiteX1" fmla="*/ 5056618 w 5736336"/>
              <a:gd name="connsiteY1" fmla="*/ 0 h 4078224"/>
              <a:gd name="connsiteX2" fmla="*/ 5736336 w 5736336"/>
              <a:gd name="connsiteY2" fmla="*/ 67971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679718 h 4078224"/>
              <a:gd name="connsiteX8" fmla="*/ 679718 w 5736336"/>
              <a:gd name="connsiteY8" fmla="*/ 0 h 4078224"/>
              <a:gd name="connsiteX0" fmla="*/ 509030 w 5736336"/>
              <a:gd name="connsiteY0" fmla="*/ 0 h 4078224"/>
              <a:gd name="connsiteX1" fmla="*/ 5056618 w 5736336"/>
              <a:gd name="connsiteY1" fmla="*/ 0 h 4078224"/>
              <a:gd name="connsiteX2" fmla="*/ 5736336 w 5736336"/>
              <a:gd name="connsiteY2" fmla="*/ 67971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679718 h 4078224"/>
              <a:gd name="connsiteX8" fmla="*/ 509030 w 5736336"/>
              <a:gd name="connsiteY8" fmla="*/ 0 h 4078224"/>
              <a:gd name="connsiteX0" fmla="*/ 509030 w 5736336"/>
              <a:gd name="connsiteY0" fmla="*/ 0 h 4078224"/>
              <a:gd name="connsiteX1" fmla="*/ 5056618 w 5736336"/>
              <a:gd name="connsiteY1" fmla="*/ 0 h 4078224"/>
              <a:gd name="connsiteX2" fmla="*/ 5736336 w 5736336"/>
              <a:gd name="connsiteY2" fmla="*/ 67971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448070 h 4078224"/>
              <a:gd name="connsiteX8" fmla="*/ 509030 w 5736336"/>
              <a:gd name="connsiteY8" fmla="*/ 0 h 4078224"/>
              <a:gd name="connsiteX0" fmla="*/ 509030 w 5736336"/>
              <a:gd name="connsiteY0" fmla="*/ 0 h 4078224"/>
              <a:gd name="connsiteX1" fmla="*/ 5300458 w 5736336"/>
              <a:gd name="connsiteY1" fmla="*/ 0 h 4078224"/>
              <a:gd name="connsiteX2" fmla="*/ 5736336 w 5736336"/>
              <a:gd name="connsiteY2" fmla="*/ 67971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448070 h 4078224"/>
              <a:gd name="connsiteX8" fmla="*/ 509030 w 5736336"/>
              <a:gd name="connsiteY8" fmla="*/ 0 h 4078224"/>
              <a:gd name="connsiteX0" fmla="*/ 509030 w 5736336"/>
              <a:gd name="connsiteY0" fmla="*/ 0 h 4078224"/>
              <a:gd name="connsiteX1" fmla="*/ 5300458 w 5736336"/>
              <a:gd name="connsiteY1" fmla="*/ 0 h 4078224"/>
              <a:gd name="connsiteX2" fmla="*/ 5736336 w 5736336"/>
              <a:gd name="connsiteY2" fmla="*/ 49683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448070 h 4078224"/>
              <a:gd name="connsiteX8" fmla="*/ 509030 w 5736336"/>
              <a:gd name="connsiteY8" fmla="*/ 0 h 407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6336" h="4078224">
                <a:moveTo>
                  <a:pt x="509030" y="0"/>
                </a:moveTo>
                <a:lnTo>
                  <a:pt x="5300458" y="0"/>
                </a:lnTo>
                <a:cubicBezTo>
                  <a:pt x="5675856" y="0"/>
                  <a:pt x="5736336" y="121440"/>
                  <a:pt x="5736336" y="496838"/>
                </a:cubicBezTo>
                <a:lnTo>
                  <a:pt x="5736336" y="4078224"/>
                </a:lnTo>
                <a:lnTo>
                  <a:pt x="5736336" y="4078224"/>
                </a:lnTo>
                <a:lnTo>
                  <a:pt x="0" y="4078224"/>
                </a:lnTo>
                <a:lnTo>
                  <a:pt x="0" y="4078224"/>
                </a:lnTo>
                <a:lnTo>
                  <a:pt x="0" y="448070"/>
                </a:lnTo>
                <a:cubicBezTo>
                  <a:pt x="0" y="72672"/>
                  <a:pt x="133632" y="0"/>
                  <a:pt x="509030" y="0"/>
                </a:cubicBezTo>
                <a:close/>
              </a:path>
            </a:pathLst>
          </a:custGeom>
          <a:solidFill>
            <a:schemeClr val="bg1"/>
          </a:solidFill>
          <a:ln>
            <a:solidFill>
              <a:schemeClr val="bg2">
                <a:lumMod val="75000"/>
              </a:schemeClr>
            </a:solidFill>
          </a:ln>
          <a:effectLst>
            <a:outerShdw blurRad="584200" dir="87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86512" y="743711"/>
            <a:ext cx="3432048" cy="18103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16200000">
            <a:off x="563548" y="1515469"/>
            <a:ext cx="1373386" cy="400110"/>
          </a:xfrm>
          <a:prstGeom prst="rect">
            <a:avLst/>
          </a:prstGeom>
          <a:noFill/>
        </p:spPr>
        <p:txBody>
          <a:bodyPr wrap="square" rtlCol="0">
            <a:spAutoFit/>
          </a:bodyPr>
          <a:lstStyle/>
          <a:p>
            <a:r>
              <a:rPr lang="en-US" sz="2000" b="1" dirty="0">
                <a:solidFill>
                  <a:srgbClr val="009999"/>
                </a:solidFill>
                <a:latin typeface="Doppio One" panose="02010603030000020804" pitchFamily="2" charset="0"/>
              </a:rPr>
              <a:t>Standard</a:t>
            </a:r>
          </a:p>
        </p:txBody>
      </p:sp>
      <p:sp>
        <p:nvSpPr>
          <p:cNvPr id="15" name="TextBox 14"/>
          <p:cNvSpPr txBox="1"/>
          <p:nvPr/>
        </p:nvSpPr>
        <p:spPr>
          <a:xfrm>
            <a:off x="1068219" y="2293945"/>
            <a:ext cx="764155" cy="369332"/>
          </a:xfrm>
          <a:prstGeom prst="rect">
            <a:avLst/>
          </a:prstGeom>
          <a:noFill/>
        </p:spPr>
        <p:txBody>
          <a:bodyPr wrap="square" rtlCol="0">
            <a:spAutoFit/>
          </a:bodyPr>
          <a:lstStyle/>
          <a:p>
            <a:r>
              <a:rPr lang="en-US" dirty="0">
                <a:solidFill>
                  <a:schemeClr val="bg1">
                    <a:lumMod val="50000"/>
                  </a:schemeClr>
                </a:solidFill>
                <a:latin typeface="Doppio One" panose="02010603030000020804" pitchFamily="2" charset="0"/>
              </a:rPr>
              <a:t>Tests</a:t>
            </a:r>
          </a:p>
        </p:txBody>
      </p:sp>
      <p:sp>
        <p:nvSpPr>
          <p:cNvPr id="16" name="Rectangle 15"/>
          <p:cNvSpPr/>
          <p:nvPr/>
        </p:nvSpPr>
        <p:spPr>
          <a:xfrm>
            <a:off x="743712" y="743711"/>
            <a:ext cx="97536" cy="57241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62128" y="4653097"/>
            <a:ext cx="2582734" cy="307777"/>
          </a:xfrm>
          <a:prstGeom prst="rect">
            <a:avLst/>
          </a:prstGeom>
          <a:solidFill>
            <a:schemeClr val="bg1">
              <a:lumMod val="75000"/>
            </a:schemeClr>
          </a:solidFill>
        </p:spPr>
        <p:txBody>
          <a:bodyPr wrap="square" rtlCol="0">
            <a:spAutoFit/>
          </a:bodyPr>
          <a:lstStyle/>
          <a:p>
            <a:pPr algn="r"/>
            <a:r>
              <a:rPr lang="en-US" sz="1400" dirty="0">
                <a:latin typeface="Doppio One" panose="02010603030000020804" pitchFamily="2" charset="0"/>
              </a:rPr>
              <a:t>          Water Intrusion</a:t>
            </a:r>
          </a:p>
        </p:txBody>
      </p:sp>
      <p:sp>
        <p:nvSpPr>
          <p:cNvPr id="19" name="TextBox 18"/>
          <p:cNvSpPr txBox="1"/>
          <p:nvPr/>
        </p:nvSpPr>
        <p:spPr>
          <a:xfrm>
            <a:off x="844671" y="5031815"/>
            <a:ext cx="2042346" cy="584775"/>
          </a:xfrm>
          <a:prstGeom prst="rect">
            <a:avLst/>
          </a:prstGeom>
          <a:noFill/>
        </p:spPr>
        <p:txBody>
          <a:bodyPr wrap="square" rtlCol="0">
            <a:spAutoFit/>
          </a:bodyPr>
          <a:lstStyle/>
          <a:p>
            <a:pPr algn="r"/>
            <a:r>
              <a:rPr lang="en-US" sz="1400" dirty="0">
                <a:latin typeface="Doppio One" panose="02010603030000020804" pitchFamily="2" charset="0"/>
              </a:rPr>
              <a:t>ASTM</a:t>
            </a:r>
          </a:p>
          <a:p>
            <a:endParaRPr lang="en-US" dirty="0">
              <a:latin typeface="Doppio One" panose="02010603030000020804" pitchFamily="2" charset="0"/>
            </a:endParaRPr>
          </a:p>
        </p:txBody>
      </p:sp>
      <p:sp>
        <p:nvSpPr>
          <p:cNvPr id="20" name="TextBox 19"/>
          <p:cNvSpPr txBox="1"/>
          <p:nvPr/>
        </p:nvSpPr>
        <p:spPr>
          <a:xfrm rot="16200000">
            <a:off x="1151193" y="2604253"/>
            <a:ext cx="1473012" cy="369332"/>
          </a:xfrm>
          <a:prstGeom prst="rect">
            <a:avLst/>
          </a:prstGeom>
          <a:noFill/>
        </p:spPr>
        <p:txBody>
          <a:bodyPr wrap="square" rtlCol="0">
            <a:spAutoFit/>
          </a:bodyPr>
          <a:lstStyle/>
          <a:p>
            <a:r>
              <a:rPr lang="en-US" dirty="0">
                <a:solidFill>
                  <a:srgbClr val="990000"/>
                </a:solidFill>
                <a:latin typeface="Doppio One" panose="02010603030000020804" pitchFamily="2" charset="0"/>
              </a:rPr>
              <a:t>Summary</a:t>
            </a:r>
          </a:p>
        </p:txBody>
      </p:sp>
      <p:sp>
        <p:nvSpPr>
          <p:cNvPr id="27" name="Rectangle 26"/>
          <p:cNvSpPr/>
          <p:nvPr/>
        </p:nvSpPr>
        <p:spPr>
          <a:xfrm>
            <a:off x="3206496" y="5616590"/>
            <a:ext cx="1025435" cy="7381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085883" y="5527860"/>
            <a:ext cx="530352" cy="373068"/>
          </a:xfrm>
          <a:prstGeom prst="rect">
            <a:avLst/>
          </a:prstGeom>
          <a:solidFill>
            <a:srgbClr val="990000"/>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 name="Rectangle 28"/>
          <p:cNvSpPr/>
          <p:nvPr/>
        </p:nvSpPr>
        <p:spPr>
          <a:xfrm>
            <a:off x="5981994" y="479732"/>
            <a:ext cx="2505815" cy="369332"/>
          </a:xfrm>
          <a:prstGeom prst="rect">
            <a:avLst/>
          </a:prstGeom>
        </p:spPr>
        <p:txBody>
          <a:bodyPr wrap="none">
            <a:spAutoFit/>
          </a:bodyPr>
          <a:lstStyle/>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ASTM E331 - 00(2016) </a:t>
            </a:r>
          </a:p>
        </p:txBody>
      </p:sp>
      <p:sp>
        <p:nvSpPr>
          <p:cNvPr id="30" name="Rectangle 29"/>
          <p:cNvSpPr/>
          <p:nvPr/>
        </p:nvSpPr>
        <p:spPr>
          <a:xfrm>
            <a:off x="5627684" y="961231"/>
            <a:ext cx="3418780" cy="3323987"/>
          </a:xfrm>
          <a:prstGeom prst="rect">
            <a:avLst/>
          </a:prstGeom>
        </p:spPr>
        <p:txBody>
          <a:bodyPr wrap="square">
            <a:spAutoFit/>
          </a:bodyPr>
          <a:lstStyle/>
          <a:p>
            <a:r>
              <a:rPr lang="en-US" sz="14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Standard Test Method for Water Penetration of Exterior Windows, Skylights, Doors, and Curtain Walls by Uniform Static Air Pressure Difference</a:t>
            </a:r>
          </a:p>
          <a:p>
            <a:r>
              <a:rPr lang="en-US" sz="1400" b="1" dirty="0">
                <a:latin typeface="Times New Roman" panose="02020603050405020304" pitchFamily="18" charset="0"/>
                <a:ea typeface="Calibri" panose="020F0502020204030204" pitchFamily="34" charset="0"/>
                <a:cs typeface="Times New Roman" panose="02020603050405020304" pitchFamily="18" charset="0"/>
              </a:rPr>
              <a:t>ASTM E547 - 00(2016) </a:t>
            </a:r>
          </a:p>
          <a:p>
            <a:r>
              <a:rPr lang="en-US" sz="14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Cyclic Static Air Pressure</a:t>
            </a:r>
          </a:p>
          <a:p>
            <a:r>
              <a:rPr lang="en-US" sz="1400" b="1" dirty="0">
                <a:latin typeface="Times New Roman" panose="02020603050405020304" pitchFamily="18" charset="0"/>
                <a:ea typeface="Calibri" panose="020F0502020204030204" pitchFamily="34" charset="0"/>
                <a:cs typeface="Times New Roman" panose="02020603050405020304" pitchFamily="18" charset="0"/>
              </a:rPr>
              <a:t>ASTM E2268 - 04(2016) </a:t>
            </a:r>
          </a:p>
          <a:p>
            <a:r>
              <a:rPr lang="en-US" sz="14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Rapid Pulsed Air Pressure Difference</a:t>
            </a:r>
          </a:p>
          <a:p>
            <a:endParaRPr lang="en-US" sz="1400" b="1"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14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r>
              <a:rPr lang="en-US" sz="14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The ASTM E 331 testing is performed by applying water to the exterior of the test specimen while lowering the pressure inside by means of an air chamber built on the inside or opposite side of the test specimen. </a:t>
            </a:r>
          </a:p>
        </p:txBody>
      </p:sp>
      <p:sp>
        <p:nvSpPr>
          <p:cNvPr id="32" name="Rectangle 31"/>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4.4</a:t>
            </a:r>
          </a:p>
        </p:txBody>
      </p:sp>
    </p:spTree>
    <p:extLst>
      <p:ext uri="{BB962C8B-B14F-4D97-AF65-F5344CB8AC3E}">
        <p14:creationId xmlns:p14="http://schemas.microsoft.com/office/powerpoint/2010/main" val="1252645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D1CC21-0E50-9247-BAD9-A984A5598C87}"/>
              </a:ext>
            </a:extLst>
          </p:cNvPr>
          <p:cNvSpPr>
            <a:spLocks noGrp="1"/>
          </p:cNvSpPr>
          <p:nvPr>
            <p:ph type="title"/>
          </p:nvPr>
        </p:nvSpPr>
        <p:spPr/>
        <p:txBody>
          <a:bodyPr/>
          <a:lstStyle/>
          <a:p>
            <a:r>
              <a:rPr lang="en-US" dirty="0"/>
              <a:t>Tasks Completed</a:t>
            </a:r>
          </a:p>
        </p:txBody>
      </p:sp>
      <p:sp>
        <p:nvSpPr>
          <p:cNvPr id="3" name="Content Placeholder 2">
            <a:extLst>
              <a:ext uri="{FF2B5EF4-FFF2-40B4-BE49-F238E27FC236}">
                <a16:creationId xmlns:a16="http://schemas.microsoft.com/office/drawing/2014/main" xmlns="" id="{C926A84B-1F1C-1741-AD4D-71574751DDFE}"/>
              </a:ext>
            </a:extLst>
          </p:cNvPr>
          <p:cNvSpPr>
            <a:spLocks noGrp="1"/>
          </p:cNvSpPr>
          <p:nvPr>
            <p:ph idx="1"/>
          </p:nvPr>
        </p:nvSpPr>
        <p:spPr>
          <a:xfrm>
            <a:off x="628649" y="1501254"/>
            <a:ext cx="7886701" cy="3370997"/>
          </a:xfrm>
        </p:spPr>
        <p:txBody>
          <a:bodyPr>
            <a:normAutofit/>
          </a:bodyPr>
          <a:lstStyle/>
          <a:p>
            <a:r>
              <a:rPr lang="en-US" sz="2400" dirty="0"/>
              <a:t>Compile References in the Current Florida Building Code</a:t>
            </a:r>
          </a:p>
          <a:p>
            <a:pPr lvl="1"/>
            <a:r>
              <a:rPr lang="en-US" sz="1600" dirty="0"/>
              <a:t>ASTM International (formerly American Society for Testing and Materials)</a:t>
            </a:r>
          </a:p>
          <a:p>
            <a:pPr lvl="1"/>
            <a:r>
              <a:rPr lang="en-US" sz="1600" dirty="0"/>
              <a:t>Fenestration Manufacturers Association (FMA)</a:t>
            </a:r>
          </a:p>
          <a:p>
            <a:r>
              <a:rPr lang="en-US" sz="2000" dirty="0"/>
              <a:t>Review Water Penetration Research at UF (and other labs)</a:t>
            </a:r>
          </a:p>
          <a:p>
            <a:r>
              <a:rPr lang="en-US" sz="2000" dirty="0"/>
              <a:t>Current Standard Test Procedures for Water Resistance Testing</a:t>
            </a:r>
          </a:p>
          <a:p>
            <a:r>
              <a:rPr lang="en-US" sz="2000" dirty="0"/>
              <a:t>Water Damaged Apartment/Condominium Units Database</a:t>
            </a:r>
          </a:p>
          <a:p>
            <a:r>
              <a:rPr lang="en-US" sz="2000" dirty="0"/>
              <a:t>Florida Public Hurricane Loss Model</a:t>
            </a:r>
            <a:endParaRPr lang="en-US" sz="1600" dirty="0"/>
          </a:p>
          <a:p>
            <a:pPr lvl="1"/>
            <a:endParaRPr lang="en-US" sz="1600" dirty="0"/>
          </a:p>
          <a:p>
            <a:endParaRPr lang="en-US" sz="2400" dirty="0"/>
          </a:p>
        </p:txBody>
      </p:sp>
    </p:spTree>
    <p:extLst>
      <p:ext uri="{BB962C8B-B14F-4D97-AF65-F5344CB8AC3E}">
        <p14:creationId xmlns:p14="http://schemas.microsoft.com/office/powerpoint/2010/main" val="30407427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3604043" y="3940057"/>
            <a:ext cx="1255776" cy="491991"/>
          </a:xfrm>
          <a:prstGeom prst="roundRect">
            <a:avLst/>
          </a:prstGeom>
          <a:solidFill>
            <a:schemeClr val="accent6">
              <a:lumMod val="60000"/>
              <a:lumOff val="40000"/>
            </a:schemeClr>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06</a:t>
            </a:r>
          </a:p>
        </p:txBody>
      </p:sp>
      <p:sp>
        <p:nvSpPr>
          <p:cNvPr id="25" name="Rounded Rectangle 24"/>
          <p:cNvSpPr/>
          <p:nvPr/>
        </p:nvSpPr>
        <p:spPr>
          <a:xfrm>
            <a:off x="3604043" y="3391353"/>
            <a:ext cx="1255776" cy="491991"/>
          </a:xfrm>
          <a:prstGeom prst="roundRect">
            <a:avLst/>
          </a:prstGeom>
          <a:solidFill>
            <a:schemeClr val="accent1">
              <a:lumMod val="40000"/>
              <a:lumOff val="60000"/>
            </a:schemeClr>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05</a:t>
            </a:r>
          </a:p>
        </p:txBody>
      </p:sp>
      <p:sp>
        <p:nvSpPr>
          <p:cNvPr id="24" name="Rounded Rectangle 23"/>
          <p:cNvSpPr/>
          <p:nvPr/>
        </p:nvSpPr>
        <p:spPr>
          <a:xfrm>
            <a:off x="4213643" y="2842649"/>
            <a:ext cx="1255776" cy="491991"/>
          </a:xfrm>
          <a:prstGeom prst="roundRect">
            <a:avLst/>
          </a:prstGeom>
          <a:solidFill>
            <a:srgbClr val="FFC000"/>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04</a:t>
            </a:r>
          </a:p>
        </p:txBody>
      </p:sp>
      <p:sp>
        <p:nvSpPr>
          <p:cNvPr id="23" name="Rounded Rectangle 22"/>
          <p:cNvSpPr/>
          <p:nvPr/>
        </p:nvSpPr>
        <p:spPr>
          <a:xfrm>
            <a:off x="3604043" y="2293945"/>
            <a:ext cx="1255776" cy="491991"/>
          </a:xfrm>
          <a:prstGeom prst="roundRect">
            <a:avLst/>
          </a:prstGeom>
          <a:solidFill>
            <a:schemeClr val="accent6">
              <a:lumMod val="50000"/>
            </a:schemeClr>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03</a:t>
            </a:r>
          </a:p>
        </p:txBody>
      </p:sp>
      <p:sp>
        <p:nvSpPr>
          <p:cNvPr id="22" name="Rounded Rectangle 21"/>
          <p:cNvSpPr/>
          <p:nvPr/>
        </p:nvSpPr>
        <p:spPr>
          <a:xfrm>
            <a:off x="3594945" y="1745241"/>
            <a:ext cx="1255776" cy="491991"/>
          </a:xfrm>
          <a:prstGeom prst="roundRect">
            <a:avLst/>
          </a:prstGeom>
          <a:solidFill>
            <a:srgbClr val="C00000"/>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02</a:t>
            </a:r>
          </a:p>
        </p:txBody>
      </p:sp>
      <p:sp>
        <p:nvSpPr>
          <p:cNvPr id="21" name="Rounded Rectangle 20"/>
          <p:cNvSpPr/>
          <p:nvPr/>
        </p:nvSpPr>
        <p:spPr>
          <a:xfrm>
            <a:off x="3576750" y="1192290"/>
            <a:ext cx="1255776" cy="491991"/>
          </a:xfrm>
          <a:prstGeom prst="roundRect">
            <a:avLst/>
          </a:prstGeom>
          <a:solidFill>
            <a:srgbClr val="FF0000"/>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01</a:t>
            </a:r>
          </a:p>
        </p:txBody>
      </p:sp>
      <p:sp>
        <p:nvSpPr>
          <p:cNvPr id="11" name="Round Same Side Corner Rectangle 10"/>
          <p:cNvSpPr/>
          <p:nvPr/>
        </p:nvSpPr>
        <p:spPr>
          <a:xfrm rot="5400000">
            <a:off x="-554736" y="1560576"/>
            <a:ext cx="5736336" cy="4078224"/>
          </a:xfrm>
          <a:custGeom>
            <a:avLst/>
            <a:gdLst>
              <a:gd name="connsiteX0" fmla="*/ 679718 w 5736336"/>
              <a:gd name="connsiteY0" fmla="*/ 0 h 4078224"/>
              <a:gd name="connsiteX1" fmla="*/ 5056618 w 5736336"/>
              <a:gd name="connsiteY1" fmla="*/ 0 h 4078224"/>
              <a:gd name="connsiteX2" fmla="*/ 5736336 w 5736336"/>
              <a:gd name="connsiteY2" fmla="*/ 67971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679718 h 4078224"/>
              <a:gd name="connsiteX8" fmla="*/ 679718 w 5736336"/>
              <a:gd name="connsiteY8" fmla="*/ 0 h 4078224"/>
              <a:gd name="connsiteX0" fmla="*/ 509030 w 5736336"/>
              <a:gd name="connsiteY0" fmla="*/ 0 h 4078224"/>
              <a:gd name="connsiteX1" fmla="*/ 5056618 w 5736336"/>
              <a:gd name="connsiteY1" fmla="*/ 0 h 4078224"/>
              <a:gd name="connsiteX2" fmla="*/ 5736336 w 5736336"/>
              <a:gd name="connsiteY2" fmla="*/ 67971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679718 h 4078224"/>
              <a:gd name="connsiteX8" fmla="*/ 509030 w 5736336"/>
              <a:gd name="connsiteY8" fmla="*/ 0 h 4078224"/>
              <a:gd name="connsiteX0" fmla="*/ 509030 w 5736336"/>
              <a:gd name="connsiteY0" fmla="*/ 0 h 4078224"/>
              <a:gd name="connsiteX1" fmla="*/ 5056618 w 5736336"/>
              <a:gd name="connsiteY1" fmla="*/ 0 h 4078224"/>
              <a:gd name="connsiteX2" fmla="*/ 5736336 w 5736336"/>
              <a:gd name="connsiteY2" fmla="*/ 67971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448070 h 4078224"/>
              <a:gd name="connsiteX8" fmla="*/ 509030 w 5736336"/>
              <a:gd name="connsiteY8" fmla="*/ 0 h 4078224"/>
              <a:gd name="connsiteX0" fmla="*/ 509030 w 5736336"/>
              <a:gd name="connsiteY0" fmla="*/ 0 h 4078224"/>
              <a:gd name="connsiteX1" fmla="*/ 5300458 w 5736336"/>
              <a:gd name="connsiteY1" fmla="*/ 0 h 4078224"/>
              <a:gd name="connsiteX2" fmla="*/ 5736336 w 5736336"/>
              <a:gd name="connsiteY2" fmla="*/ 67971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448070 h 4078224"/>
              <a:gd name="connsiteX8" fmla="*/ 509030 w 5736336"/>
              <a:gd name="connsiteY8" fmla="*/ 0 h 4078224"/>
              <a:gd name="connsiteX0" fmla="*/ 509030 w 5736336"/>
              <a:gd name="connsiteY0" fmla="*/ 0 h 4078224"/>
              <a:gd name="connsiteX1" fmla="*/ 5300458 w 5736336"/>
              <a:gd name="connsiteY1" fmla="*/ 0 h 4078224"/>
              <a:gd name="connsiteX2" fmla="*/ 5736336 w 5736336"/>
              <a:gd name="connsiteY2" fmla="*/ 49683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448070 h 4078224"/>
              <a:gd name="connsiteX8" fmla="*/ 509030 w 5736336"/>
              <a:gd name="connsiteY8" fmla="*/ 0 h 407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6336" h="4078224">
                <a:moveTo>
                  <a:pt x="509030" y="0"/>
                </a:moveTo>
                <a:lnTo>
                  <a:pt x="5300458" y="0"/>
                </a:lnTo>
                <a:cubicBezTo>
                  <a:pt x="5675856" y="0"/>
                  <a:pt x="5736336" y="121440"/>
                  <a:pt x="5736336" y="496838"/>
                </a:cubicBezTo>
                <a:lnTo>
                  <a:pt x="5736336" y="4078224"/>
                </a:lnTo>
                <a:lnTo>
                  <a:pt x="5736336" y="4078224"/>
                </a:lnTo>
                <a:lnTo>
                  <a:pt x="0" y="4078224"/>
                </a:lnTo>
                <a:lnTo>
                  <a:pt x="0" y="4078224"/>
                </a:lnTo>
                <a:lnTo>
                  <a:pt x="0" y="448070"/>
                </a:lnTo>
                <a:cubicBezTo>
                  <a:pt x="0" y="72672"/>
                  <a:pt x="133632" y="0"/>
                  <a:pt x="509030" y="0"/>
                </a:cubicBezTo>
                <a:close/>
              </a:path>
            </a:pathLst>
          </a:custGeom>
          <a:solidFill>
            <a:schemeClr val="bg1"/>
          </a:solidFill>
          <a:ln>
            <a:solidFill>
              <a:schemeClr val="bg2">
                <a:lumMod val="75000"/>
              </a:schemeClr>
            </a:solidFill>
          </a:ln>
          <a:effectLst>
            <a:outerShdw blurRad="584200" dir="87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86512" y="743711"/>
            <a:ext cx="3432048" cy="18103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16200000">
            <a:off x="563548" y="1515469"/>
            <a:ext cx="1373386" cy="400110"/>
          </a:xfrm>
          <a:prstGeom prst="rect">
            <a:avLst/>
          </a:prstGeom>
          <a:noFill/>
        </p:spPr>
        <p:txBody>
          <a:bodyPr wrap="square" rtlCol="0">
            <a:spAutoFit/>
          </a:bodyPr>
          <a:lstStyle/>
          <a:p>
            <a:r>
              <a:rPr lang="en-US" sz="2000" b="1" dirty="0">
                <a:solidFill>
                  <a:srgbClr val="009999"/>
                </a:solidFill>
                <a:latin typeface="Doppio One" panose="02010603030000020804" pitchFamily="2" charset="0"/>
              </a:rPr>
              <a:t>Standard</a:t>
            </a:r>
          </a:p>
        </p:txBody>
      </p:sp>
      <p:sp>
        <p:nvSpPr>
          <p:cNvPr id="15" name="TextBox 14"/>
          <p:cNvSpPr txBox="1"/>
          <p:nvPr/>
        </p:nvSpPr>
        <p:spPr>
          <a:xfrm>
            <a:off x="1068219" y="2293945"/>
            <a:ext cx="764155" cy="369332"/>
          </a:xfrm>
          <a:prstGeom prst="rect">
            <a:avLst/>
          </a:prstGeom>
          <a:noFill/>
        </p:spPr>
        <p:txBody>
          <a:bodyPr wrap="square" rtlCol="0">
            <a:spAutoFit/>
          </a:bodyPr>
          <a:lstStyle/>
          <a:p>
            <a:r>
              <a:rPr lang="en-US" dirty="0">
                <a:solidFill>
                  <a:schemeClr val="bg1">
                    <a:lumMod val="50000"/>
                  </a:schemeClr>
                </a:solidFill>
                <a:latin typeface="Doppio One" panose="02010603030000020804" pitchFamily="2" charset="0"/>
              </a:rPr>
              <a:t>Tests</a:t>
            </a:r>
          </a:p>
        </p:txBody>
      </p:sp>
      <p:sp>
        <p:nvSpPr>
          <p:cNvPr id="16" name="Rectangle 15"/>
          <p:cNvSpPr/>
          <p:nvPr/>
        </p:nvSpPr>
        <p:spPr>
          <a:xfrm>
            <a:off x="743712" y="743711"/>
            <a:ext cx="97536" cy="57241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62128" y="4653097"/>
            <a:ext cx="2582734" cy="307777"/>
          </a:xfrm>
          <a:prstGeom prst="rect">
            <a:avLst/>
          </a:prstGeom>
          <a:solidFill>
            <a:schemeClr val="bg1">
              <a:lumMod val="75000"/>
            </a:schemeClr>
          </a:solidFill>
        </p:spPr>
        <p:txBody>
          <a:bodyPr wrap="square" rtlCol="0">
            <a:spAutoFit/>
          </a:bodyPr>
          <a:lstStyle/>
          <a:p>
            <a:pPr algn="r"/>
            <a:r>
              <a:rPr lang="en-US" sz="1400" dirty="0">
                <a:latin typeface="Doppio One" panose="02010603030000020804" pitchFamily="2" charset="0"/>
              </a:rPr>
              <a:t>          Water Intrusion</a:t>
            </a:r>
          </a:p>
        </p:txBody>
      </p:sp>
      <p:sp>
        <p:nvSpPr>
          <p:cNvPr id="19" name="TextBox 18"/>
          <p:cNvSpPr txBox="1"/>
          <p:nvPr/>
        </p:nvSpPr>
        <p:spPr>
          <a:xfrm>
            <a:off x="844671" y="5031815"/>
            <a:ext cx="2042346" cy="584775"/>
          </a:xfrm>
          <a:prstGeom prst="rect">
            <a:avLst/>
          </a:prstGeom>
          <a:noFill/>
        </p:spPr>
        <p:txBody>
          <a:bodyPr wrap="square" rtlCol="0">
            <a:spAutoFit/>
          </a:bodyPr>
          <a:lstStyle/>
          <a:p>
            <a:pPr algn="r"/>
            <a:r>
              <a:rPr lang="en-US" sz="1400" dirty="0">
                <a:latin typeface="Doppio One" panose="02010603030000020804" pitchFamily="2" charset="0"/>
              </a:rPr>
              <a:t>ASTM</a:t>
            </a:r>
          </a:p>
          <a:p>
            <a:endParaRPr lang="en-US" dirty="0">
              <a:latin typeface="Doppio One" panose="02010603030000020804" pitchFamily="2" charset="0"/>
            </a:endParaRPr>
          </a:p>
        </p:txBody>
      </p:sp>
      <p:sp>
        <p:nvSpPr>
          <p:cNvPr id="20" name="TextBox 19"/>
          <p:cNvSpPr txBox="1"/>
          <p:nvPr/>
        </p:nvSpPr>
        <p:spPr>
          <a:xfrm rot="16200000">
            <a:off x="1151193" y="2604253"/>
            <a:ext cx="1473012" cy="369332"/>
          </a:xfrm>
          <a:prstGeom prst="rect">
            <a:avLst/>
          </a:prstGeom>
          <a:noFill/>
        </p:spPr>
        <p:txBody>
          <a:bodyPr wrap="square" rtlCol="0">
            <a:spAutoFit/>
          </a:bodyPr>
          <a:lstStyle/>
          <a:p>
            <a:r>
              <a:rPr lang="en-US" dirty="0">
                <a:solidFill>
                  <a:srgbClr val="990000"/>
                </a:solidFill>
                <a:latin typeface="Doppio One" panose="02010603030000020804" pitchFamily="2" charset="0"/>
              </a:rPr>
              <a:t>Summary</a:t>
            </a:r>
          </a:p>
        </p:txBody>
      </p:sp>
      <p:sp>
        <p:nvSpPr>
          <p:cNvPr id="27" name="Rectangle 26"/>
          <p:cNvSpPr/>
          <p:nvPr/>
        </p:nvSpPr>
        <p:spPr>
          <a:xfrm>
            <a:off x="3206496" y="5616590"/>
            <a:ext cx="1025435" cy="7381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085883" y="5527860"/>
            <a:ext cx="530352" cy="373068"/>
          </a:xfrm>
          <a:prstGeom prst="rect">
            <a:avLst/>
          </a:prstGeom>
          <a:solidFill>
            <a:srgbClr val="990000"/>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2" name="Rectangle 31"/>
          <p:cNvSpPr/>
          <p:nvPr/>
        </p:nvSpPr>
        <p:spPr>
          <a:xfrm>
            <a:off x="6315389" y="479732"/>
            <a:ext cx="1839030" cy="369332"/>
          </a:xfrm>
          <a:prstGeom prst="rect">
            <a:avLst/>
          </a:prstGeom>
        </p:spPr>
        <p:txBody>
          <a:bodyPr wrap="none">
            <a:spAutoFit/>
          </a:bodyPr>
          <a:lstStyle/>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ASTM STP 1314</a:t>
            </a:r>
          </a:p>
        </p:txBody>
      </p:sp>
      <p:sp>
        <p:nvSpPr>
          <p:cNvPr id="33" name="Rectangle 32"/>
          <p:cNvSpPr/>
          <p:nvPr/>
        </p:nvSpPr>
        <p:spPr>
          <a:xfrm>
            <a:off x="5627684" y="961231"/>
            <a:ext cx="3418780" cy="2462213"/>
          </a:xfrm>
          <a:prstGeom prst="rect">
            <a:avLst/>
          </a:prstGeom>
        </p:spPr>
        <p:txBody>
          <a:bodyPr wrap="square">
            <a:spAutoFit/>
          </a:bodyPr>
          <a:lstStyle/>
          <a:p>
            <a:r>
              <a:rPr lang="en-US" sz="14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Hose Test</a:t>
            </a:r>
          </a:p>
          <a:p>
            <a:endParaRPr lang="en-US" sz="1400" b="1"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1400" b="1"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r>
              <a:rPr lang="en-US" sz="14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Hose tests is much simpler than other test. In order to perform a hose test, one only needs a diameter of 19 mm (3/4 in.) garden hose, a special nozzle, a valve to control the water flow, a water pressure gauge, and an observer stationed on the interior side of the test area to look for leaks.</a:t>
            </a:r>
          </a:p>
          <a:p>
            <a:endParaRPr lang="en-US" sz="1400" b="1"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5" name="Picture 34"/>
          <p:cNvPicPr/>
          <p:nvPr/>
        </p:nvPicPr>
        <p:blipFill rotWithShape="1">
          <a:blip r:embed="rId2" cstate="screen">
            <a:extLst>
              <a:ext uri="{28A0092B-C50C-407E-A947-70E740481C1C}">
                <a14:useLocalDpi xmlns:a14="http://schemas.microsoft.com/office/drawing/2010/main"/>
              </a:ext>
            </a:extLst>
          </a:blip>
          <a:srcRect/>
          <a:stretch/>
        </p:blipFill>
        <p:spPr>
          <a:xfrm>
            <a:off x="5931551" y="3399623"/>
            <a:ext cx="2606705" cy="3194304"/>
          </a:xfrm>
          <a:prstGeom prst="rect">
            <a:avLst/>
          </a:prstGeom>
        </p:spPr>
      </p:pic>
      <p:sp>
        <p:nvSpPr>
          <p:cNvPr id="29" name="Rectangle 28"/>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4.5</a:t>
            </a:r>
          </a:p>
        </p:txBody>
      </p:sp>
      <p:sp>
        <p:nvSpPr>
          <p:cNvPr id="30" name="Action Button: Home 29">
            <a:hlinkClick r:id="rId3" action="ppaction://hlinksldjump" highlightClick="1"/>
            <a:extLst>
              <a:ext uri="{FF2B5EF4-FFF2-40B4-BE49-F238E27FC236}">
                <a16:creationId xmlns:a16="http://schemas.microsoft.com/office/drawing/2014/main" xmlns="" id="{2651A7C4-9300-4C42-BBB0-4A4C8547D4C6}"/>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614610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3604043" y="3940057"/>
            <a:ext cx="1255776" cy="491991"/>
          </a:xfrm>
          <a:prstGeom prst="roundRect">
            <a:avLst/>
          </a:prstGeom>
          <a:solidFill>
            <a:schemeClr val="accent6">
              <a:lumMod val="60000"/>
              <a:lumOff val="40000"/>
            </a:schemeClr>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06</a:t>
            </a:r>
          </a:p>
        </p:txBody>
      </p:sp>
      <p:sp>
        <p:nvSpPr>
          <p:cNvPr id="25" name="Rounded Rectangle 24"/>
          <p:cNvSpPr/>
          <p:nvPr/>
        </p:nvSpPr>
        <p:spPr>
          <a:xfrm>
            <a:off x="4213643" y="3391353"/>
            <a:ext cx="1255776" cy="491991"/>
          </a:xfrm>
          <a:prstGeom prst="roundRect">
            <a:avLst/>
          </a:prstGeom>
          <a:solidFill>
            <a:schemeClr val="accent1">
              <a:lumMod val="40000"/>
              <a:lumOff val="60000"/>
            </a:schemeClr>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05</a:t>
            </a:r>
          </a:p>
        </p:txBody>
      </p:sp>
      <p:sp>
        <p:nvSpPr>
          <p:cNvPr id="24" name="Rounded Rectangle 23"/>
          <p:cNvSpPr/>
          <p:nvPr/>
        </p:nvSpPr>
        <p:spPr>
          <a:xfrm>
            <a:off x="3604043" y="2842649"/>
            <a:ext cx="1255776" cy="491991"/>
          </a:xfrm>
          <a:prstGeom prst="roundRect">
            <a:avLst/>
          </a:prstGeom>
          <a:solidFill>
            <a:srgbClr val="FFC000"/>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04</a:t>
            </a:r>
          </a:p>
        </p:txBody>
      </p:sp>
      <p:sp>
        <p:nvSpPr>
          <p:cNvPr id="23" name="Rounded Rectangle 22"/>
          <p:cNvSpPr/>
          <p:nvPr/>
        </p:nvSpPr>
        <p:spPr>
          <a:xfrm>
            <a:off x="3604043" y="2293945"/>
            <a:ext cx="1255776" cy="491991"/>
          </a:xfrm>
          <a:prstGeom prst="roundRect">
            <a:avLst/>
          </a:prstGeom>
          <a:solidFill>
            <a:schemeClr val="accent6">
              <a:lumMod val="50000"/>
            </a:schemeClr>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03</a:t>
            </a:r>
          </a:p>
        </p:txBody>
      </p:sp>
      <p:sp>
        <p:nvSpPr>
          <p:cNvPr id="22" name="Rounded Rectangle 21"/>
          <p:cNvSpPr/>
          <p:nvPr/>
        </p:nvSpPr>
        <p:spPr>
          <a:xfrm>
            <a:off x="3594945" y="1745241"/>
            <a:ext cx="1255776" cy="491991"/>
          </a:xfrm>
          <a:prstGeom prst="roundRect">
            <a:avLst/>
          </a:prstGeom>
          <a:solidFill>
            <a:srgbClr val="C00000"/>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02</a:t>
            </a:r>
          </a:p>
        </p:txBody>
      </p:sp>
      <p:sp>
        <p:nvSpPr>
          <p:cNvPr id="21" name="Rounded Rectangle 20"/>
          <p:cNvSpPr/>
          <p:nvPr/>
        </p:nvSpPr>
        <p:spPr>
          <a:xfrm>
            <a:off x="3576750" y="1192290"/>
            <a:ext cx="1255776" cy="491991"/>
          </a:xfrm>
          <a:prstGeom prst="roundRect">
            <a:avLst/>
          </a:prstGeom>
          <a:solidFill>
            <a:srgbClr val="FF0000"/>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01</a:t>
            </a:r>
          </a:p>
        </p:txBody>
      </p:sp>
      <p:sp>
        <p:nvSpPr>
          <p:cNvPr id="11" name="Round Same Side Corner Rectangle 10"/>
          <p:cNvSpPr/>
          <p:nvPr/>
        </p:nvSpPr>
        <p:spPr>
          <a:xfrm rot="5400000">
            <a:off x="-554736" y="1560576"/>
            <a:ext cx="5736336" cy="4078224"/>
          </a:xfrm>
          <a:custGeom>
            <a:avLst/>
            <a:gdLst>
              <a:gd name="connsiteX0" fmla="*/ 679718 w 5736336"/>
              <a:gd name="connsiteY0" fmla="*/ 0 h 4078224"/>
              <a:gd name="connsiteX1" fmla="*/ 5056618 w 5736336"/>
              <a:gd name="connsiteY1" fmla="*/ 0 h 4078224"/>
              <a:gd name="connsiteX2" fmla="*/ 5736336 w 5736336"/>
              <a:gd name="connsiteY2" fmla="*/ 67971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679718 h 4078224"/>
              <a:gd name="connsiteX8" fmla="*/ 679718 w 5736336"/>
              <a:gd name="connsiteY8" fmla="*/ 0 h 4078224"/>
              <a:gd name="connsiteX0" fmla="*/ 509030 w 5736336"/>
              <a:gd name="connsiteY0" fmla="*/ 0 h 4078224"/>
              <a:gd name="connsiteX1" fmla="*/ 5056618 w 5736336"/>
              <a:gd name="connsiteY1" fmla="*/ 0 h 4078224"/>
              <a:gd name="connsiteX2" fmla="*/ 5736336 w 5736336"/>
              <a:gd name="connsiteY2" fmla="*/ 67971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679718 h 4078224"/>
              <a:gd name="connsiteX8" fmla="*/ 509030 w 5736336"/>
              <a:gd name="connsiteY8" fmla="*/ 0 h 4078224"/>
              <a:gd name="connsiteX0" fmla="*/ 509030 w 5736336"/>
              <a:gd name="connsiteY0" fmla="*/ 0 h 4078224"/>
              <a:gd name="connsiteX1" fmla="*/ 5056618 w 5736336"/>
              <a:gd name="connsiteY1" fmla="*/ 0 h 4078224"/>
              <a:gd name="connsiteX2" fmla="*/ 5736336 w 5736336"/>
              <a:gd name="connsiteY2" fmla="*/ 67971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448070 h 4078224"/>
              <a:gd name="connsiteX8" fmla="*/ 509030 w 5736336"/>
              <a:gd name="connsiteY8" fmla="*/ 0 h 4078224"/>
              <a:gd name="connsiteX0" fmla="*/ 509030 w 5736336"/>
              <a:gd name="connsiteY0" fmla="*/ 0 h 4078224"/>
              <a:gd name="connsiteX1" fmla="*/ 5300458 w 5736336"/>
              <a:gd name="connsiteY1" fmla="*/ 0 h 4078224"/>
              <a:gd name="connsiteX2" fmla="*/ 5736336 w 5736336"/>
              <a:gd name="connsiteY2" fmla="*/ 67971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448070 h 4078224"/>
              <a:gd name="connsiteX8" fmla="*/ 509030 w 5736336"/>
              <a:gd name="connsiteY8" fmla="*/ 0 h 4078224"/>
              <a:gd name="connsiteX0" fmla="*/ 509030 w 5736336"/>
              <a:gd name="connsiteY0" fmla="*/ 0 h 4078224"/>
              <a:gd name="connsiteX1" fmla="*/ 5300458 w 5736336"/>
              <a:gd name="connsiteY1" fmla="*/ 0 h 4078224"/>
              <a:gd name="connsiteX2" fmla="*/ 5736336 w 5736336"/>
              <a:gd name="connsiteY2" fmla="*/ 49683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448070 h 4078224"/>
              <a:gd name="connsiteX8" fmla="*/ 509030 w 5736336"/>
              <a:gd name="connsiteY8" fmla="*/ 0 h 407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6336" h="4078224">
                <a:moveTo>
                  <a:pt x="509030" y="0"/>
                </a:moveTo>
                <a:lnTo>
                  <a:pt x="5300458" y="0"/>
                </a:lnTo>
                <a:cubicBezTo>
                  <a:pt x="5675856" y="0"/>
                  <a:pt x="5736336" y="121440"/>
                  <a:pt x="5736336" y="496838"/>
                </a:cubicBezTo>
                <a:lnTo>
                  <a:pt x="5736336" y="4078224"/>
                </a:lnTo>
                <a:lnTo>
                  <a:pt x="5736336" y="4078224"/>
                </a:lnTo>
                <a:lnTo>
                  <a:pt x="0" y="4078224"/>
                </a:lnTo>
                <a:lnTo>
                  <a:pt x="0" y="4078224"/>
                </a:lnTo>
                <a:lnTo>
                  <a:pt x="0" y="448070"/>
                </a:lnTo>
                <a:cubicBezTo>
                  <a:pt x="0" y="72672"/>
                  <a:pt x="133632" y="0"/>
                  <a:pt x="509030" y="0"/>
                </a:cubicBezTo>
                <a:close/>
              </a:path>
            </a:pathLst>
          </a:custGeom>
          <a:solidFill>
            <a:schemeClr val="bg1"/>
          </a:solidFill>
          <a:ln>
            <a:solidFill>
              <a:schemeClr val="bg2">
                <a:lumMod val="75000"/>
              </a:schemeClr>
            </a:solidFill>
          </a:ln>
          <a:effectLst>
            <a:outerShdw blurRad="584200" dir="87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86512" y="743711"/>
            <a:ext cx="3432048" cy="18103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16200000">
            <a:off x="473664" y="1425586"/>
            <a:ext cx="1553153" cy="400110"/>
          </a:xfrm>
          <a:prstGeom prst="rect">
            <a:avLst/>
          </a:prstGeom>
          <a:noFill/>
        </p:spPr>
        <p:txBody>
          <a:bodyPr wrap="square" rtlCol="0">
            <a:spAutoFit/>
          </a:bodyPr>
          <a:lstStyle/>
          <a:p>
            <a:r>
              <a:rPr lang="en-US" sz="2000" b="1" dirty="0">
                <a:solidFill>
                  <a:srgbClr val="009999"/>
                </a:solidFill>
                <a:latin typeface="Doppio One" panose="02010603030000020804" pitchFamily="2" charset="0"/>
              </a:rPr>
              <a:t>Inspection</a:t>
            </a:r>
          </a:p>
        </p:txBody>
      </p:sp>
      <p:sp>
        <p:nvSpPr>
          <p:cNvPr id="15" name="TextBox 14"/>
          <p:cNvSpPr txBox="1"/>
          <p:nvPr/>
        </p:nvSpPr>
        <p:spPr>
          <a:xfrm>
            <a:off x="1068219" y="2293945"/>
            <a:ext cx="764155" cy="369332"/>
          </a:xfrm>
          <a:prstGeom prst="rect">
            <a:avLst/>
          </a:prstGeom>
          <a:noFill/>
        </p:spPr>
        <p:txBody>
          <a:bodyPr wrap="square" rtlCol="0">
            <a:spAutoFit/>
          </a:bodyPr>
          <a:lstStyle/>
          <a:p>
            <a:r>
              <a:rPr lang="en-US" dirty="0">
                <a:solidFill>
                  <a:schemeClr val="bg1">
                    <a:lumMod val="50000"/>
                  </a:schemeClr>
                </a:solidFill>
                <a:latin typeface="Doppio One" panose="02010603030000020804" pitchFamily="2" charset="0"/>
              </a:rPr>
              <a:t>Tests</a:t>
            </a:r>
          </a:p>
        </p:txBody>
      </p:sp>
      <p:sp>
        <p:nvSpPr>
          <p:cNvPr id="16" name="Rectangle 15"/>
          <p:cNvSpPr/>
          <p:nvPr/>
        </p:nvSpPr>
        <p:spPr>
          <a:xfrm>
            <a:off x="743712" y="743711"/>
            <a:ext cx="97536" cy="57241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62128" y="4653097"/>
            <a:ext cx="2582734" cy="307777"/>
          </a:xfrm>
          <a:prstGeom prst="rect">
            <a:avLst/>
          </a:prstGeom>
          <a:solidFill>
            <a:schemeClr val="bg1">
              <a:lumMod val="75000"/>
            </a:schemeClr>
          </a:solidFill>
        </p:spPr>
        <p:txBody>
          <a:bodyPr wrap="square" rtlCol="0">
            <a:spAutoFit/>
          </a:bodyPr>
          <a:lstStyle/>
          <a:p>
            <a:pPr algn="r"/>
            <a:r>
              <a:rPr lang="en-US" sz="1400" dirty="0">
                <a:latin typeface="Doppio One" panose="02010603030000020804" pitchFamily="2" charset="0"/>
              </a:rPr>
              <a:t>          Water Intrusion</a:t>
            </a:r>
          </a:p>
        </p:txBody>
      </p:sp>
      <p:sp>
        <p:nvSpPr>
          <p:cNvPr id="19" name="TextBox 18"/>
          <p:cNvSpPr txBox="1"/>
          <p:nvPr/>
        </p:nvSpPr>
        <p:spPr>
          <a:xfrm>
            <a:off x="844671" y="5031815"/>
            <a:ext cx="2042346" cy="738664"/>
          </a:xfrm>
          <a:prstGeom prst="rect">
            <a:avLst/>
          </a:prstGeom>
          <a:noFill/>
        </p:spPr>
        <p:txBody>
          <a:bodyPr wrap="square" rtlCol="0">
            <a:spAutoFit/>
          </a:bodyPr>
          <a:lstStyle/>
          <a:p>
            <a:pPr algn="r"/>
            <a:r>
              <a:rPr lang="en-US" sz="1400" dirty="0">
                <a:latin typeface="Doppio One" panose="02010603030000020804" pitchFamily="2" charset="0"/>
              </a:rPr>
              <a:t>RJF Environmental Consulting Services, Inc.</a:t>
            </a:r>
            <a:endParaRPr lang="en-US" dirty="0">
              <a:latin typeface="Doppio One" panose="02010603030000020804" pitchFamily="2" charset="0"/>
            </a:endParaRPr>
          </a:p>
        </p:txBody>
      </p:sp>
      <p:sp>
        <p:nvSpPr>
          <p:cNvPr id="20" name="TextBox 19"/>
          <p:cNvSpPr txBox="1"/>
          <p:nvPr/>
        </p:nvSpPr>
        <p:spPr>
          <a:xfrm rot="16200000">
            <a:off x="1151193" y="2604253"/>
            <a:ext cx="1473012" cy="369332"/>
          </a:xfrm>
          <a:prstGeom prst="rect">
            <a:avLst/>
          </a:prstGeom>
          <a:noFill/>
        </p:spPr>
        <p:txBody>
          <a:bodyPr wrap="square" rtlCol="0">
            <a:spAutoFit/>
          </a:bodyPr>
          <a:lstStyle/>
          <a:p>
            <a:r>
              <a:rPr lang="en-US" dirty="0">
                <a:solidFill>
                  <a:srgbClr val="990000"/>
                </a:solidFill>
                <a:latin typeface="Doppio One" panose="02010603030000020804" pitchFamily="2" charset="0"/>
              </a:rPr>
              <a:t>Summary</a:t>
            </a:r>
          </a:p>
        </p:txBody>
      </p:sp>
      <p:sp>
        <p:nvSpPr>
          <p:cNvPr id="27" name="Rectangle 26"/>
          <p:cNvSpPr/>
          <p:nvPr/>
        </p:nvSpPr>
        <p:spPr>
          <a:xfrm>
            <a:off x="3206496" y="5616590"/>
            <a:ext cx="1025435" cy="7381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085883" y="5527860"/>
            <a:ext cx="530352" cy="373068"/>
          </a:xfrm>
          <a:prstGeom prst="rect">
            <a:avLst/>
          </a:prstGeom>
          <a:solidFill>
            <a:srgbClr val="990000"/>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1" name="Rectangle 30"/>
          <p:cNvSpPr/>
          <p:nvPr/>
        </p:nvSpPr>
        <p:spPr>
          <a:xfrm>
            <a:off x="6407273" y="479732"/>
            <a:ext cx="1655261" cy="369332"/>
          </a:xfrm>
          <a:prstGeom prst="rect">
            <a:avLst/>
          </a:prstGeom>
        </p:spPr>
        <p:txBody>
          <a:bodyPr wrap="none">
            <a:spAutoFit/>
          </a:bodyPr>
          <a:lstStyle/>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Probe Method </a:t>
            </a:r>
          </a:p>
        </p:txBody>
      </p:sp>
      <p:sp>
        <p:nvSpPr>
          <p:cNvPr id="32" name="Rectangle 31"/>
          <p:cNvSpPr/>
          <p:nvPr/>
        </p:nvSpPr>
        <p:spPr>
          <a:xfrm>
            <a:off x="5627684" y="961231"/>
            <a:ext cx="3418780" cy="1815882"/>
          </a:xfrm>
          <a:prstGeom prst="rect">
            <a:avLst/>
          </a:prstGeom>
        </p:spPr>
        <p:txBody>
          <a:bodyPr wrap="square">
            <a:spAutoFit/>
          </a:bodyPr>
          <a:lstStyle/>
          <a:p>
            <a:r>
              <a:rPr lang="en-US" sz="14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Probe method for moisture involves using a penetrating probe meter to test for moisture within the walls, floors or ceilings according to the electrical resistance. To do this, small holes-about 3/16 of an inch-must be drilled into the building material. The holes are small and undetectable.</a:t>
            </a:r>
            <a:endParaRPr lang="en-US" sz="1400" b="1"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1400" b="1"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5" name="Picture 34"/>
          <p:cNvPicPr/>
          <p:nvPr/>
        </p:nvPicPr>
        <p:blipFill>
          <a:blip r:embed="rId2"/>
          <a:stretch>
            <a:fillRect/>
          </a:stretch>
        </p:blipFill>
        <p:spPr>
          <a:xfrm>
            <a:off x="5757512" y="3228369"/>
            <a:ext cx="2974340" cy="2486025"/>
          </a:xfrm>
          <a:prstGeom prst="rect">
            <a:avLst/>
          </a:prstGeom>
        </p:spPr>
      </p:pic>
      <p:sp>
        <p:nvSpPr>
          <p:cNvPr id="29" name="Rectangle 28"/>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4.6</a:t>
            </a:r>
          </a:p>
        </p:txBody>
      </p:sp>
    </p:spTree>
    <p:extLst>
      <p:ext uri="{BB962C8B-B14F-4D97-AF65-F5344CB8AC3E}">
        <p14:creationId xmlns:p14="http://schemas.microsoft.com/office/powerpoint/2010/main" val="11562759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4213643" y="3940057"/>
            <a:ext cx="1255776" cy="491991"/>
          </a:xfrm>
          <a:prstGeom prst="roundRect">
            <a:avLst/>
          </a:prstGeom>
          <a:solidFill>
            <a:schemeClr val="accent6">
              <a:lumMod val="60000"/>
              <a:lumOff val="40000"/>
            </a:schemeClr>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06</a:t>
            </a:r>
          </a:p>
        </p:txBody>
      </p:sp>
      <p:sp>
        <p:nvSpPr>
          <p:cNvPr id="25" name="Rounded Rectangle 24"/>
          <p:cNvSpPr/>
          <p:nvPr/>
        </p:nvSpPr>
        <p:spPr>
          <a:xfrm>
            <a:off x="3604043" y="3391353"/>
            <a:ext cx="1255776" cy="491991"/>
          </a:xfrm>
          <a:prstGeom prst="roundRect">
            <a:avLst/>
          </a:prstGeom>
          <a:solidFill>
            <a:schemeClr val="accent1">
              <a:lumMod val="40000"/>
              <a:lumOff val="60000"/>
            </a:schemeClr>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05</a:t>
            </a:r>
          </a:p>
        </p:txBody>
      </p:sp>
      <p:sp>
        <p:nvSpPr>
          <p:cNvPr id="24" name="Rounded Rectangle 23"/>
          <p:cNvSpPr/>
          <p:nvPr/>
        </p:nvSpPr>
        <p:spPr>
          <a:xfrm>
            <a:off x="3604043" y="2842649"/>
            <a:ext cx="1255776" cy="491991"/>
          </a:xfrm>
          <a:prstGeom prst="roundRect">
            <a:avLst/>
          </a:prstGeom>
          <a:solidFill>
            <a:srgbClr val="FFC000"/>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04</a:t>
            </a:r>
          </a:p>
        </p:txBody>
      </p:sp>
      <p:sp>
        <p:nvSpPr>
          <p:cNvPr id="23" name="Rounded Rectangle 22"/>
          <p:cNvSpPr/>
          <p:nvPr/>
        </p:nvSpPr>
        <p:spPr>
          <a:xfrm>
            <a:off x="3604043" y="2293945"/>
            <a:ext cx="1255776" cy="491991"/>
          </a:xfrm>
          <a:prstGeom prst="roundRect">
            <a:avLst/>
          </a:prstGeom>
          <a:solidFill>
            <a:schemeClr val="accent6">
              <a:lumMod val="50000"/>
            </a:schemeClr>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03</a:t>
            </a:r>
          </a:p>
        </p:txBody>
      </p:sp>
      <p:sp>
        <p:nvSpPr>
          <p:cNvPr id="22" name="Rounded Rectangle 21"/>
          <p:cNvSpPr/>
          <p:nvPr/>
        </p:nvSpPr>
        <p:spPr>
          <a:xfrm>
            <a:off x="3594945" y="1745241"/>
            <a:ext cx="1255776" cy="491991"/>
          </a:xfrm>
          <a:prstGeom prst="roundRect">
            <a:avLst/>
          </a:prstGeom>
          <a:solidFill>
            <a:srgbClr val="C00000"/>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02</a:t>
            </a:r>
          </a:p>
        </p:txBody>
      </p:sp>
      <p:sp>
        <p:nvSpPr>
          <p:cNvPr id="21" name="Rounded Rectangle 20"/>
          <p:cNvSpPr/>
          <p:nvPr/>
        </p:nvSpPr>
        <p:spPr>
          <a:xfrm>
            <a:off x="3576750" y="1192290"/>
            <a:ext cx="1255776" cy="491991"/>
          </a:xfrm>
          <a:prstGeom prst="roundRect">
            <a:avLst/>
          </a:prstGeom>
          <a:solidFill>
            <a:srgbClr val="FF0000"/>
          </a:solidFill>
          <a:ln>
            <a:noFill/>
          </a:ln>
          <a:effectLst>
            <a:outerShdw blurRad="342900" dist="50800" dir="213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01</a:t>
            </a:r>
          </a:p>
        </p:txBody>
      </p:sp>
      <p:sp>
        <p:nvSpPr>
          <p:cNvPr id="11" name="Round Same Side Corner Rectangle 10"/>
          <p:cNvSpPr/>
          <p:nvPr/>
        </p:nvSpPr>
        <p:spPr>
          <a:xfrm rot="5400000">
            <a:off x="-554736" y="1560576"/>
            <a:ext cx="5736336" cy="4078224"/>
          </a:xfrm>
          <a:custGeom>
            <a:avLst/>
            <a:gdLst>
              <a:gd name="connsiteX0" fmla="*/ 679718 w 5736336"/>
              <a:gd name="connsiteY0" fmla="*/ 0 h 4078224"/>
              <a:gd name="connsiteX1" fmla="*/ 5056618 w 5736336"/>
              <a:gd name="connsiteY1" fmla="*/ 0 h 4078224"/>
              <a:gd name="connsiteX2" fmla="*/ 5736336 w 5736336"/>
              <a:gd name="connsiteY2" fmla="*/ 67971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679718 h 4078224"/>
              <a:gd name="connsiteX8" fmla="*/ 679718 w 5736336"/>
              <a:gd name="connsiteY8" fmla="*/ 0 h 4078224"/>
              <a:gd name="connsiteX0" fmla="*/ 509030 w 5736336"/>
              <a:gd name="connsiteY0" fmla="*/ 0 h 4078224"/>
              <a:gd name="connsiteX1" fmla="*/ 5056618 w 5736336"/>
              <a:gd name="connsiteY1" fmla="*/ 0 h 4078224"/>
              <a:gd name="connsiteX2" fmla="*/ 5736336 w 5736336"/>
              <a:gd name="connsiteY2" fmla="*/ 67971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679718 h 4078224"/>
              <a:gd name="connsiteX8" fmla="*/ 509030 w 5736336"/>
              <a:gd name="connsiteY8" fmla="*/ 0 h 4078224"/>
              <a:gd name="connsiteX0" fmla="*/ 509030 w 5736336"/>
              <a:gd name="connsiteY0" fmla="*/ 0 h 4078224"/>
              <a:gd name="connsiteX1" fmla="*/ 5056618 w 5736336"/>
              <a:gd name="connsiteY1" fmla="*/ 0 h 4078224"/>
              <a:gd name="connsiteX2" fmla="*/ 5736336 w 5736336"/>
              <a:gd name="connsiteY2" fmla="*/ 67971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448070 h 4078224"/>
              <a:gd name="connsiteX8" fmla="*/ 509030 w 5736336"/>
              <a:gd name="connsiteY8" fmla="*/ 0 h 4078224"/>
              <a:gd name="connsiteX0" fmla="*/ 509030 w 5736336"/>
              <a:gd name="connsiteY0" fmla="*/ 0 h 4078224"/>
              <a:gd name="connsiteX1" fmla="*/ 5300458 w 5736336"/>
              <a:gd name="connsiteY1" fmla="*/ 0 h 4078224"/>
              <a:gd name="connsiteX2" fmla="*/ 5736336 w 5736336"/>
              <a:gd name="connsiteY2" fmla="*/ 67971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448070 h 4078224"/>
              <a:gd name="connsiteX8" fmla="*/ 509030 w 5736336"/>
              <a:gd name="connsiteY8" fmla="*/ 0 h 4078224"/>
              <a:gd name="connsiteX0" fmla="*/ 509030 w 5736336"/>
              <a:gd name="connsiteY0" fmla="*/ 0 h 4078224"/>
              <a:gd name="connsiteX1" fmla="*/ 5300458 w 5736336"/>
              <a:gd name="connsiteY1" fmla="*/ 0 h 4078224"/>
              <a:gd name="connsiteX2" fmla="*/ 5736336 w 5736336"/>
              <a:gd name="connsiteY2" fmla="*/ 496838 h 4078224"/>
              <a:gd name="connsiteX3" fmla="*/ 5736336 w 5736336"/>
              <a:gd name="connsiteY3" fmla="*/ 4078224 h 4078224"/>
              <a:gd name="connsiteX4" fmla="*/ 5736336 w 5736336"/>
              <a:gd name="connsiteY4" fmla="*/ 4078224 h 4078224"/>
              <a:gd name="connsiteX5" fmla="*/ 0 w 5736336"/>
              <a:gd name="connsiteY5" fmla="*/ 4078224 h 4078224"/>
              <a:gd name="connsiteX6" fmla="*/ 0 w 5736336"/>
              <a:gd name="connsiteY6" fmla="*/ 4078224 h 4078224"/>
              <a:gd name="connsiteX7" fmla="*/ 0 w 5736336"/>
              <a:gd name="connsiteY7" fmla="*/ 448070 h 4078224"/>
              <a:gd name="connsiteX8" fmla="*/ 509030 w 5736336"/>
              <a:gd name="connsiteY8" fmla="*/ 0 h 407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6336" h="4078224">
                <a:moveTo>
                  <a:pt x="509030" y="0"/>
                </a:moveTo>
                <a:lnTo>
                  <a:pt x="5300458" y="0"/>
                </a:lnTo>
                <a:cubicBezTo>
                  <a:pt x="5675856" y="0"/>
                  <a:pt x="5736336" y="121440"/>
                  <a:pt x="5736336" y="496838"/>
                </a:cubicBezTo>
                <a:lnTo>
                  <a:pt x="5736336" y="4078224"/>
                </a:lnTo>
                <a:lnTo>
                  <a:pt x="5736336" y="4078224"/>
                </a:lnTo>
                <a:lnTo>
                  <a:pt x="0" y="4078224"/>
                </a:lnTo>
                <a:lnTo>
                  <a:pt x="0" y="4078224"/>
                </a:lnTo>
                <a:lnTo>
                  <a:pt x="0" y="448070"/>
                </a:lnTo>
                <a:cubicBezTo>
                  <a:pt x="0" y="72672"/>
                  <a:pt x="133632" y="0"/>
                  <a:pt x="509030" y="0"/>
                </a:cubicBezTo>
                <a:close/>
              </a:path>
            </a:pathLst>
          </a:custGeom>
          <a:solidFill>
            <a:schemeClr val="bg1"/>
          </a:solidFill>
          <a:ln>
            <a:solidFill>
              <a:schemeClr val="bg2">
                <a:lumMod val="75000"/>
              </a:schemeClr>
            </a:solidFill>
          </a:ln>
          <a:effectLst>
            <a:outerShdw blurRad="584200" dir="876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86512" y="743711"/>
            <a:ext cx="3432048" cy="18103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16200000">
            <a:off x="463660" y="1415582"/>
            <a:ext cx="1573161" cy="400110"/>
          </a:xfrm>
          <a:prstGeom prst="rect">
            <a:avLst/>
          </a:prstGeom>
          <a:noFill/>
        </p:spPr>
        <p:txBody>
          <a:bodyPr wrap="square" rtlCol="0">
            <a:spAutoFit/>
          </a:bodyPr>
          <a:lstStyle/>
          <a:p>
            <a:r>
              <a:rPr lang="en-US" sz="2000" b="1" dirty="0">
                <a:solidFill>
                  <a:srgbClr val="009999"/>
                </a:solidFill>
                <a:latin typeface="Doppio One" panose="02010603030000020804" pitchFamily="2" charset="0"/>
              </a:rPr>
              <a:t>Inspection</a:t>
            </a:r>
          </a:p>
        </p:txBody>
      </p:sp>
      <p:sp>
        <p:nvSpPr>
          <p:cNvPr id="15" name="TextBox 14"/>
          <p:cNvSpPr txBox="1"/>
          <p:nvPr/>
        </p:nvSpPr>
        <p:spPr>
          <a:xfrm>
            <a:off x="1068219" y="2293945"/>
            <a:ext cx="764155" cy="369332"/>
          </a:xfrm>
          <a:prstGeom prst="rect">
            <a:avLst/>
          </a:prstGeom>
          <a:noFill/>
        </p:spPr>
        <p:txBody>
          <a:bodyPr wrap="square" rtlCol="0">
            <a:spAutoFit/>
          </a:bodyPr>
          <a:lstStyle/>
          <a:p>
            <a:r>
              <a:rPr lang="en-US" dirty="0">
                <a:solidFill>
                  <a:schemeClr val="bg1">
                    <a:lumMod val="50000"/>
                  </a:schemeClr>
                </a:solidFill>
                <a:latin typeface="Doppio One" panose="02010603030000020804" pitchFamily="2" charset="0"/>
              </a:rPr>
              <a:t>Tests</a:t>
            </a:r>
          </a:p>
        </p:txBody>
      </p:sp>
      <p:sp>
        <p:nvSpPr>
          <p:cNvPr id="16" name="Rectangle 15"/>
          <p:cNvSpPr/>
          <p:nvPr/>
        </p:nvSpPr>
        <p:spPr>
          <a:xfrm>
            <a:off x="743712" y="743711"/>
            <a:ext cx="97536" cy="57241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62128" y="4653097"/>
            <a:ext cx="2582734" cy="307777"/>
          </a:xfrm>
          <a:prstGeom prst="rect">
            <a:avLst/>
          </a:prstGeom>
          <a:solidFill>
            <a:schemeClr val="bg1">
              <a:lumMod val="75000"/>
            </a:schemeClr>
          </a:solidFill>
        </p:spPr>
        <p:txBody>
          <a:bodyPr wrap="square" rtlCol="0">
            <a:spAutoFit/>
          </a:bodyPr>
          <a:lstStyle/>
          <a:p>
            <a:pPr algn="r"/>
            <a:r>
              <a:rPr lang="en-US" sz="1400" dirty="0">
                <a:latin typeface="Doppio One" panose="02010603030000020804" pitchFamily="2" charset="0"/>
              </a:rPr>
              <a:t>          Water Intrusion</a:t>
            </a:r>
          </a:p>
        </p:txBody>
      </p:sp>
      <p:sp>
        <p:nvSpPr>
          <p:cNvPr id="20" name="TextBox 19"/>
          <p:cNvSpPr txBox="1"/>
          <p:nvPr/>
        </p:nvSpPr>
        <p:spPr>
          <a:xfrm rot="16200000">
            <a:off x="1151193" y="2604253"/>
            <a:ext cx="1473012" cy="369332"/>
          </a:xfrm>
          <a:prstGeom prst="rect">
            <a:avLst/>
          </a:prstGeom>
          <a:noFill/>
        </p:spPr>
        <p:txBody>
          <a:bodyPr wrap="square" rtlCol="0">
            <a:spAutoFit/>
          </a:bodyPr>
          <a:lstStyle/>
          <a:p>
            <a:r>
              <a:rPr lang="en-US" dirty="0">
                <a:solidFill>
                  <a:srgbClr val="990000"/>
                </a:solidFill>
                <a:latin typeface="Doppio One" panose="02010603030000020804" pitchFamily="2" charset="0"/>
              </a:rPr>
              <a:t>Summary</a:t>
            </a:r>
          </a:p>
        </p:txBody>
      </p:sp>
      <p:sp>
        <p:nvSpPr>
          <p:cNvPr id="27" name="Rectangle 26"/>
          <p:cNvSpPr/>
          <p:nvPr/>
        </p:nvSpPr>
        <p:spPr>
          <a:xfrm>
            <a:off x="3206496" y="5616590"/>
            <a:ext cx="1025435" cy="7381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085883" y="5527860"/>
            <a:ext cx="530352" cy="373068"/>
          </a:xfrm>
          <a:prstGeom prst="rect">
            <a:avLst/>
          </a:prstGeom>
          <a:solidFill>
            <a:srgbClr val="990000"/>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1" name="TextBox 30"/>
          <p:cNvSpPr txBox="1"/>
          <p:nvPr/>
        </p:nvSpPr>
        <p:spPr>
          <a:xfrm>
            <a:off x="844671" y="5031815"/>
            <a:ext cx="2042346" cy="738664"/>
          </a:xfrm>
          <a:prstGeom prst="rect">
            <a:avLst/>
          </a:prstGeom>
          <a:noFill/>
        </p:spPr>
        <p:txBody>
          <a:bodyPr wrap="square" rtlCol="0">
            <a:spAutoFit/>
          </a:bodyPr>
          <a:lstStyle/>
          <a:p>
            <a:pPr algn="r"/>
            <a:r>
              <a:rPr lang="en-US" sz="1400" dirty="0">
                <a:latin typeface="Doppio One" panose="02010603030000020804" pitchFamily="2" charset="0"/>
              </a:rPr>
              <a:t>RJF Environmental Consulting Services, Inc.</a:t>
            </a:r>
            <a:endParaRPr lang="en-US" dirty="0">
              <a:latin typeface="Doppio One" panose="02010603030000020804" pitchFamily="2" charset="0"/>
            </a:endParaRPr>
          </a:p>
        </p:txBody>
      </p:sp>
      <p:sp>
        <p:nvSpPr>
          <p:cNvPr id="32" name="Rectangle 31"/>
          <p:cNvSpPr/>
          <p:nvPr/>
        </p:nvSpPr>
        <p:spPr>
          <a:xfrm>
            <a:off x="5915632" y="479732"/>
            <a:ext cx="2638543" cy="369332"/>
          </a:xfrm>
          <a:prstGeom prst="rect">
            <a:avLst/>
          </a:prstGeom>
        </p:spPr>
        <p:txBody>
          <a:bodyPr wrap="none">
            <a:spAutoFit/>
          </a:bodyPr>
          <a:lstStyle/>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Infrared Thermography </a:t>
            </a:r>
          </a:p>
        </p:txBody>
      </p:sp>
      <p:sp>
        <p:nvSpPr>
          <p:cNvPr id="33" name="Rectangle 32"/>
          <p:cNvSpPr/>
          <p:nvPr/>
        </p:nvSpPr>
        <p:spPr>
          <a:xfrm>
            <a:off x="5627684" y="961231"/>
            <a:ext cx="3418780" cy="2246769"/>
          </a:xfrm>
          <a:prstGeom prst="rect">
            <a:avLst/>
          </a:prstGeom>
        </p:spPr>
        <p:txBody>
          <a:bodyPr wrap="square">
            <a:spAutoFit/>
          </a:bodyPr>
          <a:lstStyle/>
          <a:p>
            <a:r>
              <a:rPr lang="en-US" sz="14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Thermography is a non-invasive technology that uses infrared cameras to "see" into the walls of the structure for damage-free moisture detection.</a:t>
            </a:r>
          </a:p>
          <a:p>
            <a:endParaRPr lang="en-US" sz="14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r>
              <a:rPr lang="en-US" sz="14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 It will photograph the structure using an infrared camera, which picks up what we recognize as heat. </a:t>
            </a:r>
          </a:p>
          <a:p>
            <a:endParaRPr lang="en-US" sz="1400" b="1"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1400" b="1"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4" name="Picture 33"/>
          <p:cNvPicPr/>
          <p:nvPr/>
        </p:nvPicPr>
        <p:blipFill>
          <a:blip r:embed="rId2" cstate="screen">
            <a:extLst>
              <a:ext uri="{28A0092B-C50C-407E-A947-70E740481C1C}">
                <a14:useLocalDpi xmlns:a14="http://schemas.microsoft.com/office/drawing/2010/main"/>
              </a:ext>
            </a:extLst>
          </a:blip>
          <a:stretch>
            <a:fillRect/>
          </a:stretch>
        </p:blipFill>
        <p:spPr>
          <a:xfrm>
            <a:off x="5089497" y="4931036"/>
            <a:ext cx="3742720" cy="1520706"/>
          </a:xfrm>
          <a:prstGeom prst="rect">
            <a:avLst/>
          </a:prstGeom>
        </p:spPr>
      </p:pic>
      <p:sp>
        <p:nvSpPr>
          <p:cNvPr id="30" name="Rectangle 29"/>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4.7</a:t>
            </a:r>
          </a:p>
        </p:txBody>
      </p:sp>
      <p:sp>
        <p:nvSpPr>
          <p:cNvPr id="35" name="Action Button: Home 34">
            <a:hlinkClick r:id="rId3" action="ppaction://hlinksldjump" highlightClick="1"/>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818584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l="-36000" r="-36000" b="75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76004708"/>
              </p:ext>
            </p:extLst>
          </p:nvPr>
        </p:nvGraphicFramePr>
        <p:xfrm>
          <a:off x="1234782" y="1934912"/>
          <a:ext cx="6688841" cy="4479422"/>
        </p:xfrm>
        <a:graphic>
          <a:graphicData uri="http://schemas.openxmlformats.org/drawingml/2006/table">
            <a:tbl>
              <a:tblPr>
                <a:tableStyleId>{2D5ABB26-0587-4C30-8999-92F81FD0307C}</a:tableStyleId>
              </a:tblPr>
              <a:tblGrid>
                <a:gridCol w="665715">
                  <a:extLst>
                    <a:ext uri="{9D8B030D-6E8A-4147-A177-3AD203B41FA5}">
                      <a16:colId xmlns:a16="http://schemas.microsoft.com/office/drawing/2014/main" xmlns="" val="1309703787"/>
                    </a:ext>
                  </a:extLst>
                </a:gridCol>
                <a:gridCol w="1077822">
                  <a:extLst>
                    <a:ext uri="{9D8B030D-6E8A-4147-A177-3AD203B41FA5}">
                      <a16:colId xmlns:a16="http://schemas.microsoft.com/office/drawing/2014/main" xmlns="" val="3971783058"/>
                    </a:ext>
                  </a:extLst>
                </a:gridCol>
                <a:gridCol w="570612">
                  <a:extLst>
                    <a:ext uri="{9D8B030D-6E8A-4147-A177-3AD203B41FA5}">
                      <a16:colId xmlns:a16="http://schemas.microsoft.com/office/drawing/2014/main" xmlns="" val="1356576922"/>
                    </a:ext>
                  </a:extLst>
                </a:gridCol>
                <a:gridCol w="808367">
                  <a:extLst>
                    <a:ext uri="{9D8B030D-6E8A-4147-A177-3AD203B41FA5}">
                      <a16:colId xmlns:a16="http://schemas.microsoft.com/office/drawing/2014/main" xmlns="" val="3401090264"/>
                    </a:ext>
                  </a:extLst>
                </a:gridCol>
                <a:gridCol w="1347279">
                  <a:extLst>
                    <a:ext uri="{9D8B030D-6E8A-4147-A177-3AD203B41FA5}">
                      <a16:colId xmlns:a16="http://schemas.microsoft.com/office/drawing/2014/main" xmlns="" val="1281670362"/>
                    </a:ext>
                  </a:extLst>
                </a:gridCol>
                <a:gridCol w="697414">
                  <a:extLst>
                    <a:ext uri="{9D8B030D-6E8A-4147-A177-3AD203B41FA5}">
                      <a16:colId xmlns:a16="http://schemas.microsoft.com/office/drawing/2014/main" xmlns="" val="3902628031"/>
                    </a:ext>
                  </a:extLst>
                </a:gridCol>
                <a:gridCol w="602313">
                  <a:extLst>
                    <a:ext uri="{9D8B030D-6E8A-4147-A177-3AD203B41FA5}">
                      <a16:colId xmlns:a16="http://schemas.microsoft.com/office/drawing/2014/main" xmlns="" val="2089136306"/>
                    </a:ext>
                  </a:extLst>
                </a:gridCol>
                <a:gridCol w="919319">
                  <a:extLst>
                    <a:ext uri="{9D8B030D-6E8A-4147-A177-3AD203B41FA5}">
                      <a16:colId xmlns:a16="http://schemas.microsoft.com/office/drawing/2014/main" xmlns="" val="2332303485"/>
                    </a:ext>
                  </a:extLst>
                </a:gridCol>
              </a:tblGrid>
              <a:tr h="737492">
                <a:tc>
                  <a:txBody>
                    <a:bodyPr/>
                    <a:lstStyle/>
                    <a:p>
                      <a:pPr algn="l" fontAlgn="ctr"/>
                      <a:r>
                        <a:rPr lang="en-US" sz="1400" b="1" u="none" strike="noStrike" dirty="0">
                          <a:effectLst/>
                        </a:rPr>
                        <a:t>Building</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Constructed date</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a:effectLst/>
                        </a:rPr>
                        <a:t>Total Units</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a:effectLst/>
                        </a:rPr>
                        <a:t>Inspected Units</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Percentage of inspected units</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Height (Stories)</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a:effectLst/>
                        </a:rPr>
                        <a:t>Zip Code</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u="none" strike="noStrike" dirty="0">
                          <a:effectLst/>
                        </a:rPr>
                        <a:t>Orientation</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181794168"/>
                  </a:ext>
                </a:extLst>
              </a:tr>
              <a:tr h="249462">
                <a:tc>
                  <a:txBody>
                    <a:bodyPr/>
                    <a:lstStyle/>
                    <a:p>
                      <a:pPr algn="ctr" fontAlgn="b"/>
                      <a:r>
                        <a:rPr lang="en-US" sz="1400" u="none" strike="noStrike" dirty="0">
                          <a:effectLst/>
                        </a:rPr>
                        <a:t>A</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lnT w="12700" cap="flat" cmpd="sng" algn="ctr">
                      <a:solidFill>
                        <a:schemeClr val="tx1"/>
                      </a:solidFill>
                      <a:prstDash val="solid"/>
                      <a:round/>
                      <a:headEnd type="none" w="med" len="med"/>
                      <a:tailEnd type="none" w="med" len="med"/>
                    </a:lnT>
                  </a:tcPr>
                </a:tc>
                <a:tc>
                  <a:txBody>
                    <a:bodyPr/>
                    <a:lstStyle/>
                    <a:p>
                      <a:pPr algn="ctr" fontAlgn="b"/>
                      <a:r>
                        <a:rPr lang="en-US" sz="1400" u="none" strike="noStrike" dirty="0">
                          <a:effectLst/>
                        </a:rPr>
                        <a:t>1999</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lnT w="12700" cap="flat" cmpd="sng" algn="ctr">
                      <a:solidFill>
                        <a:schemeClr val="tx1"/>
                      </a:solidFill>
                      <a:prstDash val="solid"/>
                      <a:round/>
                      <a:headEnd type="none" w="med" len="med"/>
                      <a:tailEnd type="none" w="med" len="med"/>
                    </a:lnT>
                  </a:tcPr>
                </a:tc>
                <a:tc>
                  <a:txBody>
                    <a:bodyPr/>
                    <a:lstStyle/>
                    <a:p>
                      <a:pPr algn="ctr" fontAlgn="b"/>
                      <a:r>
                        <a:rPr lang="en-US" sz="1400" u="none" strike="noStrike">
                          <a:effectLst/>
                        </a:rPr>
                        <a:t>195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lnT w="12700" cap="flat" cmpd="sng" algn="ctr">
                      <a:solidFill>
                        <a:schemeClr val="tx1"/>
                      </a:solidFill>
                      <a:prstDash val="solid"/>
                      <a:round/>
                      <a:headEnd type="none" w="med" len="med"/>
                      <a:tailEnd type="none" w="med" len="med"/>
                    </a:lnT>
                  </a:tcPr>
                </a:tc>
                <a:tc>
                  <a:txBody>
                    <a:bodyPr/>
                    <a:lstStyle/>
                    <a:p>
                      <a:pPr algn="ctr" fontAlgn="b"/>
                      <a:r>
                        <a:rPr lang="en-US" sz="1400" u="none" strike="noStrike">
                          <a:effectLst/>
                        </a:rPr>
                        <a:t>195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lnT w="12700" cap="flat" cmpd="sng" algn="ctr">
                      <a:solidFill>
                        <a:schemeClr val="tx1"/>
                      </a:solidFill>
                      <a:prstDash val="solid"/>
                      <a:round/>
                      <a:headEnd type="none" w="med" len="med"/>
                      <a:tailEnd type="none" w="med" len="med"/>
                    </a:lnT>
                  </a:tcPr>
                </a:tc>
                <a:tc>
                  <a:txBody>
                    <a:bodyPr/>
                    <a:lstStyle/>
                    <a:p>
                      <a:pPr algn="ctr" fontAlgn="ctr"/>
                      <a:r>
                        <a:rPr lang="en-US" sz="1400" u="none" strike="noStrike" dirty="0">
                          <a:effectLst/>
                        </a:rPr>
                        <a:t>100%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lnT w="12700" cap="flat" cmpd="sng" algn="ctr">
                      <a:solidFill>
                        <a:schemeClr val="tx1"/>
                      </a:solidFill>
                      <a:prstDash val="solid"/>
                      <a:round/>
                      <a:headEnd type="none" w="med" len="med"/>
                      <a:tailEnd type="none" w="med" len="med"/>
                    </a:lnT>
                  </a:tcPr>
                </a:tc>
                <a:tc>
                  <a:txBody>
                    <a:bodyPr/>
                    <a:lstStyle/>
                    <a:p>
                      <a:pPr algn="ctr" fontAlgn="b"/>
                      <a:r>
                        <a:rPr lang="en-US" sz="1400" u="none" strike="noStrike">
                          <a:effectLst/>
                        </a:rPr>
                        <a:t>32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lnT w="12700" cap="flat" cmpd="sng" algn="ctr">
                      <a:solidFill>
                        <a:schemeClr val="tx1"/>
                      </a:solidFill>
                      <a:prstDash val="solid"/>
                      <a:round/>
                      <a:headEnd type="none" w="med" len="med"/>
                      <a:tailEnd type="none" w="med" len="med"/>
                    </a:lnT>
                  </a:tcPr>
                </a:tc>
                <a:tc>
                  <a:txBody>
                    <a:bodyPr/>
                    <a:lstStyle/>
                    <a:p>
                      <a:pPr algn="ctr" fontAlgn="b"/>
                      <a:r>
                        <a:rPr lang="en-US" sz="1400" u="none" strike="noStrike">
                          <a:effectLst/>
                        </a:rPr>
                        <a:t>33305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lnT w="12700" cap="flat" cmpd="sng" algn="ctr">
                      <a:solidFill>
                        <a:schemeClr val="tx1"/>
                      </a:solidFill>
                      <a:prstDash val="solid"/>
                      <a:round/>
                      <a:headEnd type="none" w="med" len="med"/>
                      <a:tailEnd type="none" w="med" len="med"/>
                    </a:lnT>
                  </a:tcPr>
                </a:tc>
                <a:tc>
                  <a:txBody>
                    <a:bodyPr/>
                    <a:lstStyle/>
                    <a:p>
                      <a:pPr algn="ctr" fontAlgn="b"/>
                      <a:r>
                        <a:rPr lang="en-US" sz="1400" u="none" strike="noStrike">
                          <a:effectLst/>
                        </a:rPr>
                        <a:t>N-S</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3515212051"/>
                  </a:ext>
                </a:extLst>
              </a:tr>
              <a:tr h="249462">
                <a:tc>
                  <a:txBody>
                    <a:bodyPr/>
                    <a:lstStyle/>
                    <a:p>
                      <a:pPr algn="ctr" fontAlgn="b"/>
                      <a:r>
                        <a:rPr lang="en-US" sz="1400" u="none" strike="noStrike">
                          <a:effectLst/>
                        </a:rPr>
                        <a:t>B</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1973</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269</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115</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ctr"/>
                      <a:r>
                        <a:rPr lang="en-US" sz="1400" u="none" strike="noStrike" dirty="0">
                          <a:effectLst/>
                        </a:rPr>
                        <a:t>43%</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b"/>
                      <a:r>
                        <a:rPr lang="en-US" sz="1400" u="none" strike="noStrike">
                          <a:effectLst/>
                        </a:rPr>
                        <a:t>19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33019</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E-W</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xmlns="" val="1516295086"/>
                  </a:ext>
                </a:extLst>
              </a:tr>
              <a:tr h="249462">
                <a:tc>
                  <a:txBody>
                    <a:bodyPr/>
                    <a:lstStyle/>
                    <a:p>
                      <a:pPr algn="ctr" fontAlgn="b"/>
                      <a:r>
                        <a:rPr lang="en-US" sz="1400" u="none" strike="noStrike" dirty="0">
                          <a:effectLst/>
                        </a:rPr>
                        <a:t>C</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2008</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193</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192</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ctr"/>
                      <a:r>
                        <a:rPr lang="en-US" sz="1400" u="none" strike="noStrike" dirty="0">
                          <a:effectLst/>
                        </a:rPr>
                        <a:t>99%</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b"/>
                      <a:r>
                        <a:rPr lang="en-US" sz="1400" u="none" strike="noStrike" dirty="0">
                          <a:effectLst/>
                        </a:rPr>
                        <a:t>17</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33062</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N-S</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xmlns="" val="804779912"/>
                  </a:ext>
                </a:extLst>
              </a:tr>
              <a:tr h="249462">
                <a:tc>
                  <a:txBody>
                    <a:bodyPr/>
                    <a:lstStyle/>
                    <a:p>
                      <a:pPr algn="ctr" fontAlgn="b"/>
                      <a:r>
                        <a:rPr lang="en-US" sz="1400" u="none" strike="noStrike" dirty="0">
                          <a:effectLst/>
                        </a:rPr>
                        <a:t>D</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a:effectLst/>
                        </a:rPr>
                        <a:t>1981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430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430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ctr"/>
                      <a:r>
                        <a:rPr lang="en-US" sz="1400" u="none" strike="noStrike" dirty="0">
                          <a:effectLst/>
                        </a:rPr>
                        <a:t>100%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b"/>
                      <a:r>
                        <a:rPr lang="en-US" sz="1400" u="none" strike="noStrike" dirty="0">
                          <a:effectLst/>
                        </a:rPr>
                        <a:t>19</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34145</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a:effectLst/>
                        </a:rPr>
                        <a:t>E-W</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xmlns="" val="3766574783"/>
                  </a:ext>
                </a:extLst>
              </a:tr>
              <a:tr h="249462">
                <a:tc>
                  <a:txBody>
                    <a:bodyPr/>
                    <a:lstStyle/>
                    <a:p>
                      <a:pPr algn="ctr" fontAlgn="b"/>
                      <a:r>
                        <a:rPr lang="en-US" sz="1400" u="none" strike="noStrike">
                          <a:effectLst/>
                        </a:rPr>
                        <a:t>E</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1982</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200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140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ctr"/>
                      <a:r>
                        <a:rPr lang="en-US" sz="1400" u="none" strike="noStrike" dirty="0">
                          <a:effectLst/>
                        </a:rPr>
                        <a:t>70%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b"/>
                      <a:r>
                        <a:rPr lang="en-US" sz="1400" u="none" strike="noStrike">
                          <a:effectLst/>
                        </a:rPr>
                        <a:t>26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a:effectLst/>
                        </a:rPr>
                        <a:t>33140</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a:effectLst/>
                        </a:rPr>
                        <a:t>N-S</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xmlns="" val="1211947294"/>
                  </a:ext>
                </a:extLst>
              </a:tr>
              <a:tr h="249462">
                <a:tc>
                  <a:txBody>
                    <a:bodyPr/>
                    <a:lstStyle/>
                    <a:p>
                      <a:pPr algn="ctr" fontAlgn="b"/>
                      <a:r>
                        <a:rPr lang="en-US" sz="1400" u="none" strike="noStrike">
                          <a:effectLst/>
                        </a:rPr>
                        <a:t>F</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a:effectLst/>
                        </a:rPr>
                        <a:t>1970</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a:effectLst/>
                        </a:rPr>
                        <a:t>201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201</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ctr"/>
                      <a:r>
                        <a:rPr lang="en-US" sz="1400" u="none" strike="noStrike" dirty="0">
                          <a:effectLst/>
                        </a:rPr>
                        <a:t>100%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b"/>
                      <a:r>
                        <a:rPr lang="en-US" sz="1400" u="none" strike="noStrike">
                          <a:effectLst/>
                        </a:rPr>
                        <a:t>16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a:effectLst/>
                        </a:rPr>
                        <a:t>33062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a:effectLst/>
                        </a:rPr>
                        <a:t>N-S</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xmlns="" val="4121761676"/>
                  </a:ext>
                </a:extLst>
              </a:tr>
              <a:tr h="249462">
                <a:tc>
                  <a:txBody>
                    <a:bodyPr/>
                    <a:lstStyle/>
                    <a:p>
                      <a:pPr algn="ctr" fontAlgn="b"/>
                      <a:r>
                        <a:rPr lang="en-US" sz="1400" u="none" strike="noStrike">
                          <a:effectLst/>
                        </a:rPr>
                        <a:t>G</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a:effectLst/>
                        </a:rPr>
                        <a:t>1974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a:effectLst/>
                        </a:rPr>
                        <a:t>378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5</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ctr"/>
                      <a:r>
                        <a:rPr lang="en-US" sz="1400" u="none" strike="noStrike" dirty="0">
                          <a:effectLst/>
                        </a:rPr>
                        <a:t>1%</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b"/>
                      <a:r>
                        <a:rPr lang="en-US" sz="1400" u="none" strike="noStrike" dirty="0">
                          <a:effectLst/>
                        </a:rPr>
                        <a:t>22</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a:effectLst/>
                        </a:rPr>
                        <a:t>33432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a:effectLst/>
                        </a:rPr>
                        <a:t>E-W</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xmlns="" val="1852887441"/>
                  </a:ext>
                </a:extLst>
              </a:tr>
              <a:tr h="249462">
                <a:tc>
                  <a:txBody>
                    <a:bodyPr/>
                    <a:lstStyle/>
                    <a:p>
                      <a:pPr algn="ctr" fontAlgn="b"/>
                      <a:r>
                        <a:rPr lang="en-US" sz="1400" u="none" strike="noStrike">
                          <a:effectLst/>
                        </a:rPr>
                        <a:t>H</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a:effectLst/>
                        </a:rPr>
                        <a:t>1977</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a:effectLst/>
                        </a:rPr>
                        <a:t>145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a:effectLst/>
                        </a:rPr>
                        <a:t>145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ctr"/>
                      <a:r>
                        <a:rPr lang="en-US" sz="1400" u="none" strike="noStrike" dirty="0">
                          <a:effectLst/>
                        </a:rPr>
                        <a:t>100%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b"/>
                      <a:r>
                        <a:rPr lang="en-US" sz="1400" u="none" strike="noStrike">
                          <a:effectLst/>
                        </a:rPr>
                        <a:t>22</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33009</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E-W</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xmlns="" val="1037454390"/>
                  </a:ext>
                </a:extLst>
              </a:tr>
              <a:tr h="249462">
                <a:tc>
                  <a:txBody>
                    <a:bodyPr/>
                    <a:lstStyle/>
                    <a:p>
                      <a:pPr algn="ctr" fontAlgn="b"/>
                      <a:r>
                        <a:rPr lang="en-US" sz="1400" u="none" strike="noStrike">
                          <a:effectLst/>
                        </a:rPr>
                        <a:t>I</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a:effectLst/>
                        </a:rPr>
                        <a:t>1966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a:effectLst/>
                        </a:rPr>
                        <a:t>336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a:effectLst/>
                        </a:rPr>
                        <a:t>251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ctr"/>
                      <a:r>
                        <a:rPr lang="en-US" sz="1400" u="none" strike="noStrike" dirty="0">
                          <a:effectLst/>
                        </a:rPr>
                        <a:t>75%</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b"/>
                      <a:r>
                        <a:rPr lang="en-US" sz="1400" u="none" strike="noStrike">
                          <a:effectLst/>
                        </a:rPr>
                        <a:t>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a:effectLst/>
                        </a:rPr>
                        <a:t>33160</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E-W</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xmlns="" val="3728405797"/>
                  </a:ext>
                </a:extLst>
              </a:tr>
              <a:tr h="249462">
                <a:tc>
                  <a:txBody>
                    <a:bodyPr/>
                    <a:lstStyle/>
                    <a:p>
                      <a:pPr algn="ctr" fontAlgn="b"/>
                      <a:r>
                        <a:rPr lang="en-US" sz="1400" u="none" strike="noStrike">
                          <a:effectLst/>
                        </a:rPr>
                        <a:t>J</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a:effectLst/>
                        </a:rPr>
                        <a:t>1971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a:effectLst/>
                        </a:rPr>
                        <a:t>110</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a:effectLst/>
                        </a:rPr>
                        <a:t>19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ctr"/>
                      <a:r>
                        <a:rPr lang="en-US" sz="1400" u="none" strike="noStrike" dirty="0">
                          <a:effectLst/>
                        </a:rPr>
                        <a:t>17%</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b"/>
                      <a:r>
                        <a:rPr lang="en-US" sz="1400" u="none" strike="noStrike" dirty="0">
                          <a:effectLst/>
                        </a:rPr>
                        <a:t>11</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a:effectLst/>
                        </a:rPr>
                        <a:t>33304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N-S</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xmlns="" val="1180428141"/>
                  </a:ext>
                </a:extLst>
              </a:tr>
              <a:tr h="249462">
                <a:tc>
                  <a:txBody>
                    <a:bodyPr/>
                    <a:lstStyle/>
                    <a:p>
                      <a:pPr algn="ctr" fontAlgn="b"/>
                      <a:r>
                        <a:rPr lang="en-US" sz="1400" u="none" strike="noStrike" dirty="0">
                          <a:effectLst/>
                        </a:rPr>
                        <a:t>K</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2005</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135</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a:effectLst/>
                        </a:rPr>
                        <a:t>135</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ctr"/>
                      <a:r>
                        <a:rPr lang="en-US" sz="1400" u="none" strike="noStrike" dirty="0">
                          <a:effectLst/>
                        </a:rPr>
                        <a:t>100%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b"/>
                      <a:r>
                        <a:rPr lang="en-US" sz="1400" u="none" strike="noStrike" dirty="0">
                          <a:effectLst/>
                        </a:rPr>
                        <a:t>28</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a:effectLst/>
                        </a:rPr>
                        <a:t>33019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E-W</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xmlns="" val="2836967652"/>
                  </a:ext>
                </a:extLst>
              </a:tr>
              <a:tr h="249462">
                <a:tc>
                  <a:txBody>
                    <a:bodyPr/>
                    <a:lstStyle/>
                    <a:p>
                      <a:pPr algn="ctr" fontAlgn="b"/>
                      <a:r>
                        <a:rPr lang="en-US" sz="1400" u="none" strike="noStrike" dirty="0">
                          <a:effectLst/>
                        </a:rPr>
                        <a:t>L</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a:effectLst/>
                        </a:rPr>
                        <a:t>1968</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a:effectLst/>
                        </a:rPr>
                        <a:t>51</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ctr"/>
                      <a:r>
                        <a:rPr lang="en-US" sz="1400" u="none" strike="noStrike" dirty="0">
                          <a:effectLst/>
                        </a:rPr>
                        <a:t>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b"/>
                      <a:r>
                        <a:rPr lang="en-US" sz="1400" u="none" strike="noStrike" dirty="0">
                          <a:effectLst/>
                        </a:rPr>
                        <a:t>7</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33019</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a:effectLst/>
                        </a:rPr>
                        <a:t>E-W</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xmlns="" val="4274633851"/>
                  </a:ext>
                </a:extLst>
              </a:tr>
              <a:tr h="249462">
                <a:tc>
                  <a:txBody>
                    <a:bodyPr/>
                    <a:lstStyle/>
                    <a:p>
                      <a:pPr algn="ctr" fontAlgn="b"/>
                      <a:r>
                        <a:rPr lang="en-US" sz="1400" u="none" strike="noStrike">
                          <a:effectLst/>
                        </a:rPr>
                        <a:t>M</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1980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36</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a:effectLst/>
                        </a:rPr>
                        <a:t>4</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ctr"/>
                      <a:r>
                        <a:rPr lang="en-US" sz="1400" u="none" strike="noStrike" dirty="0">
                          <a:effectLst/>
                        </a:rPr>
                        <a:t>11%</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b"/>
                      <a:r>
                        <a:rPr lang="en-US" sz="1400" u="none" strike="noStrike" dirty="0">
                          <a:effectLst/>
                        </a:rPr>
                        <a:t>10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33137</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E-W</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xmlns="" val="3123501348"/>
                  </a:ext>
                </a:extLst>
              </a:tr>
              <a:tr h="249462">
                <a:tc>
                  <a:txBody>
                    <a:bodyPr/>
                    <a:lstStyle/>
                    <a:p>
                      <a:pPr algn="ctr" fontAlgn="b"/>
                      <a:r>
                        <a:rPr lang="en-US" sz="1400" u="none" strike="noStrike" dirty="0">
                          <a:effectLst/>
                        </a:rPr>
                        <a:t>N</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2006</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384</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350</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ctr"/>
                      <a:r>
                        <a:rPr lang="en-US" sz="1400" u="none" strike="noStrike" dirty="0">
                          <a:effectLst/>
                        </a:rPr>
                        <a:t>91%</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tc>
                <a:tc>
                  <a:txBody>
                    <a:bodyPr/>
                    <a:lstStyle/>
                    <a:p>
                      <a:pPr algn="ctr" fontAlgn="b"/>
                      <a:r>
                        <a:rPr lang="en-US" sz="1400" u="none" strike="noStrike" dirty="0">
                          <a:effectLst/>
                        </a:rPr>
                        <a:t>42</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33131</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tc>
                  <a:txBody>
                    <a:bodyPr/>
                    <a:lstStyle/>
                    <a:p>
                      <a:pPr algn="ctr" fontAlgn="b"/>
                      <a:r>
                        <a:rPr lang="en-US" sz="1400" u="none" strike="noStrike" dirty="0">
                          <a:effectLst/>
                        </a:rPr>
                        <a:t>N-S</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tc>
                <a:extLst>
                  <a:ext uri="{0D108BD9-81ED-4DB2-BD59-A6C34878D82A}">
                    <a16:rowId xmlns:a16="http://schemas.microsoft.com/office/drawing/2014/main" xmlns="" val="2720068778"/>
                  </a:ext>
                </a:extLst>
              </a:tr>
              <a:tr h="249462">
                <a:tc>
                  <a:txBody>
                    <a:bodyPr/>
                    <a:lstStyle/>
                    <a:p>
                      <a:pPr algn="ctr" fontAlgn="b"/>
                      <a:r>
                        <a:rPr lang="en-US" sz="1400" u="none" strike="noStrike" dirty="0">
                          <a:effectLst/>
                        </a:rPr>
                        <a:t>O</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1982</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246</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16</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7%</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ctr">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27</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33138</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E-W</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3" marR="4763" marT="4763"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69047089"/>
                  </a:ext>
                </a:extLst>
              </a:tr>
            </a:tbl>
          </a:graphicData>
        </a:graphic>
      </p:graphicFrame>
      <p:sp>
        <p:nvSpPr>
          <p:cNvPr id="5" name="Rectangle 4"/>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5.1</a:t>
            </a:r>
          </a:p>
        </p:txBody>
      </p:sp>
      <p:sp>
        <p:nvSpPr>
          <p:cNvPr id="7" name="Rectangle 6"/>
          <p:cNvSpPr/>
          <p:nvPr/>
        </p:nvSpPr>
        <p:spPr>
          <a:xfrm>
            <a:off x="14407" y="0"/>
            <a:ext cx="9129593" cy="1231106"/>
          </a:xfrm>
          <a:prstGeom prst="rect">
            <a:avLst/>
          </a:prstGeom>
          <a:noFill/>
        </p:spPr>
        <p:txBody>
          <a:bodyPr wrap="square">
            <a:spAutoFit/>
          </a:bodyPr>
          <a:lstStyle/>
          <a:p>
            <a:pPr algn="ctr"/>
            <a:endParaRPr lang="en-US" b="1" dirty="0">
              <a:latin typeface="Times" panose="02020603060405020304" pitchFamily="18" charset="0"/>
            </a:endParaRPr>
          </a:p>
          <a:p>
            <a:pPr algn="ctr"/>
            <a:r>
              <a:rPr lang="en-US" sz="2800" b="1" dirty="0">
                <a:solidFill>
                  <a:schemeClr val="bg1"/>
                </a:solidFill>
                <a:latin typeface="Times New Roman" panose="02020603050405020304" pitchFamily="18" charset="0"/>
                <a:cs typeface="Times New Roman" panose="02020603050405020304" pitchFamily="18" charset="0"/>
              </a:rPr>
              <a:t>Buildings and numbers of units experiencing water intrusion issues with little or no wind damage.</a:t>
            </a:r>
            <a:endParaRPr lang="en-US" sz="2000" b="1" dirty="0">
              <a:solidFill>
                <a:schemeClr val="bg1"/>
              </a:solidFill>
              <a:latin typeface="Times" panose="02020603060405020304" pitchFamily="18" charset="0"/>
            </a:endParaRPr>
          </a:p>
        </p:txBody>
      </p:sp>
      <p:sp>
        <p:nvSpPr>
          <p:cNvPr id="6" name="Action Button: Home 5">
            <a:hlinkClick r:id="rId3" action="ppaction://hlinksldjump" highlightClick="1"/>
            <a:extLst>
              <a:ext uri="{FF2B5EF4-FFF2-40B4-BE49-F238E27FC236}">
                <a16:creationId xmlns:a16="http://schemas.microsoft.com/office/drawing/2014/main" xmlns="" id="{B86B6BA0-F2A2-0640-A8D7-635361D685B1}"/>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769480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l="-36000" r="-36000" b="75000"/>
          </a:stretch>
        </a:blipFill>
        <a:effectLst/>
      </p:bgPr>
    </p:bg>
    <p:spTree>
      <p:nvGrpSpPr>
        <p:cNvPr id="1" name=""/>
        <p:cNvGrpSpPr/>
        <p:nvPr/>
      </p:nvGrpSpPr>
      <p:grpSpPr>
        <a:xfrm>
          <a:off x="0" y="0"/>
          <a:ext cx="0" cy="0"/>
          <a:chOff x="0" y="0"/>
          <a:chExt cx="0" cy="0"/>
        </a:xfrm>
      </p:grpSpPr>
      <p:sp>
        <p:nvSpPr>
          <p:cNvPr id="5" name="Rectangle 4"/>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5.2</a:t>
            </a:r>
          </a:p>
        </p:txBody>
      </p:sp>
      <p:sp>
        <p:nvSpPr>
          <p:cNvPr id="7" name="Rectangle 6"/>
          <p:cNvSpPr/>
          <p:nvPr/>
        </p:nvSpPr>
        <p:spPr>
          <a:xfrm>
            <a:off x="14407" y="0"/>
            <a:ext cx="9129593" cy="954107"/>
          </a:xfrm>
          <a:prstGeom prst="rect">
            <a:avLst/>
          </a:prstGeom>
          <a:noFill/>
        </p:spPr>
        <p:txBody>
          <a:bodyPr wrap="square">
            <a:spAutoFit/>
          </a:bodyPr>
          <a:lstStyle/>
          <a:p>
            <a:pPr algn="ctr"/>
            <a:endParaRPr lang="en-US" sz="2800" b="1" dirty="0">
              <a:latin typeface="Times New Roman" panose="02020603050405020304" pitchFamily="18" charset="0"/>
              <a:cs typeface="Times New Roman" panose="02020603050405020304" pitchFamily="18" charset="0"/>
            </a:endParaRPr>
          </a:p>
          <a:p>
            <a:pPr algn="ctr"/>
            <a:r>
              <a:rPr lang="en-US" sz="2800" b="1" dirty="0">
                <a:solidFill>
                  <a:schemeClr val="bg1"/>
                </a:solidFill>
                <a:latin typeface="Times New Roman" panose="02020603050405020304" pitchFamily="18" charset="0"/>
                <a:cs typeface="Times New Roman" panose="02020603050405020304" pitchFamily="18" charset="0"/>
              </a:rPr>
              <a:t>Locations</a:t>
            </a:r>
          </a:p>
        </p:txBody>
      </p:sp>
      <p:pic>
        <p:nvPicPr>
          <p:cNvPr id="6" name="Picture 5"/>
          <p:cNvPicPr/>
          <p:nvPr/>
        </p:nvPicPr>
        <p:blipFill>
          <a:blip r:embed="rId3"/>
          <a:stretch>
            <a:fillRect/>
          </a:stretch>
        </p:blipFill>
        <p:spPr>
          <a:xfrm>
            <a:off x="3270884" y="2039112"/>
            <a:ext cx="5446395" cy="4489704"/>
          </a:xfrm>
          <a:prstGeom prst="rect">
            <a:avLst/>
          </a:prstGeom>
        </p:spPr>
      </p:pic>
      <p:pic>
        <p:nvPicPr>
          <p:cNvPr id="9" name="Picture 8"/>
          <p:cNvPicPr/>
          <p:nvPr/>
        </p:nvPicPr>
        <p:blipFill>
          <a:blip r:embed="rId4"/>
          <a:stretch>
            <a:fillRect/>
          </a:stretch>
        </p:blipFill>
        <p:spPr>
          <a:xfrm>
            <a:off x="3270883" y="2031492"/>
            <a:ext cx="5446395" cy="449732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4166" y="2039112"/>
            <a:ext cx="2610214" cy="4410691"/>
          </a:xfrm>
          <a:prstGeom prst="rect">
            <a:avLst/>
          </a:prstGeom>
        </p:spPr>
      </p:pic>
      <p:sp>
        <p:nvSpPr>
          <p:cNvPr id="8" name="Action Button: Home 7">
            <a:hlinkClick r:id="rId6" action="ppaction://hlinksldjump" highlightClick="1"/>
            <a:extLst>
              <a:ext uri="{FF2B5EF4-FFF2-40B4-BE49-F238E27FC236}">
                <a16:creationId xmlns:a16="http://schemas.microsoft.com/office/drawing/2014/main" xmlns="" id="{8B3BFBEA-A960-1640-A1D5-5C676B06DF28}"/>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0376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l="-36000" r="-36000" b="75000"/>
          </a:stretch>
        </a:blipFill>
        <a:effectLst/>
      </p:bgPr>
    </p:bg>
    <p:spTree>
      <p:nvGrpSpPr>
        <p:cNvPr id="1" name=""/>
        <p:cNvGrpSpPr/>
        <p:nvPr/>
      </p:nvGrpSpPr>
      <p:grpSpPr>
        <a:xfrm>
          <a:off x="0" y="0"/>
          <a:ext cx="0" cy="0"/>
          <a:chOff x="0" y="0"/>
          <a:chExt cx="0" cy="0"/>
        </a:xfrm>
      </p:grpSpPr>
      <p:sp>
        <p:nvSpPr>
          <p:cNvPr id="5" name="Rectangle 4"/>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5.2</a:t>
            </a:r>
          </a:p>
        </p:txBody>
      </p:sp>
      <p:sp>
        <p:nvSpPr>
          <p:cNvPr id="7" name="Rectangle 6"/>
          <p:cNvSpPr/>
          <p:nvPr/>
        </p:nvSpPr>
        <p:spPr>
          <a:xfrm>
            <a:off x="14407" y="0"/>
            <a:ext cx="912959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Times New Roman" panose="02020603050405020304" pitchFamily="18" charset="0"/>
                <a:cs typeface="Times New Roman" panose="02020603050405020304" pitchFamily="18" charset="0"/>
              </a:rPr>
              <a:t>Wind Design Wind Speed</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xmlns="" id="{B8A571FB-7FFD-4C47-93E3-2F25DFF38A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
          <a:stretch/>
        </p:blipFill>
        <p:spPr>
          <a:xfrm>
            <a:off x="4643537" y="2159379"/>
            <a:ext cx="4500463" cy="3335240"/>
          </a:xfrm>
          <a:prstGeom prst="rect">
            <a:avLst/>
          </a:prstGeom>
          <a:ln>
            <a:solidFill>
              <a:schemeClr val="tx1"/>
            </a:solidFill>
          </a:ln>
        </p:spPr>
      </p:pic>
      <p:pic>
        <p:nvPicPr>
          <p:cNvPr id="10" name="Picture 9">
            <a:extLst>
              <a:ext uri="{FF2B5EF4-FFF2-40B4-BE49-F238E27FC236}">
                <a16:creationId xmlns:a16="http://schemas.microsoft.com/office/drawing/2014/main" xmlns="" id="{0F31EAD7-D0B0-7346-ABF3-AAD49D01A1A6}"/>
              </a:ext>
            </a:extLst>
          </p:cNvPr>
          <p:cNvPicPr/>
          <p:nvPr/>
        </p:nvPicPr>
        <p:blipFill>
          <a:blip r:embed="rId4"/>
          <a:stretch>
            <a:fillRect/>
          </a:stretch>
        </p:blipFill>
        <p:spPr>
          <a:xfrm>
            <a:off x="116890" y="1995605"/>
            <a:ext cx="4434569" cy="3594547"/>
          </a:xfrm>
          <a:prstGeom prst="rect">
            <a:avLst/>
          </a:prstGeom>
        </p:spPr>
      </p:pic>
      <p:sp>
        <p:nvSpPr>
          <p:cNvPr id="6" name="Action Button: Home 5">
            <a:hlinkClick r:id="rId5" action="ppaction://hlinksldjump" highlightClick="1"/>
            <a:extLst>
              <a:ext uri="{FF2B5EF4-FFF2-40B4-BE49-F238E27FC236}">
                <a16:creationId xmlns:a16="http://schemas.microsoft.com/office/drawing/2014/main" xmlns="" id="{8027070D-EED3-324D-8596-EE788E4B69EF}"/>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896101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F2A526BC-329B-4E98-92F0-9925901EF94C}"/>
              </a:ext>
            </a:extLst>
          </p:cNvPr>
          <p:cNvPicPr>
            <a:picLocks noChangeAspect="1"/>
          </p:cNvPicPr>
          <p:nvPr/>
        </p:nvPicPr>
        <p:blipFill>
          <a:blip r:embed="rId3"/>
          <a:stretch>
            <a:fillRect/>
          </a:stretch>
        </p:blipFill>
        <p:spPr>
          <a:xfrm>
            <a:off x="0" y="14748"/>
            <a:ext cx="9144000" cy="6843252"/>
          </a:xfrm>
          <a:prstGeom prst="rect">
            <a:avLst/>
          </a:prstGeom>
          <a:ln>
            <a:solidFill>
              <a:schemeClr val="tx2">
                <a:lumMod val="10000"/>
              </a:schemeClr>
            </a:solidFill>
          </a:ln>
        </p:spPr>
      </p:pic>
      <p:grpSp>
        <p:nvGrpSpPr>
          <p:cNvPr id="2" name="Group 1"/>
          <p:cNvGrpSpPr/>
          <p:nvPr/>
        </p:nvGrpSpPr>
        <p:grpSpPr>
          <a:xfrm>
            <a:off x="1371600" y="-762000"/>
            <a:ext cx="7852411" cy="6324600"/>
            <a:chOff x="1371600" y="-762000"/>
            <a:chExt cx="7852411" cy="6324600"/>
          </a:xfrm>
        </p:grpSpPr>
        <p:grpSp>
          <p:nvGrpSpPr>
            <p:cNvPr id="18" name="Group 92">
              <a:extLst>
                <a:ext uri="{FF2B5EF4-FFF2-40B4-BE49-F238E27FC236}">
                  <a16:creationId xmlns:a16="http://schemas.microsoft.com/office/drawing/2014/main" xmlns="" id="{BD756375-60FB-446F-A99C-A93E79744FE8}"/>
                </a:ext>
              </a:extLst>
            </p:cNvPr>
            <p:cNvGrpSpPr/>
            <p:nvPr/>
          </p:nvGrpSpPr>
          <p:grpSpPr>
            <a:xfrm>
              <a:off x="1371600" y="-762000"/>
              <a:ext cx="7391400" cy="6324600"/>
              <a:chOff x="4411980" y="472440"/>
              <a:chExt cx="4488180" cy="4381500"/>
            </a:xfrm>
          </p:grpSpPr>
          <p:sp>
            <p:nvSpPr>
              <p:cNvPr id="19" name="Freeform 82">
                <a:extLst>
                  <a:ext uri="{FF2B5EF4-FFF2-40B4-BE49-F238E27FC236}">
                    <a16:creationId xmlns:a16="http://schemas.microsoft.com/office/drawing/2014/main" xmlns="" id="{3D788A14-659D-4B50-BEC6-462F428BBCB7}"/>
                  </a:ext>
                </a:extLst>
              </p:cNvPr>
              <p:cNvSpPr/>
              <p:nvPr/>
            </p:nvSpPr>
            <p:spPr>
              <a:xfrm>
                <a:off x="5303520" y="472440"/>
                <a:ext cx="2270760" cy="1097280"/>
              </a:xfrm>
              <a:custGeom>
                <a:avLst/>
                <a:gdLst>
                  <a:gd name="connsiteX0" fmla="*/ 0 w 2270760"/>
                  <a:gd name="connsiteY0" fmla="*/ 0 h 1097280"/>
                  <a:gd name="connsiteX1" fmla="*/ 274320 w 2270760"/>
                  <a:gd name="connsiteY1" fmla="*/ 304800 h 1097280"/>
                  <a:gd name="connsiteX2" fmla="*/ 472440 w 2270760"/>
                  <a:gd name="connsiteY2" fmla="*/ 579120 h 1097280"/>
                  <a:gd name="connsiteX3" fmla="*/ 563880 w 2270760"/>
                  <a:gd name="connsiteY3" fmla="*/ 868680 h 1097280"/>
                  <a:gd name="connsiteX4" fmla="*/ 944880 w 2270760"/>
                  <a:gd name="connsiteY4" fmla="*/ 990600 h 1097280"/>
                  <a:gd name="connsiteX5" fmla="*/ 1447800 w 2270760"/>
                  <a:gd name="connsiteY5" fmla="*/ 1097280 h 1097280"/>
                  <a:gd name="connsiteX6" fmla="*/ 1935480 w 2270760"/>
                  <a:gd name="connsiteY6" fmla="*/ 1021080 h 1097280"/>
                  <a:gd name="connsiteX7" fmla="*/ 2225040 w 2270760"/>
                  <a:gd name="connsiteY7" fmla="*/ 868680 h 1097280"/>
                  <a:gd name="connsiteX8" fmla="*/ 2255520 w 2270760"/>
                  <a:gd name="connsiteY8" fmla="*/ 670560 h 1097280"/>
                  <a:gd name="connsiteX9" fmla="*/ 2270760 w 2270760"/>
                  <a:gd name="connsiteY9" fmla="*/ 320040 h 109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0760" h="1097280">
                    <a:moveTo>
                      <a:pt x="0" y="0"/>
                    </a:moveTo>
                    <a:lnTo>
                      <a:pt x="274320" y="304800"/>
                    </a:lnTo>
                    <a:lnTo>
                      <a:pt x="472440" y="579120"/>
                    </a:lnTo>
                    <a:lnTo>
                      <a:pt x="563880" y="868680"/>
                    </a:lnTo>
                    <a:lnTo>
                      <a:pt x="944880" y="990600"/>
                    </a:lnTo>
                    <a:lnTo>
                      <a:pt x="1447800" y="1097280"/>
                    </a:lnTo>
                    <a:lnTo>
                      <a:pt x="1935480" y="1021080"/>
                    </a:lnTo>
                    <a:lnTo>
                      <a:pt x="2225040" y="868680"/>
                    </a:lnTo>
                    <a:lnTo>
                      <a:pt x="2255520" y="670560"/>
                    </a:lnTo>
                    <a:lnTo>
                      <a:pt x="2270760" y="320040"/>
                    </a:lnTo>
                  </a:path>
                </a:pathLst>
              </a:custGeom>
              <a:no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Freeform 83">
                <a:extLst>
                  <a:ext uri="{FF2B5EF4-FFF2-40B4-BE49-F238E27FC236}">
                    <a16:creationId xmlns:a16="http://schemas.microsoft.com/office/drawing/2014/main" xmlns="" id="{581AE7DD-4510-448C-AC6A-994304079B65}"/>
                  </a:ext>
                </a:extLst>
              </p:cNvPr>
              <p:cNvSpPr/>
              <p:nvPr/>
            </p:nvSpPr>
            <p:spPr>
              <a:xfrm>
                <a:off x="4480560" y="487680"/>
                <a:ext cx="3459480" cy="1691640"/>
              </a:xfrm>
              <a:custGeom>
                <a:avLst/>
                <a:gdLst>
                  <a:gd name="connsiteX0" fmla="*/ 0 w 3459480"/>
                  <a:gd name="connsiteY0" fmla="*/ 0 h 1691640"/>
                  <a:gd name="connsiteX1" fmla="*/ 411480 w 3459480"/>
                  <a:gd name="connsiteY1" fmla="*/ 198120 h 1691640"/>
                  <a:gd name="connsiteX2" fmla="*/ 792480 w 3459480"/>
                  <a:gd name="connsiteY2" fmla="*/ 533400 h 1691640"/>
                  <a:gd name="connsiteX3" fmla="*/ 1158240 w 3459480"/>
                  <a:gd name="connsiteY3" fmla="*/ 1005840 h 1691640"/>
                  <a:gd name="connsiteX4" fmla="*/ 1310640 w 3459480"/>
                  <a:gd name="connsiteY4" fmla="*/ 1280160 h 1691640"/>
                  <a:gd name="connsiteX5" fmla="*/ 1722120 w 3459480"/>
                  <a:gd name="connsiteY5" fmla="*/ 1447800 h 1691640"/>
                  <a:gd name="connsiteX6" fmla="*/ 2118360 w 3459480"/>
                  <a:gd name="connsiteY6" fmla="*/ 1569720 h 1691640"/>
                  <a:gd name="connsiteX7" fmla="*/ 2423160 w 3459480"/>
                  <a:gd name="connsiteY7" fmla="*/ 1600200 h 1691640"/>
                  <a:gd name="connsiteX8" fmla="*/ 2667000 w 3459480"/>
                  <a:gd name="connsiteY8" fmla="*/ 1615440 h 1691640"/>
                  <a:gd name="connsiteX9" fmla="*/ 2880360 w 3459480"/>
                  <a:gd name="connsiteY9" fmla="*/ 1600200 h 1691640"/>
                  <a:gd name="connsiteX10" fmla="*/ 3078480 w 3459480"/>
                  <a:gd name="connsiteY10" fmla="*/ 1676400 h 1691640"/>
                  <a:gd name="connsiteX11" fmla="*/ 3276600 w 3459480"/>
                  <a:gd name="connsiteY11" fmla="*/ 1691640 h 1691640"/>
                  <a:gd name="connsiteX12" fmla="*/ 3383280 w 3459480"/>
                  <a:gd name="connsiteY12" fmla="*/ 1584960 h 1691640"/>
                  <a:gd name="connsiteX13" fmla="*/ 3459480 w 3459480"/>
                  <a:gd name="connsiteY13" fmla="*/ 1097280 h 1691640"/>
                  <a:gd name="connsiteX14" fmla="*/ 3429000 w 3459480"/>
                  <a:gd name="connsiteY14" fmla="*/ 929640 h 1691640"/>
                  <a:gd name="connsiteX15" fmla="*/ 3368040 w 3459480"/>
                  <a:gd name="connsiteY15" fmla="*/ 411480 h 1691640"/>
                  <a:gd name="connsiteX16" fmla="*/ 3337560 w 3459480"/>
                  <a:gd name="connsiteY16" fmla="*/ 152400 h 169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9480" h="1691640">
                    <a:moveTo>
                      <a:pt x="0" y="0"/>
                    </a:moveTo>
                    <a:lnTo>
                      <a:pt x="411480" y="198120"/>
                    </a:lnTo>
                    <a:lnTo>
                      <a:pt x="792480" y="533400"/>
                    </a:lnTo>
                    <a:lnTo>
                      <a:pt x="1158240" y="1005840"/>
                    </a:lnTo>
                    <a:lnTo>
                      <a:pt x="1310640" y="1280160"/>
                    </a:lnTo>
                    <a:lnTo>
                      <a:pt x="1722120" y="1447800"/>
                    </a:lnTo>
                    <a:lnTo>
                      <a:pt x="2118360" y="1569720"/>
                    </a:lnTo>
                    <a:lnTo>
                      <a:pt x="2423160" y="1600200"/>
                    </a:lnTo>
                    <a:lnTo>
                      <a:pt x="2667000" y="1615440"/>
                    </a:lnTo>
                    <a:lnTo>
                      <a:pt x="2880360" y="1600200"/>
                    </a:lnTo>
                    <a:lnTo>
                      <a:pt x="3078480" y="1676400"/>
                    </a:lnTo>
                    <a:lnTo>
                      <a:pt x="3276600" y="1691640"/>
                    </a:lnTo>
                    <a:lnTo>
                      <a:pt x="3383280" y="1584960"/>
                    </a:lnTo>
                    <a:lnTo>
                      <a:pt x="3459480" y="1097280"/>
                    </a:lnTo>
                    <a:lnTo>
                      <a:pt x="3429000" y="929640"/>
                    </a:lnTo>
                    <a:lnTo>
                      <a:pt x="3368040" y="411480"/>
                    </a:lnTo>
                    <a:lnTo>
                      <a:pt x="3337560" y="152400"/>
                    </a:lnTo>
                  </a:path>
                </a:pathLst>
              </a:custGeom>
              <a:no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Freeform 84">
                <a:extLst>
                  <a:ext uri="{FF2B5EF4-FFF2-40B4-BE49-F238E27FC236}">
                    <a16:creationId xmlns:a16="http://schemas.microsoft.com/office/drawing/2014/main" xmlns="" id="{6BB31397-05A5-4E48-B3B2-D34450A71902}"/>
                  </a:ext>
                </a:extLst>
              </p:cNvPr>
              <p:cNvSpPr/>
              <p:nvPr/>
            </p:nvSpPr>
            <p:spPr>
              <a:xfrm>
                <a:off x="4411980" y="769620"/>
                <a:ext cx="769620" cy="777240"/>
              </a:xfrm>
              <a:custGeom>
                <a:avLst/>
                <a:gdLst>
                  <a:gd name="connsiteX0" fmla="*/ 0 w 769620"/>
                  <a:gd name="connsiteY0" fmla="*/ 0 h 777240"/>
                  <a:gd name="connsiteX1" fmla="*/ 236220 w 769620"/>
                  <a:gd name="connsiteY1" fmla="*/ 114300 h 777240"/>
                  <a:gd name="connsiteX2" fmla="*/ 426720 w 769620"/>
                  <a:gd name="connsiteY2" fmla="*/ 205740 h 777240"/>
                  <a:gd name="connsiteX3" fmla="*/ 548640 w 769620"/>
                  <a:gd name="connsiteY3" fmla="*/ 381000 h 777240"/>
                  <a:gd name="connsiteX4" fmla="*/ 601980 w 769620"/>
                  <a:gd name="connsiteY4" fmla="*/ 548640 h 777240"/>
                  <a:gd name="connsiteX5" fmla="*/ 693420 w 769620"/>
                  <a:gd name="connsiteY5" fmla="*/ 662940 h 777240"/>
                  <a:gd name="connsiteX6" fmla="*/ 769620 w 769620"/>
                  <a:gd name="connsiteY6" fmla="*/ 777240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9620" h="777240">
                    <a:moveTo>
                      <a:pt x="0" y="0"/>
                    </a:moveTo>
                    <a:lnTo>
                      <a:pt x="236220" y="114300"/>
                    </a:lnTo>
                    <a:lnTo>
                      <a:pt x="426720" y="205740"/>
                    </a:lnTo>
                    <a:lnTo>
                      <a:pt x="548640" y="381000"/>
                    </a:lnTo>
                    <a:lnTo>
                      <a:pt x="601980" y="548640"/>
                    </a:lnTo>
                    <a:lnTo>
                      <a:pt x="693420" y="662940"/>
                    </a:lnTo>
                    <a:lnTo>
                      <a:pt x="769620" y="777240"/>
                    </a:lnTo>
                  </a:path>
                </a:pathLst>
              </a:custGeom>
              <a:no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Freeform 85">
                <a:extLst>
                  <a:ext uri="{FF2B5EF4-FFF2-40B4-BE49-F238E27FC236}">
                    <a16:creationId xmlns:a16="http://schemas.microsoft.com/office/drawing/2014/main" xmlns="" id="{87ED27C7-B581-4C4A-BF75-E5754B3DA0FF}"/>
                  </a:ext>
                </a:extLst>
              </p:cNvPr>
              <p:cNvSpPr/>
              <p:nvPr/>
            </p:nvSpPr>
            <p:spPr>
              <a:xfrm>
                <a:off x="4434840" y="1089660"/>
                <a:ext cx="388620" cy="563880"/>
              </a:xfrm>
              <a:custGeom>
                <a:avLst/>
                <a:gdLst>
                  <a:gd name="connsiteX0" fmla="*/ 0 w 388620"/>
                  <a:gd name="connsiteY0" fmla="*/ 0 h 563880"/>
                  <a:gd name="connsiteX1" fmla="*/ 121920 w 388620"/>
                  <a:gd name="connsiteY1" fmla="*/ 99060 h 563880"/>
                  <a:gd name="connsiteX2" fmla="*/ 198120 w 388620"/>
                  <a:gd name="connsiteY2" fmla="*/ 266700 h 563880"/>
                  <a:gd name="connsiteX3" fmla="*/ 304800 w 388620"/>
                  <a:gd name="connsiteY3" fmla="*/ 411480 h 563880"/>
                  <a:gd name="connsiteX4" fmla="*/ 388620 w 388620"/>
                  <a:gd name="connsiteY4" fmla="*/ 563880 h 56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 h="563880">
                    <a:moveTo>
                      <a:pt x="0" y="0"/>
                    </a:moveTo>
                    <a:lnTo>
                      <a:pt x="121920" y="99060"/>
                    </a:lnTo>
                    <a:lnTo>
                      <a:pt x="198120" y="266700"/>
                    </a:lnTo>
                    <a:lnTo>
                      <a:pt x="304800" y="411480"/>
                    </a:lnTo>
                    <a:lnTo>
                      <a:pt x="388620" y="563880"/>
                    </a:lnTo>
                  </a:path>
                </a:pathLst>
              </a:custGeom>
              <a:no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Freeform 86">
                <a:extLst>
                  <a:ext uri="{FF2B5EF4-FFF2-40B4-BE49-F238E27FC236}">
                    <a16:creationId xmlns:a16="http://schemas.microsoft.com/office/drawing/2014/main" xmlns="" id="{5C82AB81-AE89-41BE-ACCB-FCF3C3A5190D}"/>
                  </a:ext>
                </a:extLst>
              </p:cNvPr>
              <p:cNvSpPr/>
              <p:nvPr/>
            </p:nvSpPr>
            <p:spPr>
              <a:xfrm>
                <a:off x="6979920" y="1661160"/>
                <a:ext cx="1242060" cy="1813560"/>
              </a:xfrm>
              <a:custGeom>
                <a:avLst/>
                <a:gdLst>
                  <a:gd name="connsiteX0" fmla="*/ 0 w 1242060"/>
                  <a:gd name="connsiteY0" fmla="*/ 731520 h 1813560"/>
                  <a:gd name="connsiteX1" fmla="*/ 121920 w 1242060"/>
                  <a:gd name="connsiteY1" fmla="*/ 899160 h 1813560"/>
                  <a:gd name="connsiteX2" fmla="*/ 220980 w 1242060"/>
                  <a:gd name="connsiteY2" fmla="*/ 1074420 h 1813560"/>
                  <a:gd name="connsiteX3" fmla="*/ 335280 w 1242060"/>
                  <a:gd name="connsiteY3" fmla="*/ 1295400 h 1813560"/>
                  <a:gd name="connsiteX4" fmla="*/ 426720 w 1242060"/>
                  <a:gd name="connsiteY4" fmla="*/ 1432560 h 1813560"/>
                  <a:gd name="connsiteX5" fmla="*/ 541020 w 1242060"/>
                  <a:gd name="connsiteY5" fmla="*/ 1546860 h 1813560"/>
                  <a:gd name="connsiteX6" fmla="*/ 701040 w 1242060"/>
                  <a:gd name="connsiteY6" fmla="*/ 1653540 h 1813560"/>
                  <a:gd name="connsiteX7" fmla="*/ 891540 w 1242060"/>
                  <a:gd name="connsiteY7" fmla="*/ 1744980 h 1813560"/>
                  <a:gd name="connsiteX8" fmla="*/ 1005840 w 1242060"/>
                  <a:gd name="connsiteY8" fmla="*/ 1813560 h 1813560"/>
                  <a:gd name="connsiteX9" fmla="*/ 1005840 w 1242060"/>
                  <a:gd name="connsiteY9" fmla="*/ 1813560 h 1813560"/>
                  <a:gd name="connsiteX10" fmla="*/ 1089660 w 1242060"/>
                  <a:gd name="connsiteY10" fmla="*/ 1767840 h 1813560"/>
                  <a:gd name="connsiteX11" fmla="*/ 1104900 w 1242060"/>
                  <a:gd name="connsiteY11" fmla="*/ 1524000 h 1813560"/>
                  <a:gd name="connsiteX12" fmla="*/ 1082040 w 1242060"/>
                  <a:gd name="connsiteY12" fmla="*/ 1287780 h 1813560"/>
                  <a:gd name="connsiteX13" fmla="*/ 1104900 w 1242060"/>
                  <a:gd name="connsiteY13" fmla="*/ 1005840 h 1813560"/>
                  <a:gd name="connsiteX14" fmla="*/ 1158240 w 1242060"/>
                  <a:gd name="connsiteY14" fmla="*/ 777240 h 1813560"/>
                  <a:gd name="connsiteX15" fmla="*/ 1158240 w 1242060"/>
                  <a:gd name="connsiteY15" fmla="*/ 678180 h 1813560"/>
                  <a:gd name="connsiteX16" fmla="*/ 1196340 w 1242060"/>
                  <a:gd name="connsiteY16" fmla="*/ 480060 h 1813560"/>
                  <a:gd name="connsiteX17" fmla="*/ 1203960 w 1242060"/>
                  <a:gd name="connsiteY17" fmla="*/ 266700 h 1813560"/>
                  <a:gd name="connsiteX18" fmla="*/ 1242060 w 1242060"/>
                  <a:gd name="connsiteY18" fmla="*/ 0 h 1813560"/>
                  <a:gd name="connsiteX19" fmla="*/ 1242060 w 1242060"/>
                  <a:gd name="connsiteY19" fmla="*/ 0 h 1813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42060" h="1813560">
                    <a:moveTo>
                      <a:pt x="0" y="731520"/>
                    </a:moveTo>
                    <a:lnTo>
                      <a:pt x="121920" y="899160"/>
                    </a:lnTo>
                    <a:lnTo>
                      <a:pt x="220980" y="1074420"/>
                    </a:lnTo>
                    <a:lnTo>
                      <a:pt x="335280" y="1295400"/>
                    </a:lnTo>
                    <a:lnTo>
                      <a:pt x="426720" y="1432560"/>
                    </a:lnTo>
                    <a:lnTo>
                      <a:pt x="541020" y="1546860"/>
                    </a:lnTo>
                    <a:lnTo>
                      <a:pt x="701040" y="1653540"/>
                    </a:lnTo>
                    <a:lnTo>
                      <a:pt x="891540" y="1744980"/>
                    </a:lnTo>
                    <a:lnTo>
                      <a:pt x="1005840" y="1813560"/>
                    </a:lnTo>
                    <a:lnTo>
                      <a:pt x="1005840" y="1813560"/>
                    </a:lnTo>
                    <a:lnTo>
                      <a:pt x="1089660" y="1767840"/>
                    </a:lnTo>
                    <a:lnTo>
                      <a:pt x="1104900" y="1524000"/>
                    </a:lnTo>
                    <a:lnTo>
                      <a:pt x="1082040" y="1287780"/>
                    </a:lnTo>
                    <a:lnTo>
                      <a:pt x="1104900" y="1005840"/>
                    </a:lnTo>
                    <a:lnTo>
                      <a:pt x="1158240" y="777240"/>
                    </a:lnTo>
                    <a:lnTo>
                      <a:pt x="1158240" y="678180"/>
                    </a:lnTo>
                    <a:lnTo>
                      <a:pt x="1196340" y="480060"/>
                    </a:lnTo>
                    <a:lnTo>
                      <a:pt x="1203960" y="266700"/>
                    </a:lnTo>
                    <a:lnTo>
                      <a:pt x="1242060" y="0"/>
                    </a:lnTo>
                    <a:lnTo>
                      <a:pt x="1242060" y="0"/>
                    </a:lnTo>
                  </a:path>
                </a:pathLst>
              </a:custGeom>
              <a:no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Freeform 87">
                <a:extLst>
                  <a:ext uri="{FF2B5EF4-FFF2-40B4-BE49-F238E27FC236}">
                    <a16:creationId xmlns:a16="http://schemas.microsoft.com/office/drawing/2014/main" xmlns="" id="{ECDC32C5-0102-4F23-ABEB-926B3A62400C}"/>
                  </a:ext>
                </a:extLst>
              </p:cNvPr>
              <p:cNvSpPr/>
              <p:nvPr/>
            </p:nvSpPr>
            <p:spPr>
              <a:xfrm>
                <a:off x="6842760" y="2125980"/>
                <a:ext cx="1668780" cy="1912620"/>
              </a:xfrm>
              <a:custGeom>
                <a:avLst/>
                <a:gdLst>
                  <a:gd name="connsiteX0" fmla="*/ 0 w 1668780"/>
                  <a:gd name="connsiteY0" fmla="*/ 868680 h 1912620"/>
                  <a:gd name="connsiteX1" fmla="*/ 190500 w 1668780"/>
                  <a:gd name="connsiteY1" fmla="*/ 1112520 h 1912620"/>
                  <a:gd name="connsiteX2" fmla="*/ 350520 w 1668780"/>
                  <a:gd name="connsiteY2" fmla="*/ 1257300 h 1912620"/>
                  <a:gd name="connsiteX3" fmla="*/ 495300 w 1668780"/>
                  <a:gd name="connsiteY3" fmla="*/ 1379220 h 1912620"/>
                  <a:gd name="connsiteX4" fmla="*/ 701040 w 1668780"/>
                  <a:gd name="connsiteY4" fmla="*/ 1501140 h 1912620"/>
                  <a:gd name="connsiteX5" fmla="*/ 830580 w 1668780"/>
                  <a:gd name="connsiteY5" fmla="*/ 1554480 h 1912620"/>
                  <a:gd name="connsiteX6" fmla="*/ 883920 w 1668780"/>
                  <a:gd name="connsiteY6" fmla="*/ 1615440 h 1912620"/>
                  <a:gd name="connsiteX7" fmla="*/ 952500 w 1668780"/>
                  <a:gd name="connsiteY7" fmla="*/ 1744980 h 1912620"/>
                  <a:gd name="connsiteX8" fmla="*/ 1112520 w 1668780"/>
                  <a:gd name="connsiteY8" fmla="*/ 1859280 h 1912620"/>
                  <a:gd name="connsiteX9" fmla="*/ 1318260 w 1668780"/>
                  <a:gd name="connsiteY9" fmla="*/ 1912620 h 1912620"/>
                  <a:gd name="connsiteX10" fmla="*/ 1455420 w 1668780"/>
                  <a:gd name="connsiteY10" fmla="*/ 1836420 h 1912620"/>
                  <a:gd name="connsiteX11" fmla="*/ 1493520 w 1668780"/>
                  <a:gd name="connsiteY11" fmla="*/ 1722120 h 1912620"/>
                  <a:gd name="connsiteX12" fmla="*/ 1516380 w 1668780"/>
                  <a:gd name="connsiteY12" fmla="*/ 1485900 h 1912620"/>
                  <a:gd name="connsiteX13" fmla="*/ 1531620 w 1668780"/>
                  <a:gd name="connsiteY13" fmla="*/ 1249680 h 1912620"/>
                  <a:gd name="connsiteX14" fmla="*/ 1478280 w 1668780"/>
                  <a:gd name="connsiteY14" fmla="*/ 1074420 h 1912620"/>
                  <a:gd name="connsiteX15" fmla="*/ 1447800 w 1668780"/>
                  <a:gd name="connsiteY15" fmla="*/ 883920 h 1912620"/>
                  <a:gd name="connsiteX16" fmla="*/ 1455420 w 1668780"/>
                  <a:gd name="connsiteY16" fmla="*/ 777240 h 1912620"/>
                  <a:gd name="connsiteX17" fmla="*/ 1455420 w 1668780"/>
                  <a:gd name="connsiteY17" fmla="*/ 777240 h 1912620"/>
                  <a:gd name="connsiteX18" fmla="*/ 1478280 w 1668780"/>
                  <a:gd name="connsiteY18" fmla="*/ 678180 h 1912620"/>
                  <a:gd name="connsiteX19" fmla="*/ 1524000 w 1668780"/>
                  <a:gd name="connsiteY19" fmla="*/ 548640 h 1912620"/>
                  <a:gd name="connsiteX20" fmla="*/ 1584960 w 1668780"/>
                  <a:gd name="connsiteY20" fmla="*/ 304800 h 1912620"/>
                  <a:gd name="connsiteX21" fmla="*/ 1645920 w 1668780"/>
                  <a:gd name="connsiteY21" fmla="*/ 129540 h 1912620"/>
                  <a:gd name="connsiteX22" fmla="*/ 1668780 w 1668780"/>
                  <a:gd name="connsiteY22" fmla="*/ 0 h 191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68780" h="1912620">
                    <a:moveTo>
                      <a:pt x="0" y="868680"/>
                    </a:moveTo>
                    <a:lnTo>
                      <a:pt x="190500" y="1112520"/>
                    </a:lnTo>
                    <a:lnTo>
                      <a:pt x="350520" y="1257300"/>
                    </a:lnTo>
                    <a:lnTo>
                      <a:pt x="495300" y="1379220"/>
                    </a:lnTo>
                    <a:lnTo>
                      <a:pt x="701040" y="1501140"/>
                    </a:lnTo>
                    <a:lnTo>
                      <a:pt x="830580" y="1554480"/>
                    </a:lnTo>
                    <a:lnTo>
                      <a:pt x="883920" y="1615440"/>
                    </a:lnTo>
                    <a:lnTo>
                      <a:pt x="952500" y="1744980"/>
                    </a:lnTo>
                    <a:lnTo>
                      <a:pt x="1112520" y="1859280"/>
                    </a:lnTo>
                    <a:lnTo>
                      <a:pt x="1318260" y="1912620"/>
                    </a:lnTo>
                    <a:lnTo>
                      <a:pt x="1455420" y="1836420"/>
                    </a:lnTo>
                    <a:lnTo>
                      <a:pt x="1493520" y="1722120"/>
                    </a:lnTo>
                    <a:lnTo>
                      <a:pt x="1516380" y="1485900"/>
                    </a:lnTo>
                    <a:lnTo>
                      <a:pt x="1531620" y="1249680"/>
                    </a:lnTo>
                    <a:lnTo>
                      <a:pt x="1478280" y="1074420"/>
                    </a:lnTo>
                    <a:lnTo>
                      <a:pt x="1447800" y="883920"/>
                    </a:lnTo>
                    <a:lnTo>
                      <a:pt x="1455420" y="777240"/>
                    </a:lnTo>
                    <a:lnTo>
                      <a:pt x="1455420" y="777240"/>
                    </a:lnTo>
                    <a:lnTo>
                      <a:pt x="1478280" y="678180"/>
                    </a:lnTo>
                    <a:lnTo>
                      <a:pt x="1524000" y="548640"/>
                    </a:lnTo>
                    <a:lnTo>
                      <a:pt x="1584960" y="304800"/>
                    </a:lnTo>
                    <a:lnTo>
                      <a:pt x="1645920" y="129540"/>
                    </a:lnTo>
                    <a:lnTo>
                      <a:pt x="1668780" y="0"/>
                    </a:lnTo>
                  </a:path>
                </a:pathLst>
              </a:custGeom>
              <a:no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Freeform 88">
                <a:extLst>
                  <a:ext uri="{FF2B5EF4-FFF2-40B4-BE49-F238E27FC236}">
                    <a16:creationId xmlns:a16="http://schemas.microsoft.com/office/drawing/2014/main" xmlns="" id="{71345663-7FD4-493E-A510-E1C68A593004}"/>
                  </a:ext>
                </a:extLst>
              </p:cNvPr>
              <p:cNvSpPr/>
              <p:nvPr/>
            </p:nvSpPr>
            <p:spPr>
              <a:xfrm>
                <a:off x="7101840" y="2788920"/>
                <a:ext cx="1546860" cy="1615440"/>
              </a:xfrm>
              <a:custGeom>
                <a:avLst/>
                <a:gdLst>
                  <a:gd name="connsiteX0" fmla="*/ 0 w 1546860"/>
                  <a:gd name="connsiteY0" fmla="*/ 792480 h 1615440"/>
                  <a:gd name="connsiteX1" fmla="*/ 198120 w 1546860"/>
                  <a:gd name="connsiteY1" fmla="*/ 944880 h 1615440"/>
                  <a:gd name="connsiteX2" fmla="*/ 327660 w 1546860"/>
                  <a:gd name="connsiteY2" fmla="*/ 1043940 h 1615440"/>
                  <a:gd name="connsiteX3" fmla="*/ 502920 w 1546860"/>
                  <a:gd name="connsiteY3" fmla="*/ 1188720 h 1615440"/>
                  <a:gd name="connsiteX4" fmla="*/ 655320 w 1546860"/>
                  <a:gd name="connsiteY4" fmla="*/ 1303020 h 1615440"/>
                  <a:gd name="connsiteX5" fmla="*/ 800100 w 1546860"/>
                  <a:gd name="connsiteY5" fmla="*/ 1470660 h 1615440"/>
                  <a:gd name="connsiteX6" fmla="*/ 906780 w 1546860"/>
                  <a:gd name="connsiteY6" fmla="*/ 1569720 h 1615440"/>
                  <a:gd name="connsiteX7" fmla="*/ 1043940 w 1546860"/>
                  <a:gd name="connsiteY7" fmla="*/ 1615440 h 1615440"/>
                  <a:gd name="connsiteX8" fmla="*/ 1196340 w 1546860"/>
                  <a:gd name="connsiteY8" fmla="*/ 1615440 h 1615440"/>
                  <a:gd name="connsiteX9" fmla="*/ 1310640 w 1546860"/>
                  <a:gd name="connsiteY9" fmla="*/ 1485900 h 1615440"/>
                  <a:gd name="connsiteX10" fmla="*/ 1402080 w 1546860"/>
                  <a:gd name="connsiteY10" fmla="*/ 1272540 h 1615440"/>
                  <a:gd name="connsiteX11" fmla="*/ 1424940 w 1546860"/>
                  <a:gd name="connsiteY11" fmla="*/ 1066800 h 1615440"/>
                  <a:gd name="connsiteX12" fmla="*/ 1424940 w 1546860"/>
                  <a:gd name="connsiteY12" fmla="*/ 815340 h 1615440"/>
                  <a:gd name="connsiteX13" fmla="*/ 1424940 w 1546860"/>
                  <a:gd name="connsiteY13" fmla="*/ 601980 h 1615440"/>
                  <a:gd name="connsiteX14" fmla="*/ 1409700 w 1546860"/>
                  <a:gd name="connsiteY14" fmla="*/ 411480 h 1615440"/>
                  <a:gd name="connsiteX15" fmla="*/ 1478280 w 1546860"/>
                  <a:gd name="connsiteY15" fmla="*/ 175260 h 1615440"/>
                  <a:gd name="connsiteX16" fmla="*/ 1546860 w 1546860"/>
                  <a:gd name="connsiteY16" fmla="*/ 0 h 161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6860" h="1615440">
                    <a:moveTo>
                      <a:pt x="0" y="792480"/>
                    </a:moveTo>
                    <a:lnTo>
                      <a:pt x="198120" y="944880"/>
                    </a:lnTo>
                    <a:lnTo>
                      <a:pt x="327660" y="1043940"/>
                    </a:lnTo>
                    <a:lnTo>
                      <a:pt x="502920" y="1188720"/>
                    </a:lnTo>
                    <a:lnTo>
                      <a:pt x="655320" y="1303020"/>
                    </a:lnTo>
                    <a:lnTo>
                      <a:pt x="800100" y="1470660"/>
                    </a:lnTo>
                    <a:lnTo>
                      <a:pt x="906780" y="1569720"/>
                    </a:lnTo>
                    <a:lnTo>
                      <a:pt x="1043940" y="1615440"/>
                    </a:lnTo>
                    <a:lnTo>
                      <a:pt x="1196340" y="1615440"/>
                    </a:lnTo>
                    <a:lnTo>
                      <a:pt x="1310640" y="1485900"/>
                    </a:lnTo>
                    <a:lnTo>
                      <a:pt x="1402080" y="1272540"/>
                    </a:lnTo>
                    <a:lnTo>
                      <a:pt x="1424940" y="1066800"/>
                    </a:lnTo>
                    <a:lnTo>
                      <a:pt x="1424940" y="815340"/>
                    </a:lnTo>
                    <a:lnTo>
                      <a:pt x="1424940" y="601980"/>
                    </a:lnTo>
                    <a:lnTo>
                      <a:pt x="1409700" y="411480"/>
                    </a:lnTo>
                    <a:lnTo>
                      <a:pt x="1478280" y="175260"/>
                    </a:lnTo>
                    <a:lnTo>
                      <a:pt x="1546860" y="0"/>
                    </a:lnTo>
                  </a:path>
                </a:pathLst>
              </a:custGeom>
              <a:no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Freeform 89">
                <a:extLst>
                  <a:ext uri="{FF2B5EF4-FFF2-40B4-BE49-F238E27FC236}">
                    <a16:creationId xmlns:a16="http://schemas.microsoft.com/office/drawing/2014/main" xmlns="" id="{53D40371-746E-4380-8F20-FEFDA71073BD}"/>
                  </a:ext>
                </a:extLst>
              </p:cNvPr>
              <p:cNvSpPr/>
              <p:nvPr/>
            </p:nvSpPr>
            <p:spPr>
              <a:xfrm>
                <a:off x="7315200" y="3169920"/>
                <a:ext cx="1417320" cy="1485900"/>
              </a:xfrm>
              <a:custGeom>
                <a:avLst/>
                <a:gdLst>
                  <a:gd name="connsiteX0" fmla="*/ 0 w 1417320"/>
                  <a:gd name="connsiteY0" fmla="*/ 731520 h 1485900"/>
                  <a:gd name="connsiteX1" fmla="*/ 182880 w 1417320"/>
                  <a:gd name="connsiteY1" fmla="*/ 914400 h 1485900"/>
                  <a:gd name="connsiteX2" fmla="*/ 304800 w 1417320"/>
                  <a:gd name="connsiteY2" fmla="*/ 1043940 h 1485900"/>
                  <a:gd name="connsiteX3" fmla="*/ 480060 w 1417320"/>
                  <a:gd name="connsiteY3" fmla="*/ 1196340 h 1485900"/>
                  <a:gd name="connsiteX4" fmla="*/ 640080 w 1417320"/>
                  <a:gd name="connsiteY4" fmla="*/ 1341120 h 1485900"/>
                  <a:gd name="connsiteX5" fmla="*/ 746760 w 1417320"/>
                  <a:gd name="connsiteY5" fmla="*/ 1432560 h 1485900"/>
                  <a:gd name="connsiteX6" fmla="*/ 838200 w 1417320"/>
                  <a:gd name="connsiteY6" fmla="*/ 1455420 h 1485900"/>
                  <a:gd name="connsiteX7" fmla="*/ 975360 w 1417320"/>
                  <a:gd name="connsiteY7" fmla="*/ 1485900 h 1485900"/>
                  <a:gd name="connsiteX8" fmla="*/ 1127760 w 1417320"/>
                  <a:gd name="connsiteY8" fmla="*/ 1447800 h 1485900"/>
                  <a:gd name="connsiteX9" fmla="*/ 1196340 w 1417320"/>
                  <a:gd name="connsiteY9" fmla="*/ 1363980 h 1485900"/>
                  <a:gd name="connsiteX10" fmla="*/ 1272540 w 1417320"/>
                  <a:gd name="connsiteY10" fmla="*/ 1264920 h 1485900"/>
                  <a:gd name="connsiteX11" fmla="*/ 1333500 w 1417320"/>
                  <a:gd name="connsiteY11" fmla="*/ 1165860 h 1485900"/>
                  <a:gd name="connsiteX12" fmla="*/ 1402080 w 1417320"/>
                  <a:gd name="connsiteY12" fmla="*/ 990600 h 1485900"/>
                  <a:gd name="connsiteX13" fmla="*/ 1417320 w 1417320"/>
                  <a:gd name="connsiteY13" fmla="*/ 762000 h 1485900"/>
                  <a:gd name="connsiteX14" fmla="*/ 1417320 w 1417320"/>
                  <a:gd name="connsiteY14" fmla="*/ 563880 h 1485900"/>
                  <a:gd name="connsiteX15" fmla="*/ 1402080 w 1417320"/>
                  <a:gd name="connsiteY15" fmla="*/ 358140 h 1485900"/>
                  <a:gd name="connsiteX16" fmla="*/ 1394460 w 1417320"/>
                  <a:gd name="connsiteY16" fmla="*/ 198120 h 1485900"/>
                  <a:gd name="connsiteX17" fmla="*/ 1386840 w 1417320"/>
                  <a:gd name="connsiteY17" fmla="*/ 99060 h 1485900"/>
                  <a:gd name="connsiteX18" fmla="*/ 1386840 w 1417320"/>
                  <a:gd name="connsiteY18" fmla="*/ 99060 h 1485900"/>
                  <a:gd name="connsiteX19" fmla="*/ 1379220 w 1417320"/>
                  <a:gd name="connsiteY19" fmla="*/ 0 h 1485900"/>
                  <a:gd name="connsiteX20" fmla="*/ 1379220 w 1417320"/>
                  <a:gd name="connsiteY20" fmla="*/ 0 h 148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7320" h="1485900">
                    <a:moveTo>
                      <a:pt x="0" y="731520"/>
                    </a:moveTo>
                    <a:lnTo>
                      <a:pt x="182880" y="914400"/>
                    </a:lnTo>
                    <a:lnTo>
                      <a:pt x="304800" y="1043940"/>
                    </a:lnTo>
                    <a:lnTo>
                      <a:pt x="480060" y="1196340"/>
                    </a:lnTo>
                    <a:lnTo>
                      <a:pt x="640080" y="1341120"/>
                    </a:lnTo>
                    <a:lnTo>
                      <a:pt x="746760" y="1432560"/>
                    </a:lnTo>
                    <a:lnTo>
                      <a:pt x="838200" y="1455420"/>
                    </a:lnTo>
                    <a:lnTo>
                      <a:pt x="975360" y="1485900"/>
                    </a:lnTo>
                    <a:lnTo>
                      <a:pt x="1127760" y="1447800"/>
                    </a:lnTo>
                    <a:lnTo>
                      <a:pt x="1196340" y="1363980"/>
                    </a:lnTo>
                    <a:lnTo>
                      <a:pt x="1272540" y="1264920"/>
                    </a:lnTo>
                    <a:lnTo>
                      <a:pt x="1333500" y="1165860"/>
                    </a:lnTo>
                    <a:lnTo>
                      <a:pt x="1402080" y="990600"/>
                    </a:lnTo>
                    <a:lnTo>
                      <a:pt x="1417320" y="762000"/>
                    </a:lnTo>
                    <a:lnTo>
                      <a:pt x="1417320" y="563880"/>
                    </a:lnTo>
                    <a:lnTo>
                      <a:pt x="1402080" y="358140"/>
                    </a:lnTo>
                    <a:lnTo>
                      <a:pt x="1394460" y="198120"/>
                    </a:lnTo>
                    <a:lnTo>
                      <a:pt x="1386840" y="99060"/>
                    </a:lnTo>
                    <a:lnTo>
                      <a:pt x="1386840" y="99060"/>
                    </a:lnTo>
                    <a:lnTo>
                      <a:pt x="1379220" y="0"/>
                    </a:lnTo>
                    <a:lnTo>
                      <a:pt x="1379220" y="0"/>
                    </a:lnTo>
                  </a:path>
                </a:pathLst>
              </a:custGeom>
              <a:no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Freeform 90">
                <a:extLst>
                  <a:ext uri="{FF2B5EF4-FFF2-40B4-BE49-F238E27FC236}">
                    <a16:creationId xmlns:a16="http://schemas.microsoft.com/office/drawing/2014/main" xmlns="" id="{C0014627-5E59-42CC-AD71-2094FAE3A087}"/>
                  </a:ext>
                </a:extLst>
              </p:cNvPr>
              <p:cNvSpPr/>
              <p:nvPr/>
            </p:nvSpPr>
            <p:spPr>
              <a:xfrm>
                <a:off x="7703820" y="4297680"/>
                <a:ext cx="1196340" cy="556260"/>
              </a:xfrm>
              <a:custGeom>
                <a:avLst/>
                <a:gdLst>
                  <a:gd name="connsiteX0" fmla="*/ 0 w 1196340"/>
                  <a:gd name="connsiteY0" fmla="*/ 182880 h 556260"/>
                  <a:gd name="connsiteX1" fmla="*/ 152400 w 1196340"/>
                  <a:gd name="connsiteY1" fmla="*/ 350520 h 556260"/>
                  <a:gd name="connsiteX2" fmla="*/ 365760 w 1196340"/>
                  <a:gd name="connsiteY2" fmla="*/ 480060 h 556260"/>
                  <a:gd name="connsiteX3" fmla="*/ 601980 w 1196340"/>
                  <a:gd name="connsiteY3" fmla="*/ 556260 h 556260"/>
                  <a:gd name="connsiteX4" fmla="*/ 754380 w 1196340"/>
                  <a:gd name="connsiteY4" fmla="*/ 556260 h 556260"/>
                  <a:gd name="connsiteX5" fmla="*/ 914400 w 1196340"/>
                  <a:gd name="connsiteY5" fmla="*/ 541020 h 556260"/>
                  <a:gd name="connsiteX6" fmla="*/ 1021080 w 1196340"/>
                  <a:gd name="connsiteY6" fmla="*/ 480060 h 556260"/>
                  <a:gd name="connsiteX7" fmla="*/ 1082040 w 1196340"/>
                  <a:gd name="connsiteY7" fmla="*/ 342900 h 556260"/>
                  <a:gd name="connsiteX8" fmla="*/ 1173480 w 1196340"/>
                  <a:gd name="connsiteY8" fmla="*/ 152400 h 556260"/>
                  <a:gd name="connsiteX9" fmla="*/ 1196340 w 1196340"/>
                  <a:gd name="connsiteY9" fmla="*/ 0 h 55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6340" h="556260">
                    <a:moveTo>
                      <a:pt x="0" y="182880"/>
                    </a:moveTo>
                    <a:lnTo>
                      <a:pt x="152400" y="350520"/>
                    </a:lnTo>
                    <a:lnTo>
                      <a:pt x="365760" y="480060"/>
                    </a:lnTo>
                    <a:lnTo>
                      <a:pt x="601980" y="556260"/>
                    </a:lnTo>
                    <a:lnTo>
                      <a:pt x="754380" y="556260"/>
                    </a:lnTo>
                    <a:lnTo>
                      <a:pt x="914400" y="541020"/>
                    </a:lnTo>
                    <a:lnTo>
                      <a:pt x="1021080" y="480060"/>
                    </a:lnTo>
                    <a:lnTo>
                      <a:pt x="1082040" y="342900"/>
                    </a:lnTo>
                    <a:lnTo>
                      <a:pt x="1173480" y="152400"/>
                    </a:lnTo>
                    <a:lnTo>
                      <a:pt x="1196340" y="0"/>
                    </a:lnTo>
                  </a:path>
                </a:pathLst>
              </a:custGeom>
              <a:no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Freeform 91">
                <a:extLst>
                  <a:ext uri="{FF2B5EF4-FFF2-40B4-BE49-F238E27FC236}">
                    <a16:creationId xmlns:a16="http://schemas.microsoft.com/office/drawing/2014/main" xmlns="" id="{21E49C57-3B47-49CE-BBBA-4CB1BB5BE59D}"/>
                  </a:ext>
                </a:extLst>
              </p:cNvPr>
              <p:cNvSpPr/>
              <p:nvPr/>
            </p:nvSpPr>
            <p:spPr>
              <a:xfrm>
                <a:off x="5791200" y="487680"/>
                <a:ext cx="1478280" cy="571500"/>
              </a:xfrm>
              <a:custGeom>
                <a:avLst/>
                <a:gdLst>
                  <a:gd name="connsiteX0" fmla="*/ 0 w 1478280"/>
                  <a:gd name="connsiteY0" fmla="*/ 0 h 571500"/>
                  <a:gd name="connsiteX1" fmla="*/ 152400 w 1478280"/>
                  <a:gd name="connsiteY1" fmla="*/ 198120 h 571500"/>
                  <a:gd name="connsiteX2" fmla="*/ 304800 w 1478280"/>
                  <a:gd name="connsiteY2" fmla="*/ 335280 h 571500"/>
                  <a:gd name="connsiteX3" fmla="*/ 441960 w 1478280"/>
                  <a:gd name="connsiteY3" fmla="*/ 495300 h 571500"/>
                  <a:gd name="connsiteX4" fmla="*/ 441960 w 1478280"/>
                  <a:gd name="connsiteY4" fmla="*/ 495300 h 571500"/>
                  <a:gd name="connsiteX5" fmla="*/ 525780 w 1478280"/>
                  <a:gd name="connsiteY5" fmla="*/ 541020 h 571500"/>
                  <a:gd name="connsiteX6" fmla="*/ 617220 w 1478280"/>
                  <a:gd name="connsiteY6" fmla="*/ 563880 h 571500"/>
                  <a:gd name="connsiteX7" fmla="*/ 746760 w 1478280"/>
                  <a:gd name="connsiteY7" fmla="*/ 571500 h 571500"/>
                  <a:gd name="connsiteX8" fmla="*/ 914400 w 1478280"/>
                  <a:gd name="connsiteY8" fmla="*/ 571500 h 571500"/>
                  <a:gd name="connsiteX9" fmla="*/ 1028700 w 1478280"/>
                  <a:gd name="connsiteY9" fmla="*/ 548640 h 571500"/>
                  <a:gd name="connsiteX10" fmla="*/ 1135380 w 1478280"/>
                  <a:gd name="connsiteY10" fmla="*/ 525780 h 571500"/>
                  <a:gd name="connsiteX11" fmla="*/ 1249680 w 1478280"/>
                  <a:gd name="connsiteY11" fmla="*/ 510540 h 571500"/>
                  <a:gd name="connsiteX12" fmla="*/ 1249680 w 1478280"/>
                  <a:gd name="connsiteY12" fmla="*/ 510540 h 571500"/>
                  <a:gd name="connsiteX13" fmla="*/ 1333500 w 1478280"/>
                  <a:gd name="connsiteY13" fmla="*/ 426720 h 571500"/>
                  <a:gd name="connsiteX14" fmla="*/ 1409700 w 1478280"/>
                  <a:gd name="connsiteY14" fmla="*/ 327660 h 571500"/>
                  <a:gd name="connsiteX15" fmla="*/ 1478280 w 1478280"/>
                  <a:gd name="connsiteY15" fmla="*/ 20574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78280" h="571500">
                    <a:moveTo>
                      <a:pt x="0" y="0"/>
                    </a:moveTo>
                    <a:lnTo>
                      <a:pt x="152400" y="198120"/>
                    </a:lnTo>
                    <a:lnTo>
                      <a:pt x="304800" y="335280"/>
                    </a:lnTo>
                    <a:lnTo>
                      <a:pt x="441960" y="495300"/>
                    </a:lnTo>
                    <a:lnTo>
                      <a:pt x="441960" y="495300"/>
                    </a:lnTo>
                    <a:lnTo>
                      <a:pt x="525780" y="541020"/>
                    </a:lnTo>
                    <a:lnTo>
                      <a:pt x="617220" y="563880"/>
                    </a:lnTo>
                    <a:lnTo>
                      <a:pt x="746760" y="571500"/>
                    </a:lnTo>
                    <a:lnTo>
                      <a:pt x="914400" y="571500"/>
                    </a:lnTo>
                    <a:lnTo>
                      <a:pt x="1028700" y="548640"/>
                    </a:lnTo>
                    <a:lnTo>
                      <a:pt x="1135380" y="525780"/>
                    </a:lnTo>
                    <a:lnTo>
                      <a:pt x="1249680" y="510540"/>
                    </a:lnTo>
                    <a:lnTo>
                      <a:pt x="1249680" y="510540"/>
                    </a:lnTo>
                    <a:lnTo>
                      <a:pt x="1333500" y="426720"/>
                    </a:lnTo>
                    <a:lnTo>
                      <a:pt x="1409700" y="327660"/>
                    </a:lnTo>
                    <a:lnTo>
                      <a:pt x="1478280" y="205740"/>
                    </a:lnTo>
                  </a:path>
                </a:pathLst>
              </a:custGeom>
              <a:no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9" name="文本框 58">
              <a:extLst>
                <a:ext uri="{FF2B5EF4-FFF2-40B4-BE49-F238E27FC236}">
                  <a16:creationId xmlns:a16="http://schemas.microsoft.com/office/drawing/2014/main" xmlns="" id="{BB8F70D7-6259-4A6E-A7CE-860CB69BA63D}"/>
                </a:ext>
              </a:extLst>
            </p:cNvPr>
            <p:cNvSpPr txBox="1"/>
            <p:nvPr/>
          </p:nvSpPr>
          <p:spPr>
            <a:xfrm>
              <a:off x="8510267" y="4355584"/>
              <a:ext cx="713744" cy="381000"/>
            </a:xfrm>
            <a:prstGeom prst="rect">
              <a:avLst/>
            </a:prstGeom>
            <a:noFill/>
          </p:spPr>
          <p:txBody>
            <a:bodyPr wrap="square" rtlCol="0">
              <a:spAutoFit/>
            </a:bodyPr>
            <a:lstStyle/>
            <a:p>
              <a:r>
                <a:rPr lang="en-US" altLang="zh-CN" dirty="0">
                  <a:solidFill>
                    <a:srgbClr val="000000"/>
                  </a:solidFill>
                </a:rPr>
                <a:t>180</a:t>
              </a:r>
              <a:endParaRPr lang="zh-CN" altLang="en-US" dirty="0">
                <a:solidFill>
                  <a:srgbClr val="000000"/>
                </a:solidFill>
              </a:endParaRPr>
            </a:p>
          </p:txBody>
        </p:sp>
        <p:sp>
          <p:nvSpPr>
            <p:cNvPr id="60" name="文本框 59">
              <a:extLst>
                <a:ext uri="{FF2B5EF4-FFF2-40B4-BE49-F238E27FC236}">
                  <a16:creationId xmlns:a16="http://schemas.microsoft.com/office/drawing/2014/main" xmlns="" id="{47B9B99F-5F63-4D6C-8F17-B216F9504E2D}"/>
                </a:ext>
              </a:extLst>
            </p:cNvPr>
            <p:cNvSpPr txBox="1"/>
            <p:nvPr/>
          </p:nvSpPr>
          <p:spPr>
            <a:xfrm>
              <a:off x="8382000" y="2819400"/>
              <a:ext cx="713744" cy="381000"/>
            </a:xfrm>
            <a:prstGeom prst="rect">
              <a:avLst/>
            </a:prstGeom>
            <a:noFill/>
          </p:spPr>
          <p:txBody>
            <a:bodyPr wrap="square" rtlCol="0">
              <a:spAutoFit/>
            </a:bodyPr>
            <a:lstStyle/>
            <a:p>
              <a:r>
                <a:rPr lang="en-US" altLang="zh-CN" dirty="0">
                  <a:solidFill>
                    <a:srgbClr val="000000"/>
                  </a:solidFill>
                </a:rPr>
                <a:t>170</a:t>
              </a:r>
              <a:endParaRPr lang="zh-CN" altLang="en-US" dirty="0">
                <a:solidFill>
                  <a:srgbClr val="000000"/>
                </a:solidFill>
              </a:endParaRPr>
            </a:p>
          </p:txBody>
        </p:sp>
        <p:sp>
          <p:nvSpPr>
            <p:cNvPr id="61" name="文本框 60">
              <a:extLst>
                <a:ext uri="{FF2B5EF4-FFF2-40B4-BE49-F238E27FC236}">
                  <a16:creationId xmlns:a16="http://schemas.microsoft.com/office/drawing/2014/main" xmlns="" id="{26804A53-351C-458A-8C8D-B01491E7B940}"/>
                </a:ext>
              </a:extLst>
            </p:cNvPr>
            <p:cNvSpPr txBox="1"/>
            <p:nvPr/>
          </p:nvSpPr>
          <p:spPr>
            <a:xfrm>
              <a:off x="8305800" y="2209800"/>
              <a:ext cx="713744" cy="381000"/>
            </a:xfrm>
            <a:prstGeom prst="rect">
              <a:avLst/>
            </a:prstGeom>
            <a:noFill/>
          </p:spPr>
          <p:txBody>
            <a:bodyPr wrap="square" rtlCol="0">
              <a:spAutoFit/>
            </a:bodyPr>
            <a:lstStyle/>
            <a:p>
              <a:r>
                <a:rPr lang="en-US" altLang="zh-CN" dirty="0">
                  <a:solidFill>
                    <a:srgbClr val="000000"/>
                  </a:solidFill>
                </a:rPr>
                <a:t>160</a:t>
              </a:r>
              <a:endParaRPr lang="zh-CN" altLang="en-US" dirty="0">
                <a:solidFill>
                  <a:srgbClr val="000000"/>
                </a:solidFill>
              </a:endParaRPr>
            </a:p>
          </p:txBody>
        </p:sp>
        <p:sp>
          <p:nvSpPr>
            <p:cNvPr id="62" name="文本框 61">
              <a:extLst>
                <a:ext uri="{FF2B5EF4-FFF2-40B4-BE49-F238E27FC236}">
                  <a16:creationId xmlns:a16="http://schemas.microsoft.com/office/drawing/2014/main" xmlns="" id="{344B59C5-DBCE-4AFF-A9D4-A507F71AF10E}"/>
                </a:ext>
              </a:extLst>
            </p:cNvPr>
            <p:cNvSpPr txBox="1"/>
            <p:nvPr/>
          </p:nvSpPr>
          <p:spPr>
            <a:xfrm>
              <a:off x="8153400" y="1371600"/>
              <a:ext cx="713744" cy="381000"/>
            </a:xfrm>
            <a:prstGeom prst="rect">
              <a:avLst/>
            </a:prstGeom>
            <a:noFill/>
          </p:spPr>
          <p:txBody>
            <a:bodyPr wrap="square" rtlCol="0">
              <a:spAutoFit/>
            </a:bodyPr>
            <a:lstStyle/>
            <a:p>
              <a:r>
                <a:rPr lang="en-US" altLang="zh-CN" dirty="0">
                  <a:solidFill>
                    <a:srgbClr val="000000"/>
                  </a:solidFill>
                </a:rPr>
                <a:t>150</a:t>
              </a:r>
              <a:endParaRPr lang="zh-CN" altLang="en-US" dirty="0">
                <a:solidFill>
                  <a:srgbClr val="000000"/>
                </a:solidFill>
              </a:endParaRPr>
            </a:p>
          </p:txBody>
        </p:sp>
        <p:sp>
          <p:nvSpPr>
            <p:cNvPr id="63" name="文本框 62">
              <a:extLst>
                <a:ext uri="{FF2B5EF4-FFF2-40B4-BE49-F238E27FC236}">
                  <a16:creationId xmlns:a16="http://schemas.microsoft.com/office/drawing/2014/main" xmlns="" id="{9AA31972-AFA8-4EDD-8AF5-1924C41C06CE}"/>
                </a:ext>
              </a:extLst>
            </p:cNvPr>
            <p:cNvSpPr txBox="1"/>
            <p:nvPr/>
          </p:nvSpPr>
          <p:spPr>
            <a:xfrm>
              <a:off x="7010400" y="0"/>
              <a:ext cx="713744" cy="381000"/>
            </a:xfrm>
            <a:prstGeom prst="rect">
              <a:avLst/>
            </a:prstGeom>
            <a:noFill/>
          </p:spPr>
          <p:txBody>
            <a:bodyPr wrap="square" rtlCol="0">
              <a:spAutoFit/>
            </a:bodyPr>
            <a:lstStyle/>
            <a:p>
              <a:r>
                <a:rPr lang="en-US" altLang="zh-CN" dirty="0">
                  <a:solidFill>
                    <a:srgbClr val="000000"/>
                  </a:solidFill>
                </a:rPr>
                <a:t>130</a:t>
              </a:r>
              <a:endParaRPr lang="zh-CN" altLang="en-US" dirty="0">
                <a:solidFill>
                  <a:srgbClr val="000000"/>
                </a:solidFill>
              </a:endParaRPr>
            </a:p>
          </p:txBody>
        </p:sp>
        <p:sp>
          <p:nvSpPr>
            <p:cNvPr id="64" name="文本框 63">
              <a:extLst>
                <a:ext uri="{FF2B5EF4-FFF2-40B4-BE49-F238E27FC236}">
                  <a16:creationId xmlns:a16="http://schemas.microsoft.com/office/drawing/2014/main" xmlns="" id="{028C81CF-8AFC-4663-A1A7-95C7A0957A79}"/>
                </a:ext>
              </a:extLst>
            </p:cNvPr>
            <p:cNvSpPr txBox="1"/>
            <p:nvPr/>
          </p:nvSpPr>
          <p:spPr>
            <a:xfrm>
              <a:off x="7696200" y="762000"/>
              <a:ext cx="713744" cy="381000"/>
            </a:xfrm>
            <a:prstGeom prst="rect">
              <a:avLst/>
            </a:prstGeom>
            <a:noFill/>
          </p:spPr>
          <p:txBody>
            <a:bodyPr wrap="square" rtlCol="0">
              <a:spAutoFit/>
            </a:bodyPr>
            <a:lstStyle/>
            <a:p>
              <a:r>
                <a:rPr lang="en-US" altLang="zh-CN" dirty="0">
                  <a:solidFill>
                    <a:srgbClr val="000000"/>
                  </a:solidFill>
                </a:rPr>
                <a:t>140</a:t>
              </a:r>
              <a:endParaRPr lang="zh-CN" altLang="en-US" dirty="0">
                <a:solidFill>
                  <a:srgbClr val="000000"/>
                </a:solidFill>
              </a:endParaRPr>
            </a:p>
          </p:txBody>
        </p:sp>
      </p:grpSp>
      <p:sp>
        <p:nvSpPr>
          <p:cNvPr id="29" name="文本框 3">
            <a:extLst>
              <a:ext uri="{FF2B5EF4-FFF2-40B4-BE49-F238E27FC236}">
                <a16:creationId xmlns:a16="http://schemas.microsoft.com/office/drawing/2014/main" xmlns="" id="{B6B17E5D-B1BE-4EBE-9464-CCE7BAF74E9F}"/>
              </a:ext>
            </a:extLst>
          </p:cNvPr>
          <p:cNvSpPr txBox="1"/>
          <p:nvPr/>
        </p:nvSpPr>
        <p:spPr>
          <a:xfrm>
            <a:off x="0" y="3352800"/>
            <a:ext cx="5334000" cy="1200329"/>
          </a:xfrm>
          <a:prstGeom prst="rect">
            <a:avLst/>
          </a:prstGeom>
          <a:solidFill>
            <a:schemeClr val="tx2">
              <a:lumMod val="10000"/>
              <a:alpha val="53000"/>
            </a:schemeClr>
          </a:solidFill>
          <a:effectLst>
            <a:softEdge rad="31750"/>
          </a:effectLst>
        </p:spPr>
        <p:txBody>
          <a:bodyPr wrap="square" rtlCol="0">
            <a:spAutoFit/>
          </a:bodyPr>
          <a:lstStyle/>
          <a:p>
            <a:pPr algn="ctr"/>
            <a:r>
              <a:rPr lang="en-US" altLang="zh-CN" sz="2400" dirty="0">
                <a:solidFill>
                  <a:srgbClr val="FFFFFF"/>
                </a:solidFill>
              </a:rPr>
              <a:t>State of Florida’s </a:t>
            </a:r>
          </a:p>
          <a:p>
            <a:pPr algn="ctr"/>
            <a:r>
              <a:rPr lang="en-US" altLang="zh-CN" sz="2400" dirty="0">
                <a:solidFill>
                  <a:srgbClr val="FFFFFF"/>
                </a:solidFill>
              </a:rPr>
              <a:t>Design Wind Speed vs. Irma Winds</a:t>
            </a:r>
          </a:p>
          <a:p>
            <a:pPr algn="ctr"/>
            <a:r>
              <a:rPr lang="en-US" altLang="zh-CN" sz="2400" dirty="0">
                <a:solidFill>
                  <a:srgbClr val="FFFFFF"/>
                </a:solidFill>
              </a:rPr>
              <a:t>Category II (3-sec. gust)</a:t>
            </a:r>
            <a:endParaRPr lang="zh-CN" altLang="en-US" sz="2400" dirty="0">
              <a:solidFill>
                <a:srgbClr val="FFFFFF"/>
              </a:solidFill>
            </a:endParaRPr>
          </a:p>
        </p:txBody>
      </p:sp>
    </p:spTree>
    <p:extLst>
      <p:ext uri="{BB962C8B-B14F-4D97-AF65-F5344CB8AC3E}">
        <p14:creationId xmlns:p14="http://schemas.microsoft.com/office/powerpoint/2010/main" val="167769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l="-36000" r="-36000" b="75000"/>
          </a:stretch>
        </a:blipFill>
        <a:effectLst/>
      </p:bgPr>
    </p:bg>
    <p:spTree>
      <p:nvGrpSpPr>
        <p:cNvPr id="1" name=""/>
        <p:cNvGrpSpPr/>
        <p:nvPr/>
      </p:nvGrpSpPr>
      <p:grpSpPr>
        <a:xfrm>
          <a:off x="0" y="0"/>
          <a:ext cx="0" cy="0"/>
          <a:chOff x="0" y="0"/>
          <a:chExt cx="0" cy="0"/>
        </a:xfrm>
      </p:grpSpPr>
      <p:grpSp>
        <p:nvGrpSpPr>
          <p:cNvPr id="3" name="Group 2"/>
          <p:cNvGrpSpPr/>
          <p:nvPr/>
        </p:nvGrpSpPr>
        <p:grpSpPr>
          <a:xfrm>
            <a:off x="541161" y="829581"/>
            <a:ext cx="7315200" cy="5485337"/>
            <a:chOff x="788296" y="1006115"/>
            <a:chExt cx="7315200" cy="5485337"/>
          </a:xfrm>
        </p:grpSpPr>
        <p:pic>
          <p:nvPicPr>
            <p:cNvPr id="6" name="Picture 5" descr="Screen Clipping"/>
            <p:cNvPicPr>
              <a:picLocks/>
            </p:cNvPicPr>
            <p:nvPr/>
          </p:nvPicPr>
          <p:blipFill>
            <a:blip r:embed="rId3">
              <a:extLst>
                <a:ext uri="{28A0092B-C50C-407E-A947-70E740481C1C}">
                  <a14:useLocalDpi xmlns:a14="http://schemas.microsoft.com/office/drawing/2010/main"/>
                </a:ext>
              </a:extLst>
            </a:blip>
            <a:stretch>
              <a:fillRect/>
            </a:stretch>
          </p:blipFill>
          <p:spPr>
            <a:xfrm>
              <a:off x="788296" y="1919452"/>
              <a:ext cx="7315200" cy="4572000"/>
            </a:xfrm>
            <a:prstGeom prst="rect">
              <a:avLst/>
            </a:prstGeom>
          </p:spPr>
        </p:pic>
        <p:sp>
          <p:nvSpPr>
            <p:cNvPr id="2" name="TextBox 1"/>
            <p:cNvSpPr txBox="1"/>
            <p:nvPr/>
          </p:nvSpPr>
          <p:spPr>
            <a:xfrm>
              <a:off x="3479451" y="1006115"/>
              <a:ext cx="2693774"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Year of construction</a:t>
              </a:r>
              <a:endParaRPr lang="en-US" dirty="0">
                <a:solidFill>
                  <a:schemeClr val="bg1"/>
                </a:solidFill>
                <a:latin typeface="Times New Roman" panose="02020603050405020304" pitchFamily="18" charset="0"/>
                <a:cs typeface="Times New Roman" panose="02020603050405020304" pitchFamily="18" charset="0"/>
              </a:endParaRPr>
            </a:p>
          </p:txBody>
        </p:sp>
      </p:grpSp>
      <p:sp>
        <p:nvSpPr>
          <p:cNvPr id="5" name="Rectangle 4"/>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5.3</a:t>
            </a:r>
          </a:p>
        </p:txBody>
      </p:sp>
      <p:sp>
        <p:nvSpPr>
          <p:cNvPr id="10" name="Action Button: Home 9">
            <a:hlinkClick r:id="rId4" action="ppaction://hlinksldjump" highlightClick="1"/>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4" name="Group 13"/>
          <p:cNvGrpSpPr/>
          <p:nvPr/>
        </p:nvGrpSpPr>
        <p:grpSpPr>
          <a:xfrm>
            <a:off x="541161" y="863460"/>
            <a:ext cx="7315200" cy="5451458"/>
            <a:chOff x="541161" y="863460"/>
            <a:chExt cx="7315200" cy="5451458"/>
          </a:xfrm>
        </p:grpSpPr>
        <p:pic>
          <p:nvPicPr>
            <p:cNvPr id="9" name="Picture 8" descr="Screen Clipping"/>
            <p:cNvPicPr>
              <a:picLocks/>
            </p:cNvPicPr>
            <p:nvPr/>
          </p:nvPicPr>
          <p:blipFill>
            <a:blip r:embed="rId5">
              <a:extLst>
                <a:ext uri="{28A0092B-C50C-407E-A947-70E740481C1C}">
                  <a14:useLocalDpi xmlns:a14="http://schemas.microsoft.com/office/drawing/2010/main"/>
                </a:ext>
              </a:extLst>
            </a:blip>
            <a:stretch>
              <a:fillRect/>
            </a:stretch>
          </p:blipFill>
          <p:spPr>
            <a:xfrm>
              <a:off x="541161" y="1742918"/>
              <a:ext cx="7315200" cy="4572000"/>
            </a:xfrm>
            <a:prstGeom prst="rect">
              <a:avLst/>
            </a:prstGeom>
          </p:spPr>
        </p:pic>
        <p:sp>
          <p:nvSpPr>
            <p:cNvPr id="11" name="TextBox 10"/>
            <p:cNvSpPr txBox="1"/>
            <p:nvPr/>
          </p:nvSpPr>
          <p:spPr>
            <a:xfrm>
              <a:off x="3232316" y="863460"/>
              <a:ext cx="2693774"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Number of Stories</a:t>
              </a:r>
              <a:endParaRPr lang="en-US" dirty="0">
                <a:solidFill>
                  <a:schemeClr val="bg1"/>
                </a:solidFill>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541161" y="824585"/>
            <a:ext cx="7315200" cy="5490333"/>
            <a:chOff x="3793525" y="996325"/>
            <a:chExt cx="7315200" cy="5490333"/>
          </a:xfrm>
        </p:grpSpPr>
        <p:pic>
          <p:nvPicPr>
            <p:cNvPr id="8" name="Picture 7" descr="Screen Clipping"/>
            <p:cNvPicPr>
              <a:picLocks/>
            </p:cNvPicPr>
            <p:nvPr/>
          </p:nvPicPr>
          <p:blipFill>
            <a:blip r:embed="rId6">
              <a:extLst>
                <a:ext uri="{28A0092B-C50C-407E-A947-70E740481C1C}">
                  <a14:useLocalDpi xmlns:a14="http://schemas.microsoft.com/office/drawing/2010/main"/>
                </a:ext>
              </a:extLst>
            </a:blip>
            <a:stretch>
              <a:fillRect/>
            </a:stretch>
          </p:blipFill>
          <p:spPr>
            <a:xfrm>
              <a:off x="3793525" y="1914658"/>
              <a:ext cx="7315200" cy="4572000"/>
            </a:xfrm>
            <a:prstGeom prst="rect">
              <a:avLst/>
            </a:prstGeom>
          </p:spPr>
        </p:pic>
        <p:sp>
          <p:nvSpPr>
            <p:cNvPr id="12" name="TextBox 11"/>
            <p:cNvSpPr txBox="1"/>
            <p:nvPr/>
          </p:nvSpPr>
          <p:spPr>
            <a:xfrm>
              <a:off x="5905181" y="996325"/>
              <a:ext cx="3852772"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Percentage of units inspected </a:t>
              </a:r>
              <a:endParaRPr lang="en-US" dirty="0">
                <a:solidFill>
                  <a:schemeClr val="bg1"/>
                </a:solidFill>
                <a:latin typeface="Times New Roman" panose="02020603050405020304" pitchFamily="18" charset="0"/>
                <a:cs typeface="Times New Roman" panose="02020603050405020304" pitchFamily="18" charset="0"/>
              </a:endParaRPr>
            </a:p>
          </p:txBody>
        </p:sp>
      </p:grpSp>
      <p:sp>
        <p:nvSpPr>
          <p:cNvPr id="16" name="Rectangle 15">
            <a:extLst>
              <a:ext uri="{FF2B5EF4-FFF2-40B4-BE49-F238E27FC236}">
                <a16:creationId xmlns:a16="http://schemas.microsoft.com/office/drawing/2014/main" xmlns="" id="{6F58AC4E-A636-0A4C-BAAE-65AEFE1DC715}"/>
              </a:ext>
            </a:extLst>
          </p:cNvPr>
          <p:cNvSpPr/>
          <p:nvPr/>
        </p:nvSpPr>
        <p:spPr>
          <a:xfrm>
            <a:off x="14407" y="0"/>
            <a:ext cx="9129593" cy="954107"/>
          </a:xfrm>
          <a:prstGeom prst="rect">
            <a:avLst/>
          </a:prstGeom>
          <a:noFill/>
        </p:spPr>
        <p:txBody>
          <a:bodyPr wrap="square">
            <a:spAutoFit/>
          </a:bodyPr>
          <a:lstStyle/>
          <a:p>
            <a:pPr algn="ctr"/>
            <a:endParaRPr lang="en-US" sz="2800" b="1" dirty="0">
              <a:latin typeface="Times New Roman" panose="02020603050405020304" pitchFamily="18" charset="0"/>
              <a:cs typeface="Times New Roman" panose="02020603050405020304" pitchFamily="18" charset="0"/>
            </a:endParaRPr>
          </a:p>
          <a:p>
            <a:pPr algn="ctr"/>
            <a:r>
              <a:rPr lang="en-US" sz="2800" b="1" dirty="0">
                <a:solidFill>
                  <a:schemeClr val="bg1"/>
                </a:solidFill>
                <a:latin typeface="Times New Roman" panose="02020603050405020304" pitchFamily="18" charset="0"/>
                <a:cs typeface="Times New Roman" panose="02020603050405020304" pitchFamily="18" charset="0"/>
              </a:rPr>
              <a:t>Preliminary Analysis of Water Damaged Units</a:t>
            </a:r>
          </a:p>
        </p:txBody>
      </p:sp>
    </p:spTree>
    <p:extLst>
      <p:ext uri="{BB962C8B-B14F-4D97-AF65-F5344CB8AC3E}">
        <p14:creationId xmlns:p14="http://schemas.microsoft.com/office/powerpoint/2010/main" val="178618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94166" y="2159535"/>
            <a:ext cx="7823200" cy="1152525"/>
          </a:xfrm>
        </p:spPr>
        <p:txBody>
          <a:bodyPr>
            <a:normAutofit/>
          </a:bodyPr>
          <a:lstStyle/>
          <a:p>
            <a:pPr algn="ctr" eaLnBrk="1" hangingPunct="1"/>
            <a:r>
              <a:rPr lang="en-US" sz="2800" b="1" dirty="0">
                <a:latin typeface="Times New Roman" panose="02020603050405020304" pitchFamily="18" charset="0"/>
                <a:cs typeface="Times New Roman" panose="02020603050405020304" pitchFamily="18" charset="0"/>
              </a:rPr>
              <a:t>Commercial Residential Model</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FPHLM v6.3</a:t>
            </a:r>
            <a:endParaRPr lang="en-US" sz="2800" dirty="0">
              <a:latin typeface="Times New Roman" panose="02020603050405020304" pitchFamily="18" charset="0"/>
              <a:cs typeface="Times New Roman" panose="02020603050405020304" pitchFamily="18" charset="0"/>
            </a:endParaRPr>
          </a:p>
        </p:txBody>
      </p:sp>
      <p:sp>
        <p:nvSpPr>
          <p:cNvPr id="5" name="Rectangle 4"/>
          <p:cNvSpPr>
            <a:spLocks noChangeArrowheads="1"/>
          </p:cNvSpPr>
          <p:nvPr/>
        </p:nvSpPr>
        <p:spPr bwMode="auto">
          <a:xfrm>
            <a:off x="614149" y="585824"/>
            <a:ext cx="7369874" cy="1441958"/>
          </a:xfrm>
          <a:prstGeom prst="rect">
            <a:avLst/>
          </a:prstGeom>
          <a:extLst/>
        </p:spPr>
        <p:txBody>
          <a:bodyPr vert="horz" lIns="91440" tIns="45720" rIns="91440" bIns="45720" rtlCol="0" anchor="ctr">
            <a:normAutofit fontScale="97500"/>
          </a:bodyPr>
          <a:lstStyle/>
          <a:p>
            <a:pPr algn="ctr">
              <a:lnSpc>
                <a:spcPct val="90000"/>
              </a:lnSpc>
              <a:spcBef>
                <a:spcPct val="0"/>
              </a:spcBef>
            </a:pPr>
            <a:r>
              <a:rPr lang="en-US" sz="3600" b="1" dirty="0">
                <a:latin typeface="Times New Roman" panose="02020603050405020304" pitchFamily="18" charset="0"/>
                <a:ea typeface="+mj-ea"/>
                <a:cs typeface="Times New Roman" panose="02020603050405020304" pitchFamily="18" charset="0"/>
              </a:rPr>
              <a:t>Florida Public Hurricane </a:t>
            </a:r>
          </a:p>
          <a:p>
            <a:pPr algn="ctr">
              <a:lnSpc>
                <a:spcPct val="90000"/>
              </a:lnSpc>
              <a:spcBef>
                <a:spcPct val="0"/>
              </a:spcBef>
            </a:pPr>
            <a:r>
              <a:rPr lang="en-US" sz="3600" b="1" dirty="0">
                <a:latin typeface="Times New Roman" panose="02020603050405020304" pitchFamily="18" charset="0"/>
                <a:ea typeface="+mj-ea"/>
                <a:cs typeface="Times New Roman" panose="02020603050405020304" pitchFamily="18" charset="0"/>
              </a:rPr>
              <a:t>Loss Model</a:t>
            </a:r>
          </a:p>
        </p:txBody>
      </p:sp>
      <p:pic>
        <p:nvPicPr>
          <p:cNvPr id="6" name="Picture 3" descr="hurr-jeanne-20040926-0340-g12i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17664" y="573025"/>
            <a:ext cx="1768285" cy="144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6.1</a:t>
            </a:r>
          </a:p>
        </p:txBody>
      </p:sp>
      <p:sp>
        <p:nvSpPr>
          <p:cNvPr id="2" name="Rectangle 1"/>
          <p:cNvSpPr/>
          <p:nvPr/>
        </p:nvSpPr>
        <p:spPr>
          <a:xfrm>
            <a:off x="2848288" y="4694224"/>
            <a:ext cx="3114955" cy="461665"/>
          </a:xfrm>
          <a:prstGeom prst="rect">
            <a:avLst/>
          </a:prstGeom>
        </p:spPr>
        <p:txBody>
          <a:bodyPr wrap="none">
            <a:spAutoFit/>
          </a:bodyPr>
          <a:lstStyle/>
          <a:p>
            <a:r>
              <a:rPr lang="en-US" sz="2400" dirty="0">
                <a:latin typeface="Times New Roman" panose="02020603050405020304" pitchFamily="18" charset="0"/>
                <a:ea typeface="+mj-ea"/>
                <a:cs typeface="Times New Roman" panose="02020603050405020304" pitchFamily="18" charset="0"/>
              </a:rPr>
              <a:t>Jean-Paul </a:t>
            </a:r>
            <a:r>
              <a:rPr lang="en-US" sz="2400" dirty="0" err="1">
                <a:latin typeface="Times New Roman" panose="02020603050405020304" pitchFamily="18" charset="0"/>
                <a:ea typeface="+mj-ea"/>
                <a:cs typeface="Times New Roman" panose="02020603050405020304" pitchFamily="18" charset="0"/>
              </a:rPr>
              <a:t>Pinelli</a:t>
            </a:r>
            <a:r>
              <a:rPr lang="en-US" sz="2400" dirty="0">
                <a:latin typeface="Times New Roman" panose="02020603050405020304" pitchFamily="18" charset="0"/>
                <a:ea typeface="+mj-ea"/>
                <a:cs typeface="Times New Roman" panose="02020603050405020304" pitchFamily="18" charset="0"/>
              </a:rPr>
              <a:t>, Ph.D.</a:t>
            </a:r>
          </a:p>
        </p:txBody>
      </p:sp>
      <p:sp>
        <p:nvSpPr>
          <p:cNvPr id="3" name="Rectangle 2"/>
          <p:cNvSpPr/>
          <p:nvPr/>
        </p:nvSpPr>
        <p:spPr>
          <a:xfrm>
            <a:off x="3613720" y="5511227"/>
            <a:ext cx="1584088" cy="369332"/>
          </a:xfrm>
          <a:prstGeom prst="rect">
            <a:avLst/>
          </a:prstGeom>
        </p:spPr>
        <p:txBody>
          <a:bodyPr wrap="none">
            <a:spAutoFit/>
          </a:bodyPr>
          <a:lstStyle/>
          <a:p>
            <a:r>
              <a:rPr lang="en-US" dirty="0">
                <a:latin typeface="Times New Roman" panose="02020603050405020304" pitchFamily="18" charset="0"/>
                <a:ea typeface="+mj-ea"/>
                <a:cs typeface="Times New Roman" panose="02020603050405020304" pitchFamily="18" charset="0"/>
              </a:rPr>
              <a:t>pinelli@fit.edu</a:t>
            </a:r>
          </a:p>
        </p:txBody>
      </p:sp>
      <p:sp>
        <p:nvSpPr>
          <p:cNvPr id="8" name="Rectangle 7"/>
          <p:cNvSpPr/>
          <p:nvPr/>
        </p:nvSpPr>
        <p:spPr>
          <a:xfrm>
            <a:off x="2877654" y="5262155"/>
            <a:ext cx="3056221" cy="369332"/>
          </a:xfrm>
          <a:prstGeom prst="rect">
            <a:avLst/>
          </a:prstGeom>
        </p:spPr>
        <p:txBody>
          <a:bodyPr wrap="none">
            <a:spAutoFit/>
          </a:bodyPr>
          <a:lstStyle/>
          <a:p>
            <a:r>
              <a:rPr lang="en-US" dirty="0">
                <a:latin typeface="Times New Roman" panose="02020603050405020304" pitchFamily="18" charset="0"/>
                <a:ea typeface="+mj-ea"/>
                <a:cs typeface="Times New Roman" panose="02020603050405020304" pitchFamily="18" charset="0"/>
              </a:rPr>
              <a:t>Florida Institute of Technology</a:t>
            </a:r>
          </a:p>
        </p:txBody>
      </p:sp>
      <p:pic>
        <p:nvPicPr>
          <p:cNvPr id="9" name="Picture 8">
            <a:extLst>
              <a:ext uri="{FF2B5EF4-FFF2-40B4-BE49-F238E27FC236}">
                <a16:creationId xmlns:a16="http://schemas.microsoft.com/office/drawing/2014/main" xmlns="" id="{0785937E-FF59-8E4C-9433-8A796FEC74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25295" y="3494058"/>
            <a:ext cx="3547582" cy="1115772"/>
          </a:xfrm>
          <a:prstGeom prst="rect">
            <a:avLst/>
          </a:prstGeom>
        </p:spPr>
      </p:pic>
      <p:sp>
        <p:nvSpPr>
          <p:cNvPr id="10" name="Action Button: Home 9">
            <a:hlinkClick r:id="rId5" action="ppaction://hlinksldjump" highlightClick="1"/>
            <a:extLst>
              <a:ext uri="{FF2B5EF4-FFF2-40B4-BE49-F238E27FC236}">
                <a16:creationId xmlns:a16="http://schemas.microsoft.com/office/drawing/2014/main" xmlns="" id="{4A9268D6-05D4-C94C-9841-B61153089980}"/>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254429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0" y="573025"/>
            <a:ext cx="9144000" cy="1441958"/>
          </a:xfrm>
          <a:prstGeom prst="rect">
            <a:avLst/>
          </a:prstGeom>
          <a:extLst/>
        </p:spPr>
        <p:txBody>
          <a:bodyPr vert="horz" lIns="91440" tIns="45720" rIns="91440" bIns="45720" rtlCol="0" anchor="ctr">
            <a:normAutofit fontScale="97500"/>
          </a:bodyPr>
          <a:lstStyle/>
          <a:p>
            <a:pPr algn="ctr">
              <a:lnSpc>
                <a:spcPct val="90000"/>
              </a:lnSpc>
              <a:spcBef>
                <a:spcPct val="0"/>
              </a:spcBef>
            </a:pPr>
            <a:r>
              <a:rPr lang="en-US" sz="3600" b="1" dirty="0">
                <a:latin typeface="Times New Roman" panose="02020603050405020304" pitchFamily="18" charset="0"/>
                <a:ea typeface="+mj-ea"/>
                <a:cs typeface="Times New Roman" panose="02020603050405020304" pitchFamily="18" charset="0"/>
              </a:rPr>
              <a:t>Florida Public Hurricane </a:t>
            </a:r>
          </a:p>
          <a:p>
            <a:pPr algn="ctr">
              <a:lnSpc>
                <a:spcPct val="90000"/>
              </a:lnSpc>
              <a:spcBef>
                <a:spcPct val="0"/>
              </a:spcBef>
            </a:pPr>
            <a:r>
              <a:rPr lang="en-US" sz="3600" b="1" dirty="0">
                <a:latin typeface="Times New Roman" panose="02020603050405020304" pitchFamily="18" charset="0"/>
                <a:ea typeface="+mj-ea"/>
                <a:cs typeface="Times New Roman" panose="02020603050405020304" pitchFamily="18" charset="0"/>
              </a:rPr>
              <a:t>Loss Model</a:t>
            </a:r>
          </a:p>
        </p:txBody>
      </p:sp>
      <p:sp>
        <p:nvSpPr>
          <p:cNvPr id="7" name="Rectangle 6"/>
          <p:cNvSpPr/>
          <p:nvPr/>
        </p:nvSpPr>
        <p:spPr>
          <a:xfrm>
            <a:off x="377952" y="2258823"/>
            <a:ext cx="8558784" cy="4401205"/>
          </a:xfrm>
          <a:prstGeom prst="rect">
            <a:avLst/>
          </a:prstGeom>
        </p:spPr>
        <p:txBody>
          <a:bodyPr wrap="square">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Florida Office of Insurance Regulation funded Florida International University to develop a public hurricane loss model for assessing hurricane wind risk and predicting insured losses for residential properties.</a:t>
            </a: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model had to meet 33 major standards in meteorology, engineering, actuarial science, statistics, and computer science</a:t>
            </a: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Model first certified in 2007 by the Florida Commission on Hurricane Loss Projection Methodology----the gold standard for such models. </a:t>
            </a: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Version 6.2 was certified in 2017.</a:t>
            </a: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Deemed to be “accurate and reliable” for predicting insured residential losses in Florida</a:t>
            </a:r>
          </a:p>
        </p:txBody>
      </p:sp>
      <p:sp>
        <p:nvSpPr>
          <p:cNvPr id="8" name="Rectangle 7"/>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6.2</a:t>
            </a:r>
          </a:p>
        </p:txBody>
      </p:sp>
      <p:sp>
        <p:nvSpPr>
          <p:cNvPr id="6" name="Action Button: Home 5">
            <a:hlinkClick r:id="rId3" action="ppaction://hlinksldjump" highlightClick="1"/>
            <a:extLst>
              <a:ext uri="{FF2B5EF4-FFF2-40B4-BE49-F238E27FC236}">
                <a16:creationId xmlns:a16="http://schemas.microsoft.com/office/drawing/2014/main" xmlns="" id="{64F739D6-A0E0-6B48-B2F8-398DD2FBC999}"/>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28011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1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clrChange>
              <a:clrFrom>
                <a:srgbClr val="F7F7F7"/>
              </a:clrFrom>
              <a:clrTo>
                <a:srgbClr val="F7F7F7">
                  <a:alpha val="0"/>
                </a:srgbClr>
              </a:clrTo>
            </a:clrChange>
          </a:blip>
          <a:stretch>
            <a:fillRect/>
          </a:stretch>
        </p:blipFill>
        <p:spPr>
          <a:xfrm>
            <a:off x="4009642" y="1212978"/>
            <a:ext cx="5058778" cy="3860836"/>
          </a:xfrm>
          <a:prstGeom prst="rect">
            <a:avLst/>
          </a:prstGeom>
          <a:ln>
            <a:solidFill>
              <a:schemeClr val="tx1"/>
            </a:solidFill>
          </a:ln>
        </p:spPr>
      </p:pic>
      <p:cxnSp>
        <p:nvCxnSpPr>
          <p:cNvPr id="6" name="Straight Arrow Connector 5"/>
          <p:cNvCxnSpPr>
            <a:cxnSpLocks/>
          </p:cNvCxnSpPr>
          <p:nvPr/>
        </p:nvCxnSpPr>
        <p:spPr>
          <a:xfrm>
            <a:off x="3589361" y="2019869"/>
            <a:ext cx="764275" cy="919945"/>
          </a:xfrm>
          <a:prstGeom prst="straightConnector1">
            <a:avLst/>
          </a:prstGeom>
          <a:ln w="3492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Action Button: Home 14">
            <a:hlinkClick r:id="rId5" action="ppaction://hlinksldjump" highlightClick="1"/>
          </p:cNvPr>
          <p:cNvSpPr/>
          <p:nvPr/>
        </p:nvSpPr>
        <p:spPr>
          <a:xfrm>
            <a:off x="8698606" y="4519034"/>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itle 1">
            <a:extLst>
              <a:ext uri="{FF2B5EF4-FFF2-40B4-BE49-F238E27FC236}">
                <a16:creationId xmlns:a16="http://schemas.microsoft.com/office/drawing/2014/main" xmlns="" id="{FB9C736D-7320-7D40-8AB7-2E097050DBB1}"/>
              </a:ext>
            </a:extLst>
          </p:cNvPr>
          <p:cNvSpPr>
            <a:spLocks noGrp="1"/>
          </p:cNvSpPr>
          <p:nvPr>
            <p:ph type="title"/>
          </p:nvPr>
        </p:nvSpPr>
        <p:spPr>
          <a:xfrm>
            <a:off x="628650" y="365126"/>
            <a:ext cx="5089762" cy="1325563"/>
          </a:xfrm>
        </p:spPr>
        <p:txBody>
          <a:bodyPr/>
          <a:lstStyle/>
          <a:p>
            <a:r>
              <a:rPr lang="en-US" dirty="0"/>
              <a:t>Presentation Outline</a:t>
            </a:r>
          </a:p>
        </p:txBody>
      </p:sp>
      <p:sp>
        <p:nvSpPr>
          <p:cNvPr id="18" name="Content Placeholder 2">
            <a:extLst>
              <a:ext uri="{FF2B5EF4-FFF2-40B4-BE49-F238E27FC236}">
                <a16:creationId xmlns:a16="http://schemas.microsoft.com/office/drawing/2014/main" xmlns="" id="{C81266F9-E0BA-DD44-94D6-1CB63CA240A0}"/>
              </a:ext>
            </a:extLst>
          </p:cNvPr>
          <p:cNvSpPr>
            <a:spLocks noGrp="1"/>
          </p:cNvSpPr>
          <p:nvPr>
            <p:ph idx="1"/>
          </p:nvPr>
        </p:nvSpPr>
        <p:spPr>
          <a:xfrm>
            <a:off x="179458" y="1614251"/>
            <a:ext cx="3830184" cy="3179835"/>
          </a:xfrm>
        </p:spPr>
        <p:txBody>
          <a:bodyPr>
            <a:normAutofit/>
          </a:bodyPr>
          <a:lstStyle/>
          <a:p>
            <a:r>
              <a:rPr lang="en-US" sz="2400" dirty="0"/>
              <a:t>Click the icon to open the set of slides of each topic</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p:txBody>
      </p:sp>
      <p:cxnSp>
        <p:nvCxnSpPr>
          <p:cNvPr id="20" name="Straight Arrow Connector 19">
            <a:extLst>
              <a:ext uri="{FF2B5EF4-FFF2-40B4-BE49-F238E27FC236}">
                <a16:creationId xmlns:a16="http://schemas.microsoft.com/office/drawing/2014/main" xmlns="" id="{9363ACD2-ED08-8C48-A2FF-F3D33F361F7F}"/>
              </a:ext>
            </a:extLst>
          </p:cNvPr>
          <p:cNvCxnSpPr>
            <a:cxnSpLocks/>
          </p:cNvCxnSpPr>
          <p:nvPr/>
        </p:nvCxnSpPr>
        <p:spPr>
          <a:xfrm flipV="1">
            <a:off x="7337714" y="4815411"/>
            <a:ext cx="1360892" cy="1410669"/>
          </a:xfrm>
          <a:prstGeom prst="straightConnector1">
            <a:avLst/>
          </a:prstGeom>
          <a:ln w="3492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xmlns="" id="{BC94BA47-B167-6246-98A9-7859A866602E}"/>
              </a:ext>
            </a:extLst>
          </p:cNvPr>
          <p:cNvSpPr txBox="1">
            <a:spLocks/>
          </p:cNvSpPr>
          <p:nvPr/>
        </p:nvSpPr>
        <p:spPr>
          <a:xfrm>
            <a:off x="407190" y="1762186"/>
            <a:ext cx="7122957" cy="519817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Click the house icon       at the right corner of the last slide in the topic to go back to the main slide</a:t>
            </a:r>
          </a:p>
          <a:p>
            <a:pPr marL="0" indent="0">
              <a:buNone/>
            </a:pPr>
            <a:endParaRPr lang="en-US" sz="2400" dirty="0"/>
          </a:p>
        </p:txBody>
      </p:sp>
      <p:sp>
        <p:nvSpPr>
          <p:cNvPr id="22" name="Action Button: Home 21">
            <a:hlinkClick r:id="rId5" action="ppaction://hlinksldjump" highlightClick="1"/>
            <a:extLst>
              <a:ext uri="{FF2B5EF4-FFF2-40B4-BE49-F238E27FC236}">
                <a16:creationId xmlns:a16="http://schemas.microsoft.com/office/drawing/2014/main" xmlns="" id="{6E078ED2-EC67-F94D-9319-13D3E8D27E20}"/>
              </a:ext>
            </a:extLst>
          </p:cNvPr>
          <p:cNvSpPr>
            <a:spLocks noChangeAspect="1"/>
          </p:cNvSpPr>
          <p:nvPr/>
        </p:nvSpPr>
        <p:spPr>
          <a:xfrm>
            <a:off x="2975501" y="5997479"/>
            <a:ext cx="372854" cy="457200"/>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TextBox 9">
            <a:extLst>
              <a:ext uri="{FF2B5EF4-FFF2-40B4-BE49-F238E27FC236}">
                <a16:creationId xmlns:a16="http://schemas.microsoft.com/office/drawing/2014/main" xmlns="" id="{3AF7AAA0-435A-9B42-9015-D68D50F7F9B6}"/>
              </a:ext>
            </a:extLst>
          </p:cNvPr>
          <p:cNvSpPr txBox="1"/>
          <p:nvPr/>
        </p:nvSpPr>
        <p:spPr>
          <a:xfrm>
            <a:off x="5520619" y="908046"/>
            <a:ext cx="2470245" cy="369332"/>
          </a:xfrm>
          <a:prstGeom prst="rect">
            <a:avLst/>
          </a:prstGeom>
          <a:noFill/>
        </p:spPr>
        <p:txBody>
          <a:bodyPr wrap="square" rtlCol="0">
            <a:spAutoFit/>
          </a:bodyPr>
          <a:lstStyle/>
          <a:p>
            <a:pPr algn="ctr"/>
            <a:r>
              <a:rPr lang="en-US" dirty="0"/>
              <a:t>Main (Home) Slide</a:t>
            </a:r>
          </a:p>
        </p:txBody>
      </p:sp>
    </p:spTree>
    <p:extLst>
      <p:ext uri="{BB962C8B-B14F-4D97-AF65-F5344CB8AC3E}">
        <p14:creationId xmlns:p14="http://schemas.microsoft.com/office/powerpoint/2010/main" val="269360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0" y="573025"/>
            <a:ext cx="9144000" cy="1441958"/>
          </a:xfrm>
          <a:prstGeom prst="rect">
            <a:avLst/>
          </a:prstGeom>
          <a:extLst/>
        </p:spPr>
        <p:txBody>
          <a:bodyPr vert="horz" lIns="91440" tIns="45720" rIns="91440" bIns="45720" rtlCol="0" anchor="ctr">
            <a:normAutofit fontScale="97500"/>
          </a:bodyPr>
          <a:lstStyle/>
          <a:p>
            <a:pPr algn="ctr">
              <a:lnSpc>
                <a:spcPct val="90000"/>
              </a:lnSpc>
              <a:spcBef>
                <a:spcPct val="0"/>
              </a:spcBef>
            </a:pPr>
            <a:r>
              <a:rPr lang="en-US" sz="3200" b="1" dirty="0">
                <a:latin typeface="Times New Roman" panose="02020603050405020304" pitchFamily="18" charset="0"/>
                <a:ea typeface="+mj-ea"/>
                <a:cs typeface="Times New Roman" panose="02020603050405020304" pitchFamily="18" charset="0"/>
              </a:rPr>
              <a:t>Variety of mid/high-rise buildings: 4+ stories  mainly condominium buildings</a:t>
            </a:r>
          </a:p>
        </p:txBody>
      </p:sp>
      <p:pic>
        <p:nvPicPr>
          <p:cNvPr id="8" name="Picture 9" descr="bldg_coll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19098" y="2280159"/>
            <a:ext cx="3432933" cy="423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bldg_coll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3635" y="2270822"/>
            <a:ext cx="7603858" cy="423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Bulding in beach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3635" y="2280159"/>
            <a:ext cx="7603859" cy="423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6.3</a:t>
            </a:r>
          </a:p>
        </p:txBody>
      </p:sp>
    </p:spTree>
    <p:extLst>
      <p:ext uri="{BB962C8B-B14F-4D97-AF65-F5344CB8AC3E}">
        <p14:creationId xmlns:p14="http://schemas.microsoft.com/office/powerpoint/2010/main" val="343865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0" y="573025"/>
            <a:ext cx="9144000" cy="1441958"/>
          </a:xfrm>
          <a:prstGeom prst="rect">
            <a:avLst/>
          </a:prstGeom>
          <a:extLst/>
        </p:spPr>
        <p:txBody>
          <a:bodyPr vert="horz" lIns="91440" tIns="45720" rIns="91440" bIns="45720" rtlCol="0" anchor="ctr">
            <a:normAutofit fontScale="97500"/>
          </a:bodyPr>
          <a:lstStyle/>
          <a:p>
            <a:pPr algn="ctr">
              <a:lnSpc>
                <a:spcPct val="90000"/>
              </a:lnSpc>
              <a:spcBef>
                <a:spcPct val="0"/>
              </a:spcBef>
            </a:pPr>
            <a:r>
              <a:rPr lang="en-US" sz="3200" b="1" dirty="0">
                <a:latin typeface="Times New Roman" panose="02020603050405020304" pitchFamily="18" charset="0"/>
                <a:ea typeface="+mj-ea"/>
                <a:cs typeface="Times New Roman" panose="02020603050405020304" pitchFamily="18" charset="0"/>
              </a:rPr>
              <a:t>Mid-high rise buildings characterization</a:t>
            </a:r>
          </a:p>
        </p:txBody>
      </p:sp>
      <p:sp>
        <p:nvSpPr>
          <p:cNvPr id="7" name="Text Box 10"/>
          <p:cNvSpPr txBox="1">
            <a:spLocks noChangeArrowheads="1"/>
          </p:cNvSpPr>
          <p:nvPr/>
        </p:nvSpPr>
        <p:spPr bwMode="auto">
          <a:xfrm>
            <a:off x="487680" y="6062472"/>
            <a:ext cx="3276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t>Closed Building</a:t>
            </a:r>
          </a:p>
        </p:txBody>
      </p:sp>
      <p:pic>
        <p:nvPicPr>
          <p:cNvPr id="11"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 y="2489010"/>
            <a:ext cx="3016250" cy="349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53840" y="2489010"/>
            <a:ext cx="4572000" cy="349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3"/>
          <p:cNvSpPr txBox="1">
            <a:spLocks noChangeArrowheads="1"/>
          </p:cNvSpPr>
          <p:nvPr/>
        </p:nvSpPr>
        <p:spPr bwMode="auto">
          <a:xfrm>
            <a:off x="4892040" y="6062472"/>
            <a:ext cx="3276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t>Open Building</a:t>
            </a:r>
          </a:p>
        </p:txBody>
      </p:sp>
      <p:sp>
        <p:nvSpPr>
          <p:cNvPr id="14" name="Rectangle 13"/>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6.4</a:t>
            </a:r>
          </a:p>
        </p:txBody>
      </p:sp>
    </p:spTree>
    <p:extLst>
      <p:ext uri="{BB962C8B-B14F-4D97-AF65-F5344CB8AC3E}">
        <p14:creationId xmlns:p14="http://schemas.microsoft.com/office/powerpoint/2010/main" val="14863504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0" y="573025"/>
            <a:ext cx="9144000" cy="1441958"/>
          </a:xfrm>
          <a:prstGeom prst="rect">
            <a:avLst/>
          </a:prstGeom>
          <a:extLst/>
        </p:spPr>
        <p:txBody>
          <a:bodyPr vert="horz" lIns="91440" tIns="45720" rIns="91440" bIns="45720" rtlCol="0" anchor="ctr">
            <a:normAutofit fontScale="97500"/>
          </a:bodyPr>
          <a:lstStyle/>
          <a:p>
            <a:pPr algn="ctr">
              <a:lnSpc>
                <a:spcPct val="90000"/>
              </a:lnSpc>
              <a:spcBef>
                <a:spcPct val="0"/>
              </a:spcBef>
            </a:pPr>
            <a:r>
              <a:rPr lang="en-US" sz="3200" b="1" dirty="0">
                <a:latin typeface="Times New Roman" panose="02020603050405020304" pitchFamily="18" charset="0"/>
                <a:ea typeface="+mj-ea"/>
                <a:cs typeface="Times New Roman" panose="02020603050405020304" pitchFamily="18" charset="0"/>
              </a:rPr>
              <a:t>MHRB</a:t>
            </a:r>
          </a:p>
          <a:p>
            <a:pPr algn="ctr">
              <a:lnSpc>
                <a:spcPct val="90000"/>
              </a:lnSpc>
              <a:spcBef>
                <a:spcPct val="0"/>
              </a:spcBef>
            </a:pPr>
            <a:r>
              <a:rPr lang="en-US" sz="3200" b="1" dirty="0">
                <a:latin typeface="Times New Roman" panose="02020603050405020304" pitchFamily="18" charset="0"/>
                <a:ea typeface="+mj-ea"/>
                <a:cs typeface="Times New Roman" panose="02020603050405020304" pitchFamily="18" charset="0"/>
              </a:rPr>
              <a:t>Characterization for Modular Approach</a:t>
            </a:r>
          </a:p>
        </p:txBody>
      </p:sp>
      <p:pic>
        <p:nvPicPr>
          <p:cNvPr id="8" name="Picture 6" descr="closed op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567" y="3101242"/>
            <a:ext cx="2926080" cy="213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3"/>
          <p:cNvSpPr txBox="1">
            <a:spLocks noChangeArrowheads="1"/>
          </p:cNvSpPr>
          <p:nvPr/>
        </p:nvSpPr>
        <p:spPr bwMode="auto">
          <a:xfrm>
            <a:off x="85375" y="5365716"/>
            <a:ext cx="2581219"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spcBef>
                <a:spcPct val="50000"/>
              </a:spcBef>
            </a:pPr>
            <a:r>
              <a:rPr lang="en-US" sz="1400" b="1" dirty="0"/>
              <a:t>Apartment types </a:t>
            </a:r>
          </a:p>
          <a:p>
            <a:pPr algn="ctr">
              <a:spcBef>
                <a:spcPct val="50000"/>
              </a:spcBef>
            </a:pPr>
            <a:r>
              <a:rPr lang="en-US" sz="1400" b="1" dirty="0"/>
              <a:t>according to location</a:t>
            </a:r>
          </a:p>
        </p:txBody>
      </p:sp>
      <p:sp>
        <p:nvSpPr>
          <p:cNvPr id="10" name="Text Box 14"/>
          <p:cNvSpPr txBox="1">
            <a:spLocks noChangeArrowheads="1"/>
          </p:cNvSpPr>
          <p:nvPr/>
        </p:nvSpPr>
        <p:spPr bwMode="auto">
          <a:xfrm>
            <a:off x="3762756" y="5512912"/>
            <a:ext cx="480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spcBef>
                <a:spcPct val="50000"/>
              </a:spcBef>
            </a:pPr>
            <a:r>
              <a:rPr lang="en-US" sz="1600" b="1" dirty="0"/>
              <a:t>Number of openings per apartment type</a:t>
            </a:r>
          </a:p>
        </p:txBody>
      </p:sp>
      <p:graphicFrame>
        <p:nvGraphicFramePr>
          <p:cNvPr id="14" name="Table 13"/>
          <p:cNvGraphicFramePr>
            <a:graphicFrameLocks noGrp="1"/>
          </p:cNvGraphicFramePr>
          <p:nvPr>
            <p:extLst>
              <p:ext uri="{D42A27DB-BD31-4B8C-83A1-F6EECF244321}">
                <p14:modId xmlns:p14="http://schemas.microsoft.com/office/powerpoint/2010/main" val="370362535"/>
              </p:ext>
            </p:extLst>
          </p:nvPr>
        </p:nvGraphicFramePr>
        <p:xfrm>
          <a:off x="3133345" y="3101242"/>
          <a:ext cx="5754623" cy="2130424"/>
        </p:xfrm>
        <a:graphic>
          <a:graphicData uri="http://schemas.openxmlformats.org/drawingml/2006/table">
            <a:tbl>
              <a:tblPr/>
              <a:tblGrid>
                <a:gridCol w="1377695">
                  <a:extLst>
                    <a:ext uri="{9D8B030D-6E8A-4147-A177-3AD203B41FA5}">
                      <a16:colId xmlns:a16="http://schemas.microsoft.com/office/drawing/2014/main" xmlns="" val="20000"/>
                    </a:ext>
                  </a:extLst>
                </a:gridCol>
                <a:gridCol w="1146048">
                  <a:extLst>
                    <a:ext uri="{9D8B030D-6E8A-4147-A177-3AD203B41FA5}">
                      <a16:colId xmlns:a16="http://schemas.microsoft.com/office/drawing/2014/main" xmlns="" val="20001"/>
                    </a:ext>
                  </a:extLst>
                </a:gridCol>
                <a:gridCol w="829056">
                  <a:extLst>
                    <a:ext uri="{9D8B030D-6E8A-4147-A177-3AD203B41FA5}">
                      <a16:colId xmlns:a16="http://schemas.microsoft.com/office/drawing/2014/main" xmlns="" val="20002"/>
                    </a:ext>
                  </a:extLst>
                </a:gridCol>
                <a:gridCol w="930806">
                  <a:extLst>
                    <a:ext uri="{9D8B030D-6E8A-4147-A177-3AD203B41FA5}">
                      <a16:colId xmlns:a16="http://schemas.microsoft.com/office/drawing/2014/main" xmlns="" val="20003"/>
                    </a:ext>
                  </a:extLst>
                </a:gridCol>
                <a:gridCol w="1471018">
                  <a:extLst>
                    <a:ext uri="{9D8B030D-6E8A-4147-A177-3AD203B41FA5}">
                      <a16:colId xmlns:a16="http://schemas.microsoft.com/office/drawing/2014/main" xmlns="" val="20004"/>
                    </a:ext>
                  </a:extLst>
                </a:gridCol>
              </a:tblGrid>
              <a:tr h="537838">
                <a:tc>
                  <a:txBody>
                    <a:bodyPr/>
                    <a:lstStyle/>
                    <a:p>
                      <a:pPr marL="0" marR="0" algn="ctr" hangingPunct="0">
                        <a:lnSpc>
                          <a:spcPts val="1100"/>
                        </a:lnSpc>
                        <a:spcBef>
                          <a:spcPts val="0"/>
                        </a:spcBef>
                        <a:spcAft>
                          <a:spcPts val="0"/>
                        </a:spcAft>
                      </a:pPr>
                      <a:r>
                        <a:rPr lang="en-US" sz="1200" b="0" dirty="0">
                          <a:latin typeface="Times New Roman"/>
                          <a:ea typeface="MS Mincho"/>
                          <a:cs typeface="Times New Roman"/>
                        </a:rPr>
                        <a:t>Opening Type</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hangingPunct="0">
                        <a:lnSpc>
                          <a:spcPts val="1100"/>
                        </a:lnSpc>
                        <a:spcBef>
                          <a:spcPts val="0"/>
                        </a:spcBef>
                        <a:spcAft>
                          <a:spcPts val="0"/>
                        </a:spcAft>
                      </a:pPr>
                      <a:r>
                        <a:rPr lang="en-US" sz="1200" b="0" dirty="0">
                          <a:latin typeface="Times New Roman"/>
                          <a:ea typeface="MS Mincho"/>
                          <a:cs typeface="Times New Roman"/>
                        </a:rPr>
                        <a:t>Unit type</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hangingPunct="0">
                        <a:lnSpc>
                          <a:spcPts val="1100"/>
                        </a:lnSpc>
                        <a:spcBef>
                          <a:spcPts val="0"/>
                        </a:spcBef>
                        <a:spcAft>
                          <a:spcPts val="0"/>
                        </a:spcAft>
                      </a:pPr>
                      <a:r>
                        <a:rPr lang="en-US" sz="1200" b="0" dirty="0">
                          <a:latin typeface="Times New Roman"/>
                          <a:ea typeface="MS Mincho"/>
                          <a:cs typeface="Times New Roman"/>
                        </a:rPr>
                        <a:t>Quantity*</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hangingPunct="0">
                        <a:lnSpc>
                          <a:spcPts val="1100"/>
                        </a:lnSpc>
                        <a:spcBef>
                          <a:spcPts val="0"/>
                        </a:spcBef>
                        <a:spcAft>
                          <a:spcPts val="0"/>
                        </a:spcAft>
                      </a:pPr>
                      <a:r>
                        <a:rPr lang="en-US" sz="1200" b="0" dirty="0">
                          <a:latin typeface="Times New Roman"/>
                          <a:ea typeface="MS Mincho"/>
                          <a:cs typeface="Times New Roman"/>
                        </a:rPr>
                        <a:t>Dimensions [m]</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hangingPunct="0">
                        <a:lnSpc>
                          <a:spcPts val="1100"/>
                        </a:lnSpc>
                        <a:spcBef>
                          <a:spcPts val="0"/>
                        </a:spcBef>
                        <a:spcAft>
                          <a:spcPts val="0"/>
                        </a:spcAft>
                      </a:pPr>
                      <a:endParaRPr lang="en-US" sz="1200" b="0" dirty="0">
                        <a:latin typeface="Times New Roman"/>
                        <a:ea typeface="MS Mincho"/>
                        <a:cs typeface="Times New Roman"/>
                      </a:endParaRPr>
                    </a:p>
                    <a:p>
                      <a:pPr marL="0" marR="0" algn="ctr" hangingPunct="0">
                        <a:lnSpc>
                          <a:spcPts val="1100"/>
                        </a:lnSpc>
                        <a:spcBef>
                          <a:spcPts val="0"/>
                        </a:spcBef>
                        <a:spcAft>
                          <a:spcPts val="0"/>
                        </a:spcAft>
                      </a:pPr>
                      <a:r>
                        <a:rPr lang="en-US" sz="1200" b="0" dirty="0">
                          <a:latin typeface="Times New Roman"/>
                          <a:ea typeface="MS Mincho"/>
                          <a:cs typeface="Times New Roman"/>
                        </a:rPr>
                        <a:t>Total openings </a:t>
                      </a:r>
                    </a:p>
                    <a:p>
                      <a:pPr marL="0" marR="0" algn="ctr" hangingPunct="0">
                        <a:lnSpc>
                          <a:spcPts val="1100"/>
                        </a:lnSpc>
                        <a:spcBef>
                          <a:spcPts val="0"/>
                        </a:spcBef>
                        <a:spcAft>
                          <a:spcPts val="0"/>
                        </a:spcAft>
                      </a:pPr>
                      <a:r>
                        <a:rPr lang="en-US" sz="1200" b="0" dirty="0">
                          <a:latin typeface="Times New Roman"/>
                          <a:ea typeface="MS Mincho"/>
                          <a:cs typeface="Times New Roman"/>
                        </a:rPr>
                        <a:t>Area [m</a:t>
                      </a:r>
                      <a:r>
                        <a:rPr lang="en-US" sz="1200" b="0" baseline="30000" dirty="0">
                          <a:latin typeface="Times New Roman"/>
                          <a:ea typeface="MS Mincho"/>
                          <a:cs typeface="Times New Roman"/>
                        </a:rPr>
                        <a:t>2</a:t>
                      </a:r>
                      <a:r>
                        <a:rPr lang="en-US" sz="1200" b="0" dirty="0">
                          <a:latin typeface="Times New Roman"/>
                          <a:ea typeface="MS Mincho"/>
                          <a:cs typeface="Times New Roman"/>
                        </a:rPr>
                        <a:t>]</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73450">
                <a:tc rowSpan="4">
                  <a:txBody>
                    <a:bodyPr/>
                    <a:lstStyle/>
                    <a:p>
                      <a:pPr marL="0" marR="0" hangingPunct="0">
                        <a:lnSpc>
                          <a:spcPts val="1100"/>
                        </a:lnSpc>
                        <a:spcBef>
                          <a:spcPts val="0"/>
                        </a:spcBef>
                        <a:spcAft>
                          <a:spcPts val="0"/>
                        </a:spcAft>
                      </a:pPr>
                      <a:r>
                        <a:rPr lang="en-US" sz="1200">
                          <a:latin typeface="Times New Roman"/>
                          <a:ea typeface="MS Mincho"/>
                          <a:cs typeface="Times New Roman"/>
                        </a:rPr>
                        <a:t>Windows</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hangingPunct="0">
                        <a:lnSpc>
                          <a:spcPts val="1100"/>
                        </a:lnSpc>
                        <a:spcBef>
                          <a:spcPts val="0"/>
                        </a:spcBef>
                        <a:spcAft>
                          <a:spcPts val="0"/>
                        </a:spcAft>
                      </a:pPr>
                      <a:r>
                        <a:rPr lang="en-US" sz="1200">
                          <a:latin typeface="Times New Roman"/>
                          <a:ea typeface="MS Mincho"/>
                          <a:cs typeface="Times New Roman"/>
                        </a:rPr>
                        <a:t>Corner/Closed</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hangingPunct="0">
                        <a:lnSpc>
                          <a:spcPts val="1100"/>
                        </a:lnSpc>
                        <a:spcBef>
                          <a:spcPts val="0"/>
                        </a:spcBef>
                        <a:spcAft>
                          <a:spcPts val="0"/>
                        </a:spcAft>
                      </a:pPr>
                      <a:r>
                        <a:rPr lang="en-US" sz="1200">
                          <a:latin typeface="Times New Roman"/>
                          <a:ea typeface="MS Mincho"/>
                          <a:cs typeface="Times New Roman"/>
                        </a:rPr>
                        <a:t>6 (7)</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hangingPunct="0">
                        <a:lnSpc>
                          <a:spcPts val="1100"/>
                        </a:lnSpc>
                        <a:spcBef>
                          <a:spcPts val="0"/>
                        </a:spcBef>
                        <a:spcAft>
                          <a:spcPts val="0"/>
                        </a:spcAft>
                      </a:pPr>
                      <a:r>
                        <a:rPr lang="en-US" sz="1200" dirty="0">
                          <a:latin typeface="Times New Roman"/>
                          <a:ea typeface="MS Mincho"/>
                          <a:cs typeface="Times New Roman"/>
                        </a:rPr>
                        <a:t>1.5 × 1.2</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hangingPunct="0">
                        <a:lnSpc>
                          <a:spcPts val="1100"/>
                        </a:lnSpc>
                        <a:spcBef>
                          <a:spcPts val="0"/>
                        </a:spcBef>
                        <a:spcAft>
                          <a:spcPts val="0"/>
                        </a:spcAft>
                      </a:pPr>
                      <a:r>
                        <a:rPr lang="en-US" sz="1200">
                          <a:latin typeface="Times New Roman"/>
                          <a:ea typeface="MS Mincho"/>
                          <a:cs typeface="Times New Roman"/>
                        </a:rPr>
                        <a:t>11 (13)</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1"/>
                  </a:ext>
                </a:extLst>
              </a:tr>
              <a:tr h="173450">
                <a:tc vMerge="1">
                  <a:txBody>
                    <a:bodyPr/>
                    <a:lstStyle/>
                    <a:p>
                      <a:endParaRPr lang="en-US"/>
                    </a:p>
                  </a:txBody>
                  <a:tcPr/>
                </a:tc>
                <a:tc>
                  <a:txBody>
                    <a:bodyPr/>
                    <a:lstStyle/>
                    <a:p>
                      <a:pPr marL="0" marR="0" hangingPunct="0">
                        <a:lnSpc>
                          <a:spcPts val="1100"/>
                        </a:lnSpc>
                        <a:spcBef>
                          <a:spcPts val="0"/>
                        </a:spcBef>
                        <a:spcAft>
                          <a:spcPts val="0"/>
                        </a:spcAft>
                      </a:pPr>
                      <a:r>
                        <a:rPr lang="en-US" sz="1200">
                          <a:latin typeface="Times New Roman"/>
                          <a:ea typeface="MS Mincho"/>
                          <a:cs typeface="Times New Roman"/>
                        </a:rPr>
                        <a:t>Corner / Open</a:t>
                      </a:r>
                    </a:p>
                  </a:txBody>
                  <a:tcPr marL="68580" marR="68580" marT="0" marB="0" anchor="ctr">
                    <a:lnL>
                      <a:noFill/>
                    </a:lnL>
                    <a:lnR>
                      <a:noFill/>
                    </a:lnR>
                    <a:lnT>
                      <a:noFill/>
                    </a:lnT>
                    <a:lnB>
                      <a:noFill/>
                    </a:lnB>
                  </a:tcPr>
                </a:tc>
                <a:tc>
                  <a:txBody>
                    <a:bodyPr/>
                    <a:lstStyle/>
                    <a:p>
                      <a:pPr marL="0" marR="0" algn="ctr" hangingPunct="0">
                        <a:lnSpc>
                          <a:spcPts val="1100"/>
                        </a:lnSpc>
                        <a:spcBef>
                          <a:spcPts val="0"/>
                        </a:spcBef>
                        <a:spcAft>
                          <a:spcPts val="0"/>
                        </a:spcAft>
                      </a:pPr>
                      <a:r>
                        <a:rPr lang="en-US" sz="1200">
                          <a:latin typeface="Times New Roman"/>
                          <a:ea typeface="MS Mincho"/>
                          <a:cs typeface="Times New Roman"/>
                        </a:rPr>
                        <a:t>7 (8)</a:t>
                      </a:r>
                    </a:p>
                  </a:txBody>
                  <a:tcPr marL="68580" marR="68580" marT="0" marB="0" anchor="ctr">
                    <a:lnL>
                      <a:noFill/>
                    </a:lnL>
                    <a:lnR>
                      <a:noFill/>
                    </a:lnR>
                    <a:lnT>
                      <a:noFill/>
                    </a:lnT>
                    <a:lnB>
                      <a:noFill/>
                    </a:lnB>
                  </a:tcPr>
                </a:tc>
                <a:tc>
                  <a:txBody>
                    <a:bodyPr/>
                    <a:lstStyle/>
                    <a:p>
                      <a:pPr marL="0" marR="0" algn="ctr" hangingPunct="0">
                        <a:lnSpc>
                          <a:spcPts val="1100"/>
                        </a:lnSpc>
                        <a:spcBef>
                          <a:spcPts val="0"/>
                        </a:spcBef>
                        <a:spcAft>
                          <a:spcPts val="0"/>
                        </a:spcAft>
                      </a:pPr>
                      <a:r>
                        <a:rPr lang="en-US" sz="1200" dirty="0">
                          <a:latin typeface="Times New Roman"/>
                          <a:ea typeface="MS Mincho"/>
                          <a:cs typeface="Times New Roman"/>
                        </a:rPr>
                        <a:t>1.5 × 1.2</a:t>
                      </a:r>
                    </a:p>
                  </a:txBody>
                  <a:tcPr marL="68580" marR="68580" marT="0" marB="0" anchor="ctr">
                    <a:lnL>
                      <a:noFill/>
                    </a:lnL>
                    <a:lnR>
                      <a:noFill/>
                    </a:lnR>
                    <a:lnT>
                      <a:noFill/>
                    </a:lnT>
                    <a:lnB>
                      <a:noFill/>
                    </a:lnB>
                  </a:tcPr>
                </a:tc>
                <a:tc>
                  <a:txBody>
                    <a:bodyPr/>
                    <a:lstStyle/>
                    <a:p>
                      <a:pPr marL="0" marR="0" algn="ctr" hangingPunct="0">
                        <a:lnSpc>
                          <a:spcPts val="1100"/>
                        </a:lnSpc>
                        <a:spcBef>
                          <a:spcPts val="0"/>
                        </a:spcBef>
                        <a:spcAft>
                          <a:spcPts val="0"/>
                        </a:spcAft>
                      </a:pPr>
                      <a:r>
                        <a:rPr lang="en-US" sz="1200">
                          <a:latin typeface="Times New Roman"/>
                          <a:ea typeface="MS Mincho"/>
                          <a:cs typeface="Times New Roman"/>
                        </a:rPr>
                        <a:t>13 (14)</a:t>
                      </a:r>
                    </a:p>
                  </a:txBody>
                  <a:tcPr marL="68580" marR="68580" marT="0" marB="0">
                    <a:lnL>
                      <a:noFill/>
                    </a:lnL>
                    <a:lnR>
                      <a:noFill/>
                    </a:lnR>
                    <a:lnT>
                      <a:noFill/>
                    </a:lnT>
                    <a:lnB>
                      <a:noFill/>
                    </a:lnB>
                  </a:tcPr>
                </a:tc>
                <a:extLst>
                  <a:ext uri="{0D108BD9-81ED-4DB2-BD59-A6C34878D82A}">
                    <a16:rowId xmlns:a16="http://schemas.microsoft.com/office/drawing/2014/main" xmlns="" val="10002"/>
                  </a:ext>
                </a:extLst>
              </a:tr>
              <a:tr h="346900">
                <a:tc vMerge="1">
                  <a:txBody>
                    <a:bodyPr/>
                    <a:lstStyle/>
                    <a:p>
                      <a:endParaRPr lang="en-US"/>
                    </a:p>
                  </a:txBody>
                  <a:tcPr/>
                </a:tc>
                <a:tc>
                  <a:txBody>
                    <a:bodyPr/>
                    <a:lstStyle/>
                    <a:p>
                      <a:pPr marL="0" marR="0" hangingPunct="0">
                        <a:lnSpc>
                          <a:spcPts val="1100"/>
                        </a:lnSpc>
                        <a:spcBef>
                          <a:spcPts val="0"/>
                        </a:spcBef>
                        <a:spcAft>
                          <a:spcPts val="0"/>
                        </a:spcAft>
                      </a:pPr>
                      <a:r>
                        <a:rPr lang="en-US" sz="1200">
                          <a:latin typeface="Times New Roman"/>
                          <a:ea typeface="MS Mincho"/>
                          <a:cs typeface="Times New Roman"/>
                        </a:rPr>
                        <a:t>Middle / Closed</a:t>
                      </a:r>
                    </a:p>
                  </a:txBody>
                  <a:tcPr marL="68580" marR="68580" marT="0" marB="0" anchor="ctr">
                    <a:lnL>
                      <a:noFill/>
                    </a:lnL>
                    <a:lnR>
                      <a:noFill/>
                    </a:lnR>
                    <a:lnT>
                      <a:noFill/>
                    </a:lnT>
                    <a:lnB>
                      <a:noFill/>
                    </a:lnB>
                  </a:tcPr>
                </a:tc>
                <a:tc>
                  <a:txBody>
                    <a:bodyPr/>
                    <a:lstStyle/>
                    <a:p>
                      <a:pPr marL="0" marR="0" algn="ctr" hangingPunct="0">
                        <a:lnSpc>
                          <a:spcPts val="1100"/>
                        </a:lnSpc>
                        <a:spcBef>
                          <a:spcPts val="0"/>
                        </a:spcBef>
                        <a:spcAft>
                          <a:spcPts val="0"/>
                        </a:spcAft>
                      </a:pPr>
                      <a:r>
                        <a:rPr lang="en-US" sz="1200">
                          <a:latin typeface="Times New Roman"/>
                          <a:ea typeface="MS Mincho"/>
                          <a:cs typeface="Times New Roman"/>
                        </a:rPr>
                        <a:t>3 (4)</a:t>
                      </a:r>
                    </a:p>
                  </a:txBody>
                  <a:tcPr marL="68580" marR="68580" marT="0" marB="0" anchor="ctr">
                    <a:lnL>
                      <a:noFill/>
                    </a:lnL>
                    <a:lnR>
                      <a:noFill/>
                    </a:lnR>
                    <a:lnT>
                      <a:noFill/>
                    </a:lnT>
                    <a:lnB>
                      <a:noFill/>
                    </a:lnB>
                  </a:tcPr>
                </a:tc>
                <a:tc>
                  <a:txBody>
                    <a:bodyPr/>
                    <a:lstStyle/>
                    <a:p>
                      <a:pPr marL="0" marR="0" algn="ctr" hangingPunct="0">
                        <a:lnSpc>
                          <a:spcPts val="1100"/>
                        </a:lnSpc>
                        <a:spcBef>
                          <a:spcPts val="0"/>
                        </a:spcBef>
                        <a:spcAft>
                          <a:spcPts val="0"/>
                        </a:spcAft>
                      </a:pPr>
                      <a:r>
                        <a:rPr lang="en-US" sz="1200" dirty="0">
                          <a:latin typeface="Times New Roman"/>
                          <a:ea typeface="MS Mincho"/>
                          <a:cs typeface="Times New Roman"/>
                        </a:rPr>
                        <a:t>1.5 × 1.2</a:t>
                      </a:r>
                    </a:p>
                  </a:txBody>
                  <a:tcPr marL="68580" marR="68580" marT="0" marB="0" anchor="ctr">
                    <a:lnL>
                      <a:noFill/>
                    </a:lnL>
                    <a:lnR>
                      <a:noFill/>
                    </a:lnR>
                    <a:lnT>
                      <a:noFill/>
                    </a:lnT>
                    <a:lnB>
                      <a:noFill/>
                    </a:lnB>
                  </a:tcPr>
                </a:tc>
                <a:tc>
                  <a:txBody>
                    <a:bodyPr/>
                    <a:lstStyle/>
                    <a:p>
                      <a:pPr marL="0" marR="0" algn="ctr" hangingPunct="0">
                        <a:lnSpc>
                          <a:spcPts val="1100"/>
                        </a:lnSpc>
                        <a:spcBef>
                          <a:spcPts val="0"/>
                        </a:spcBef>
                        <a:spcAft>
                          <a:spcPts val="0"/>
                        </a:spcAft>
                      </a:pPr>
                      <a:r>
                        <a:rPr lang="en-US" sz="1200" dirty="0">
                          <a:latin typeface="Times New Roman"/>
                          <a:ea typeface="MS Mincho"/>
                          <a:cs typeface="Times New Roman"/>
                        </a:rPr>
                        <a:t>5 (7)</a:t>
                      </a:r>
                    </a:p>
                  </a:txBody>
                  <a:tcPr marL="68580" marR="68580" marT="0" marB="0">
                    <a:lnL>
                      <a:noFill/>
                    </a:lnL>
                    <a:lnR>
                      <a:noFill/>
                    </a:lnR>
                    <a:lnT>
                      <a:noFill/>
                    </a:lnT>
                    <a:lnB>
                      <a:noFill/>
                    </a:lnB>
                  </a:tcPr>
                </a:tc>
                <a:extLst>
                  <a:ext uri="{0D108BD9-81ED-4DB2-BD59-A6C34878D82A}">
                    <a16:rowId xmlns:a16="http://schemas.microsoft.com/office/drawing/2014/main" xmlns="" val="10003"/>
                  </a:ext>
                </a:extLst>
              </a:tr>
              <a:tr h="173450">
                <a:tc vMerge="1">
                  <a:txBody>
                    <a:bodyPr/>
                    <a:lstStyle/>
                    <a:p>
                      <a:endParaRPr lang="en-US"/>
                    </a:p>
                  </a:txBody>
                  <a:tcPr/>
                </a:tc>
                <a:tc>
                  <a:txBody>
                    <a:bodyPr/>
                    <a:lstStyle/>
                    <a:p>
                      <a:pPr marL="0" marR="0" hangingPunct="0">
                        <a:lnSpc>
                          <a:spcPts val="1100"/>
                        </a:lnSpc>
                        <a:spcBef>
                          <a:spcPts val="0"/>
                        </a:spcBef>
                        <a:spcAft>
                          <a:spcPts val="0"/>
                        </a:spcAft>
                      </a:pPr>
                      <a:r>
                        <a:rPr lang="en-US" sz="1200">
                          <a:latin typeface="Times New Roman"/>
                          <a:ea typeface="MS Mincho"/>
                          <a:cs typeface="Times New Roman"/>
                        </a:rPr>
                        <a:t>Middle / Open</a:t>
                      </a:r>
                    </a:p>
                  </a:txBody>
                  <a:tcPr marL="68580" marR="68580" marT="0" marB="0" anchor="ctr">
                    <a:lnL>
                      <a:noFill/>
                    </a:lnL>
                    <a:lnR>
                      <a:noFill/>
                    </a:lnR>
                    <a:lnT>
                      <a:noFill/>
                    </a:lnT>
                    <a:lnB>
                      <a:noFill/>
                    </a:lnB>
                  </a:tcPr>
                </a:tc>
                <a:tc>
                  <a:txBody>
                    <a:bodyPr/>
                    <a:lstStyle/>
                    <a:p>
                      <a:pPr marL="0" marR="0" algn="ctr" hangingPunct="0">
                        <a:lnSpc>
                          <a:spcPts val="1100"/>
                        </a:lnSpc>
                        <a:spcBef>
                          <a:spcPts val="0"/>
                        </a:spcBef>
                        <a:spcAft>
                          <a:spcPts val="0"/>
                        </a:spcAft>
                      </a:pPr>
                      <a:r>
                        <a:rPr lang="en-US" sz="1200">
                          <a:latin typeface="Times New Roman"/>
                          <a:ea typeface="MS Mincho"/>
                          <a:cs typeface="Times New Roman"/>
                        </a:rPr>
                        <a:t>4 (5)</a:t>
                      </a:r>
                    </a:p>
                  </a:txBody>
                  <a:tcPr marL="68580" marR="68580" marT="0" marB="0" anchor="ctr">
                    <a:lnL>
                      <a:noFill/>
                    </a:lnL>
                    <a:lnR>
                      <a:noFill/>
                    </a:lnR>
                    <a:lnT>
                      <a:noFill/>
                    </a:lnT>
                    <a:lnB>
                      <a:noFill/>
                    </a:lnB>
                  </a:tcPr>
                </a:tc>
                <a:tc>
                  <a:txBody>
                    <a:bodyPr/>
                    <a:lstStyle/>
                    <a:p>
                      <a:pPr marL="0" marR="0" algn="ctr" hangingPunct="0">
                        <a:lnSpc>
                          <a:spcPts val="1100"/>
                        </a:lnSpc>
                        <a:spcBef>
                          <a:spcPts val="0"/>
                        </a:spcBef>
                        <a:spcAft>
                          <a:spcPts val="0"/>
                        </a:spcAft>
                      </a:pPr>
                      <a:r>
                        <a:rPr lang="en-US" sz="1200" dirty="0">
                          <a:latin typeface="Times New Roman"/>
                          <a:ea typeface="MS Mincho"/>
                          <a:cs typeface="Times New Roman"/>
                        </a:rPr>
                        <a:t>1.5 × 1.2</a:t>
                      </a:r>
                    </a:p>
                  </a:txBody>
                  <a:tcPr marL="68580" marR="68580" marT="0" marB="0" anchor="ctr">
                    <a:lnL>
                      <a:noFill/>
                    </a:lnL>
                    <a:lnR>
                      <a:noFill/>
                    </a:lnR>
                    <a:lnT>
                      <a:noFill/>
                    </a:lnT>
                    <a:lnB>
                      <a:noFill/>
                    </a:lnB>
                  </a:tcPr>
                </a:tc>
                <a:tc>
                  <a:txBody>
                    <a:bodyPr/>
                    <a:lstStyle/>
                    <a:p>
                      <a:pPr marL="0" marR="0" algn="ctr" hangingPunct="0">
                        <a:lnSpc>
                          <a:spcPts val="1100"/>
                        </a:lnSpc>
                        <a:spcBef>
                          <a:spcPts val="0"/>
                        </a:spcBef>
                        <a:spcAft>
                          <a:spcPts val="0"/>
                        </a:spcAft>
                      </a:pPr>
                      <a:r>
                        <a:rPr lang="en-US" sz="1200" dirty="0">
                          <a:latin typeface="Times New Roman"/>
                          <a:ea typeface="MS Mincho"/>
                          <a:cs typeface="Times New Roman"/>
                        </a:rPr>
                        <a:t>7 (9)</a:t>
                      </a:r>
                    </a:p>
                  </a:txBody>
                  <a:tcPr marL="68580" marR="68580" marT="0" marB="0">
                    <a:lnL>
                      <a:noFill/>
                    </a:lnL>
                    <a:lnR>
                      <a:noFill/>
                    </a:lnR>
                    <a:lnT>
                      <a:noFill/>
                    </a:lnT>
                    <a:lnB>
                      <a:noFill/>
                    </a:lnB>
                  </a:tcPr>
                </a:tc>
                <a:extLst>
                  <a:ext uri="{0D108BD9-81ED-4DB2-BD59-A6C34878D82A}">
                    <a16:rowId xmlns:a16="http://schemas.microsoft.com/office/drawing/2014/main" xmlns="" val="10004"/>
                  </a:ext>
                </a:extLst>
              </a:tr>
              <a:tr h="173450">
                <a:tc>
                  <a:txBody>
                    <a:bodyPr/>
                    <a:lstStyle/>
                    <a:p>
                      <a:pPr marL="0" marR="0" hangingPunct="0">
                        <a:lnSpc>
                          <a:spcPts val="1100"/>
                        </a:lnSpc>
                        <a:spcBef>
                          <a:spcPts val="0"/>
                        </a:spcBef>
                        <a:spcAft>
                          <a:spcPts val="0"/>
                        </a:spcAft>
                      </a:pPr>
                      <a:r>
                        <a:rPr lang="en-US" sz="1200">
                          <a:latin typeface="Times New Roman"/>
                          <a:ea typeface="MS Mincho"/>
                          <a:cs typeface="Times New Roman"/>
                        </a:rPr>
                        <a:t>Entry Door</a:t>
                      </a:r>
                    </a:p>
                  </a:txBody>
                  <a:tcPr marL="68580" marR="68580" marT="0" marB="0" anchor="ctr">
                    <a:lnL>
                      <a:noFill/>
                    </a:lnL>
                    <a:lnR>
                      <a:noFill/>
                    </a:lnR>
                    <a:lnT>
                      <a:noFill/>
                    </a:lnT>
                    <a:lnB>
                      <a:noFill/>
                    </a:lnB>
                  </a:tcPr>
                </a:tc>
                <a:tc>
                  <a:txBody>
                    <a:bodyPr/>
                    <a:lstStyle/>
                    <a:p>
                      <a:pPr marL="0" marR="0" hangingPunct="0">
                        <a:lnSpc>
                          <a:spcPts val="1100"/>
                        </a:lnSpc>
                        <a:spcBef>
                          <a:spcPts val="0"/>
                        </a:spcBef>
                        <a:spcAft>
                          <a:spcPts val="0"/>
                        </a:spcAft>
                      </a:pPr>
                      <a:r>
                        <a:rPr lang="en-US" sz="1200">
                          <a:latin typeface="Times New Roman"/>
                          <a:ea typeface="MS Mincho"/>
                          <a:cs typeface="Times New Roman"/>
                        </a:rPr>
                        <a:t>All</a:t>
                      </a:r>
                    </a:p>
                  </a:txBody>
                  <a:tcPr marL="68580" marR="68580" marT="0" marB="0" anchor="ctr">
                    <a:lnL>
                      <a:noFill/>
                    </a:lnL>
                    <a:lnR>
                      <a:noFill/>
                    </a:lnR>
                    <a:lnT>
                      <a:noFill/>
                    </a:lnT>
                    <a:lnB>
                      <a:noFill/>
                    </a:lnB>
                  </a:tcPr>
                </a:tc>
                <a:tc>
                  <a:txBody>
                    <a:bodyPr/>
                    <a:lstStyle/>
                    <a:p>
                      <a:pPr marL="0" marR="0" algn="ctr" hangingPunct="0">
                        <a:lnSpc>
                          <a:spcPts val="1100"/>
                        </a:lnSpc>
                        <a:spcBef>
                          <a:spcPts val="0"/>
                        </a:spcBef>
                        <a:spcAft>
                          <a:spcPts val="0"/>
                        </a:spcAft>
                      </a:pPr>
                      <a:r>
                        <a:rPr lang="en-US" sz="1200">
                          <a:latin typeface="Times New Roman"/>
                          <a:ea typeface="MS Mincho"/>
                          <a:cs typeface="Times New Roman"/>
                        </a:rPr>
                        <a:t>1</a:t>
                      </a:r>
                    </a:p>
                  </a:txBody>
                  <a:tcPr marL="68580" marR="68580" marT="0" marB="0" anchor="ctr">
                    <a:lnL>
                      <a:noFill/>
                    </a:lnL>
                    <a:lnR>
                      <a:noFill/>
                    </a:lnR>
                    <a:lnT>
                      <a:noFill/>
                    </a:lnT>
                    <a:lnB>
                      <a:noFill/>
                    </a:lnB>
                  </a:tcPr>
                </a:tc>
                <a:tc>
                  <a:txBody>
                    <a:bodyPr/>
                    <a:lstStyle/>
                    <a:p>
                      <a:pPr marL="0" marR="0" algn="ctr" hangingPunct="0">
                        <a:lnSpc>
                          <a:spcPts val="1100"/>
                        </a:lnSpc>
                        <a:spcBef>
                          <a:spcPts val="0"/>
                        </a:spcBef>
                        <a:spcAft>
                          <a:spcPts val="0"/>
                        </a:spcAft>
                      </a:pPr>
                      <a:r>
                        <a:rPr lang="en-US" sz="1200" dirty="0">
                          <a:latin typeface="Times New Roman"/>
                          <a:ea typeface="MS Mincho"/>
                          <a:cs typeface="Times New Roman"/>
                        </a:rPr>
                        <a:t>0.9 × 2</a:t>
                      </a:r>
                    </a:p>
                  </a:txBody>
                  <a:tcPr marL="68580" marR="68580" marT="0" marB="0" anchor="ctr">
                    <a:lnL>
                      <a:noFill/>
                    </a:lnL>
                    <a:lnR>
                      <a:noFill/>
                    </a:lnR>
                    <a:lnT>
                      <a:noFill/>
                    </a:lnT>
                    <a:lnB>
                      <a:noFill/>
                    </a:lnB>
                  </a:tcPr>
                </a:tc>
                <a:tc>
                  <a:txBody>
                    <a:bodyPr/>
                    <a:lstStyle/>
                    <a:p>
                      <a:pPr marL="0" marR="0" algn="ctr" hangingPunct="0">
                        <a:lnSpc>
                          <a:spcPts val="1100"/>
                        </a:lnSpc>
                        <a:spcBef>
                          <a:spcPts val="0"/>
                        </a:spcBef>
                        <a:spcAft>
                          <a:spcPts val="0"/>
                        </a:spcAft>
                      </a:pPr>
                      <a:r>
                        <a:rPr lang="en-US" sz="1200" dirty="0">
                          <a:latin typeface="Times New Roman"/>
                          <a:ea typeface="MS Mincho"/>
                          <a:cs typeface="Times New Roman"/>
                        </a:rPr>
                        <a:t>1.8</a:t>
                      </a:r>
                    </a:p>
                  </a:txBody>
                  <a:tcPr marL="68580" marR="68580" marT="0" marB="0">
                    <a:lnL>
                      <a:noFill/>
                    </a:lnL>
                    <a:lnR>
                      <a:noFill/>
                    </a:lnR>
                    <a:lnT>
                      <a:noFill/>
                    </a:lnT>
                    <a:lnB>
                      <a:noFill/>
                    </a:lnB>
                  </a:tcPr>
                </a:tc>
                <a:extLst>
                  <a:ext uri="{0D108BD9-81ED-4DB2-BD59-A6C34878D82A}">
                    <a16:rowId xmlns:a16="http://schemas.microsoft.com/office/drawing/2014/main" xmlns="" val="10005"/>
                  </a:ext>
                </a:extLst>
              </a:tr>
              <a:tr h="346900">
                <a:tc>
                  <a:txBody>
                    <a:bodyPr/>
                    <a:lstStyle/>
                    <a:p>
                      <a:pPr marL="0" marR="0" hangingPunct="0">
                        <a:lnSpc>
                          <a:spcPts val="1100"/>
                        </a:lnSpc>
                        <a:spcBef>
                          <a:spcPts val="0"/>
                        </a:spcBef>
                        <a:spcAft>
                          <a:spcPts val="0"/>
                        </a:spcAft>
                      </a:pPr>
                      <a:r>
                        <a:rPr lang="en-US" sz="1200">
                          <a:latin typeface="Times New Roman"/>
                          <a:ea typeface="MS Mincho"/>
                          <a:cs typeface="Times New Roman"/>
                        </a:rPr>
                        <a:t>Sliding Door (none)</a:t>
                      </a:r>
                    </a:p>
                  </a:txBody>
                  <a:tcPr marL="68580" marR="68580" marT="0" marB="0" anchor="ctr">
                    <a:lnL>
                      <a:noFill/>
                    </a:lnL>
                    <a:lnR>
                      <a:noFill/>
                    </a:lnR>
                    <a:lnT>
                      <a:noFill/>
                    </a:lnT>
                    <a:lnB>
                      <a:noFill/>
                    </a:lnB>
                  </a:tcPr>
                </a:tc>
                <a:tc>
                  <a:txBody>
                    <a:bodyPr/>
                    <a:lstStyle/>
                    <a:p>
                      <a:pPr marL="0" marR="0" hangingPunct="0">
                        <a:lnSpc>
                          <a:spcPts val="1100"/>
                        </a:lnSpc>
                        <a:spcBef>
                          <a:spcPts val="0"/>
                        </a:spcBef>
                        <a:spcAft>
                          <a:spcPts val="0"/>
                        </a:spcAft>
                      </a:pPr>
                      <a:r>
                        <a:rPr lang="en-US" sz="1200" dirty="0">
                          <a:latin typeface="Times New Roman"/>
                          <a:ea typeface="MS Mincho"/>
                          <a:cs typeface="Times New Roman"/>
                        </a:rPr>
                        <a:t>All</a:t>
                      </a:r>
                    </a:p>
                  </a:txBody>
                  <a:tcPr marL="68580" marR="68580" marT="0" marB="0" anchor="ctr">
                    <a:lnL>
                      <a:noFill/>
                    </a:lnL>
                    <a:lnR>
                      <a:noFill/>
                    </a:lnR>
                    <a:lnT>
                      <a:noFill/>
                    </a:lnT>
                    <a:lnB>
                      <a:noFill/>
                    </a:lnB>
                  </a:tcPr>
                </a:tc>
                <a:tc>
                  <a:txBody>
                    <a:bodyPr/>
                    <a:lstStyle/>
                    <a:p>
                      <a:pPr marL="0" marR="0" algn="ctr" hangingPunct="0">
                        <a:lnSpc>
                          <a:spcPts val="1100"/>
                        </a:lnSpc>
                        <a:spcBef>
                          <a:spcPts val="0"/>
                        </a:spcBef>
                        <a:spcAft>
                          <a:spcPts val="0"/>
                        </a:spcAft>
                      </a:pPr>
                      <a:r>
                        <a:rPr lang="en-US" sz="1200" dirty="0">
                          <a:latin typeface="Times New Roman"/>
                          <a:ea typeface="MS Mincho"/>
                          <a:cs typeface="Times New Roman"/>
                        </a:rPr>
                        <a:t>1(0)</a:t>
                      </a:r>
                    </a:p>
                  </a:txBody>
                  <a:tcPr marL="68580" marR="68580" marT="0" marB="0" anchor="ctr">
                    <a:lnL>
                      <a:noFill/>
                    </a:lnL>
                    <a:lnR>
                      <a:noFill/>
                    </a:lnR>
                    <a:lnT>
                      <a:noFill/>
                    </a:lnT>
                    <a:lnB>
                      <a:noFill/>
                    </a:lnB>
                  </a:tcPr>
                </a:tc>
                <a:tc>
                  <a:txBody>
                    <a:bodyPr/>
                    <a:lstStyle/>
                    <a:p>
                      <a:pPr marL="0" marR="0" algn="ctr" hangingPunct="0">
                        <a:lnSpc>
                          <a:spcPts val="1100"/>
                        </a:lnSpc>
                        <a:spcBef>
                          <a:spcPts val="0"/>
                        </a:spcBef>
                        <a:spcAft>
                          <a:spcPts val="0"/>
                        </a:spcAft>
                      </a:pPr>
                      <a:r>
                        <a:rPr lang="en-US" sz="1200" dirty="0">
                          <a:latin typeface="Times New Roman"/>
                          <a:ea typeface="MS Mincho"/>
                          <a:cs typeface="Times New Roman"/>
                        </a:rPr>
                        <a:t>1.5 × 2</a:t>
                      </a:r>
                    </a:p>
                  </a:txBody>
                  <a:tcPr marL="68580" marR="68580" marT="0" marB="0" anchor="ctr">
                    <a:lnL>
                      <a:noFill/>
                    </a:lnL>
                    <a:lnR>
                      <a:noFill/>
                    </a:lnR>
                    <a:lnT>
                      <a:noFill/>
                    </a:lnT>
                    <a:lnB>
                      <a:noFill/>
                    </a:lnB>
                  </a:tcPr>
                </a:tc>
                <a:tc>
                  <a:txBody>
                    <a:bodyPr/>
                    <a:lstStyle/>
                    <a:p>
                      <a:pPr marL="0" marR="0" algn="ctr" hangingPunct="0">
                        <a:lnSpc>
                          <a:spcPts val="1100"/>
                        </a:lnSpc>
                        <a:spcBef>
                          <a:spcPts val="0"/>
                        </a:spcBef>
                        <a:spcAft>
                          <a:spcPts val="0"/>
                        </a:spcAft>
                      </a:pPr>
                      <a:r>
                        <a:rPr lang="en-US" sz="1200" dirty="0">
                          <a:latin typeface="Times New Roman"/>
                          <a:ea typeface="MS Mincho"/>
                          <a:cs typeface="Times New Roman"/>
                        </a:rPr>
                        <a:t>3 (0)</a:t>
                      </a:r>
                    </a:p>
                  </a:txBody>
                  <a:tcPr marL="68580" marR="68580" marT="0" marB="0">
                    <a:lnL>
                      <a:noFill/>
                    </a:lnL>
                    <a:lnR>
                      <a:noFill/>
                    </a:lnR>
                    <a:lnT>
                      <a:noFill/>
                    </a:lnT>
                    <a:lnB>
                      <a:noFill/>
                    </a:lnB>
                  </a:tcPr>
                </a:tc>
                <a:extLst>
                  <a:ext uri="{0D108BD9-81ED-4DB2-BD59-A6C34878D82A}">
                    <a16:rowId xmlns:a16="http://schemas.microsoft.com/office/drawing/2014/main" xmlns="" val="10006"/>
                  </a:ext>
                </a:extLst>
              </a:tr>
              <a:tr h="204986">
                <a:tc gridSpan="4">
                  <a:txBody>
                    <a:bodyPr/>
                    <a:lstStyle/>
                    <a:p>
                      <a:pPr marL="0" marR="0" hangingPunct="0">
                        <a:lnSpc>
                          <a:spcPts val="1100"/>
                        </a:lnSpc>
                        <a:spcBef>
                          <a:spcPts val="0"/>
                        </a:spcBef>
                        <a:spcAft>
                          <a:spcPts val="0"/>
                        </a:spcAft>
                      </a:pPr>
                      <a:r>
                        <a:rPr lang="en-US" sz="1050" dirty="0">
                          <a:latin typeface="Times New Roman"/>
                          <a:ea typeface="MS Mincho"/>
                          <a:cs typeface="Times New Roman"/>
                        </a:rPr>
                        <a:t>*values in parentheses indicate quantity when no sliding door is present</a:t>
                      </a:r>
                      <a:endParaRPr lang="en-US" sz="1200" dirty="0">
                        <a:latin typeface="Times New Roman"/>
                        <a:ea typeface="MS Mincho"/>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hangingPunct="0">
                        <a:lnSpc>
                          <a:spcPts val="1100"/>
                        </a:lnSpc>
                        <a:spcBef>
                          <a:spcPts val="0"/>
                        </a:spcBef>
                        <a:spcAft>
                          <a:spcPts val="0"/>
                        </a:spcAft>
                      </a:pPr>
                      <a:endParaRPr lang="en-US" sz="1050" dirty="0">
                        <a:latin typeface="Times New Roman"/>
                        <a:ea typeface="MS Mincho"/>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
        <p:nvSpPr>
          <p:cNvPr id="15" name="Rectangle 14"/>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6.5</a:t>
            </a:r>
          </a:p>
        </p:txBody>
      </p:sp>
    </p:spTree>
    <p:extLst>
      <p:ext uri="{BB962C8B-B14F-4D97-AF65-F5344CB8AC3E}">
        <p14:creationId xmlns:p14="http://schemas.microsoft.com/office/powerpoint/2010/main" val="167056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0" y="573025"/>
            <a:ext cx="9144000" cy="1441958"/>
          </a:xfrm>
          <a:prstGeom prst="rect">
            <a:avLst/>
          </a:prstGeom>
          <a:extLst/>
        </p:spPr>
        <p:txBody>
          <a:bodyPr vert="horz" lIns="91440" tIns="45720" rIns="91440" bIns="45720" rtlCol="0" anchor="ctr">
            <a:normAutofit fontScale="97500"/>
          </a:bodyPr>
          <a:lstStyle/>
          <a:p>
            <a:pPr algn="ctr">
              <a:lnSpc>
                <a:spcPct val="90000"/>
              </a:lnSpc>
              <a:spcBef>
                <a:spcPct val="0"/>
              </a:spcBef>
            </a:pPr>
            <a:r>
              <a:rPr lang="en-US" sz="3200" b="1" dirty="0">
                <a:latin typeface="Times New Roman" panose="02020603050405020304" pitchFamily="18" charset="0"/>
                <a:ea typeface="+mj-ea"/>
                <a:cs typeface="Times New Roman" panose="02020603050405020304" pitchFamily="18" charset="0"/>
              </a:rPr>
              <a:t>MHRB  </a:t>
            </a:r>
          </a:p>
          <a:p>
            <a:pPr algn="ctr">
              <a:lnSpc>
                <a:spcPct val="90000"/>
              </a:lnSpc>
              <a:spcBef>
                <a:spcPct val="0"/>
              </a:spcBef>
            </a:pPr>
            <a:r>
              <a:rPr lang="en-US" sz="3200" b="1" dirty="0">
                <a:latin typeface="Times New Roman" panose="02020603050405020304" pitchFamily="18" charset="0"/>
                <a:ea typeface="+mj-ea"/>
                <a:cs typeface="Times New Roman" panose="02020603050405020304" pitchFamily="18" charset="0"/>
              </a:rPr>
              <a:t>Apartment Modules Definition</a:t>
            </a:r>
          </a:p>
        </p:txBody>
      </p:sp>
      <p:sp>
        <p:nvSpPr>
          <p:cNvPr id="2" name="Rectangle 1"/>
          <p:cNvSpPr/>
          <p:nvPr/>
        </p:nvSpPr>
        <p:spPr>
          <a:xfrm>
            <a:off x="530797" y="2308750"/>
            <a:ext cx="8113776" cy="4047070"/>
          </a:xfrm>
          <a:prstGeom prst="rect">
            <a:avLst/>
          </a:prstGeom>
        </p:spPr>
        <p:txBody>
          <a:bodyPr wrap="square">
            <a:spAutoFit/>
          </a:bodyPr>
          <a:lstStyle/>
          <a:p>
            <a:r>
              <a:rPr lang="en-US" sz="2000" b="1" dirty="0">
                <a:latin typeface="Times New Roman" panose="02020603050405020304" pitchFamily="18" charset="0"/>
                <a:cs typeface="Times New Roman" panose="02020603050405020304" pitchFamily="18" charset="0"/>
              </a:rPr>
              <a:t>Different modules based on:</a:t>
            </a:r>
          </a:p>
          <a:p>
            <a:endParaRPr lang="en-US" sz="11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Building layout (open/closed)</a:t>
            </a: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Position of the apartment (Corner/middle)</a:t>
            </a: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lnSpc>
                <a:spcPts val="3000"/>
              </a:lnSpc>
              <a:spcAft>
                <a:spcPts val="7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Base area</a:t>
            </a:r>
          </a:p>
          <a:p>
            <a:pPr marL="285750" indent="-285750">
              <a:lnSpc>
                <a:spcPts val="3000"/>
              </a:lnSpc>
              <a:spcAft>
                <a:spcPts val="7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Story height (debris hazard)</a:t>
            </a:r>
          </a:p>
          <a:p>
            <a:pPr marL="285750" indent="-285750">
              <a:lnSpc>
                <a:spcPts val="3000"/>
              </a:lnSpc>
              <a:spcAft>
                <a:spcPts val="7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Opening type (window, door, slider)</a:t>
            </a:r>
          </a:p>
          <a:p>
            <a:pPr marL="285750" indent="-285750">
              <a:lnSpc>
                <a:spcPts val="3000"/>
              </a:lnSpc>
              <a:spcAft>
                <a:spcPts val="7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Slider or no Slider present</a:t>
            </a:r>
          </a:p>
          <a:p>
            <a:pPr marL="285750" indent="-285750">
              <a:lnSpc>
                <a:spcPts val="3000"/>
              </a:lnSpc>
              <a:spcAft>
                <a:spcPts val="7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Opening protection (with or without shutters or impact resistant glass)</a:t>
            </a:r>
          </a:p>
        </p:txBody>
      </p:sp>
      <p:sp>
        <p:nvSpPr>
          <p:cNvPr id="11" name="Rectangle 10"/>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6.6</a:t>
            </a:r>
          </a:p>
        </p:txBody>
      </p:sp>
      <p:sp>
        <p:nvSpPr>
          <p:cNvPr id="6" name="Action Button: Home 5">
            <a:hlinkClick r:id="rId3" action="ppaction://hlinksldjump" highlightClick="1"/>
            <a:extLst>
              <a:ext uri="{FF2B5EF4-FFF2-40B4-BE49-F238E27FC236}">
                <a16:creationId xmlns:a16="http://schemas.microsoft.com/office/drawing/2014/main" xmlns="" id="{F1B64488-7D4F-F345-9323-51F161A046B1}"/>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895727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0" y="573025"/>
            <a:ext cx="9144000" cy="1441958"/>
          </a:xfrm>
          <a:prstGeom prst="rect">
            <a:avLst/>
          </a:prstGeom>
          <a:extLst/>
        </p:spPr>
        <p:txBody>
          <a:bodyPr vert="horz" lIns="91440" tIns="45720" rIns="91440" bIns="45720" rtlCol="0" anchor="ctr">
            <a:normAutofit fontScale="97500"/>
          </a:bodyPr>
          <a:lstStyle/>
          <a:p>
            <a:pPr algn="ctr">
              <a:lnSpc>
                <a:spcPct val="90000"/>
              </a:lnSpc>
              <a:spcBef>
                <a:spcPct val="0"/>
              </a:spcBef>
            </a:pPr>
            <a:r>
              <a:rPr lang="en-US" sz="3200" b="1" dirty="0">
                <a:latin typeface="Times New Roman" panose="02020603050405020304" pitchFamily="18" charset="0"/>
                <a:ea typeface="+mj-ea"/>
                <a:cs typeface="Times New Roman" panose="02020603050405020304" pitchFamily="18" charset="0"/>
              </a:rPr>
              <a:t>Modular approach: </a:t>
            </a:r>
          </a:p>
          <a:p>
            <a:pPr algn="ctr">
              <a:lnSpc>
                <a:spcPct val="90000"/>
              </a:lnSpc>
              <a:spcBef>
                <a:spcPct val="0"/>
              </a:spcBef>
            </a:pPr>
            <a:r>
              <a:rPr lang="en-US" sz="3200" b="1" dirty="0">
                <a:latin typeface="Times New Roman" panose="02020603050405020304" pitchFamily="18" charset="0"/>
                <a:ea typeface="+mj-ea"/>
                <a:cs typeface="Times New Roman" panose="02020603050405020304" pitchFamily="18" charset="0"/>
              </a:rPr>
              <a:t>Building treated as collection of apartment units</a:t>
            </a:r>
          </a:p>
        </p:txBody>
      </p:sp>
      <p:sp>
        <p:nvSpPr>
          <p:cNvPr id="2" name="Rectangle 1"/>
          <p:cNvSpPr/>
          <p:nvPr/>
        </p:nvSpPr>
        <p:spPr>
          <a:xfrm>
            <a:off x="506413" y="2455054"/>
            <a:ext cx="8113776" cy="3785652"/>
          </a:xfrm>
          <a:prstGeom prst="rect">
            <a:avLst/>
          </a:prstGeom>
        </p:spPr>
        <p:txBody>
          <a:bodyPr wrap="square">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Type: e.g., Enclosed building, Corner Unit, No shutters, 6 windows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Selected components</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Windows</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Entry Door</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Sliding Door</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Action</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Pressure</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Impact</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State</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Undamaged</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Damaged but not breached</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Damaged and breached</a:t>
            </a:r>
          </a:p>
        </p:txBody>
      </p:sp>
      <p:pic>
        <p:nvPicPr>
          <p:cNvPr id="8"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l="22227" t="6721" r="5769" b="1877"/>
          <a:stretch>
            <a:fillRect/>
          </a:stretch>
        </p:blipFill>
        <p:spPr bwMode="auto">
          <a:xfrm rot="-5400000">
            <a:off x="4944301" y="2506726"/>
            <a:ext cx="3609975"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6.7</a:t>
            </a:r>
          </a:p>
        </p:txBody>
      </p:sp>
      <p:sp>
        <p:nvSpPr>
          <p:cNvPr id="6" name="Action Button: Home 5">
            <a:hlinkClick r:id="rId4" action="ppaction://hlinksldjump" highlightClick="1"/>
            <a:extLst>
              <a:ext uri="{FF2B5EF4-FFF2-40B4-BE49-F238E27FC236}">
                <a16:creationId xmlns:a16="http://schemas.microsoft.com/office/drawing/2014/main" xmlns="" id="{D3B2193E-349A-6C4D-A110-695CB88539DE}"/>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590169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0" y="573025"/>
            <a:ext cx="9144000" cy="1441958"/>
          </a:xfrm>
          <a:prstGeom prst="rect">
            <a:avLst/>
          </a:prstGeom>
          <a:extLst/>
        </p:spPr>
        <p:txBody>
          <a:bodyPr vert="horz" lIns="91440" tIns="45720" rIns="91440" bIns="45720" rtlCol="0" anchor="ctr">
            <a:normAutofit fontScale="97500"/>
          </a:bodyPr>
          <a:lstStyle/>
          <a:p>
            <a:pPr algn="ctr">
              <a:lnSpc>
                <a:spcPct val="90000"/>
              </a:lnSpc>
              <a:spcBef>
                <a:spcPct val="0"/>
              </a:spcBef>
            </a:pPr>
            <a:r>
              <a:rPr lang="en-US" sz="3200" b="1" dirty="0">
                <a:latin typeface="Times New Roman" panose="02020603050405020304" pitchFamily="18" charset="0"/>
                <a:ea typeface="+mj-ea"/>
                <a:cs typeface="Times New Roman" panose="02020603050405020304" pitchFamily="18" charset="0"/>
              </a:rPr>
              <a:t>Model has vulnerability and damage functions for apartments and openings with and without Impact resistant glass.</a:t>
            </a:r>
          </a:p>
        </p:txBody>
      </p:sp>
      <p:sp>
        <p:nvSpPr>
          <p:cNvPr id="7" name="TextBox 33"/>
          <p:cNvSpPr txBox="1">
            <a:spLocks noChangeArrowheads="1"/>
          </p:cNvSpPr>
          <p:nvPr/>
        </p:nvSpPr>
        <p:spPr bwMode="auto">
          <a:xfrm>
            <a:off x="254000" y="5891688"/>
            <a:ext cx="84867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000" dirty="0"/>
              <a:t>corner/open apartment with slider in the high debris impact zones with non-impact resistant openings (blue) vs. impact resistant opening (red)</a:t>
            </a:r>
          </a:p>
        </p:txBody>
      </p:sp>
      <p:sp>
        <p:nvSpPr>
          <p:cNvPr id="9" name="Text Placeholder 35"/>
          <p:cNvSpPr txBox="1">
            <a:spLocks/>
          </p:cNvSpPr>
          <p:nvPr/>
        </p:nvSpPr>
        <p:spPr>
          <a:xfrm>
            <a:off x="445008" y="2200085"/>
            <a:ext cx="4040188" cy="639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Vulnerability Curves</a:t>
            </a:r>
          </a:p>
        </p:txBody>
      </p:sp>
      <p:sp>
        <p:nvSpPr>
          <p:cNvPr id="10" name="Text Placeholder 37"/>
          <p:cNvSpPr txBox="1">
            <a:spLocks/>
          </p:cNvSpPr>
          <p:nvPr/>
        </p:nvSpPr>
        <p:spPr>
          <a:xfrm>
            <a:off x="4632833" y="2200085"/>
            <a:ext cx="4041775" cy="639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Breached Area Curves</a:t>
            </a:r>
          </a:p>
        </p:txBody>
      </p:sp>
      <p:pic>
        <p:nvPicPr>
          <p:cNvPr id="11" name="Picture 32" descr="Vuln HDI NG vs IRG metric"/>
          <p:cNvPicPr>
            <a:picLocks noGrp="1" noChangeAspect="1" noChangeArrowheads="1"/>
          </p:cNvPicPr>
          <p:nvPr>
            <p:ph sz="half" idx="4294967295"/>
          </p:nvPr>
        </p:nvPicPr>
        <p:blipFill>
          <a:blip r:embed="rId4" cstate="screen">
            <a:extLst>
              <a:ext uri="{28A0092B-C50C-407E-A947-70E740481C1C}">
                <a14:useLocalDpi xmlns:a14="http://schemas.microsoft.com/office/drawing/2010/main"/>
              </a:ext>
            </a:extLst>
          </a:blip>
          <a:srcRect/>
          <a:stretch>
            <a:fillRect/>
          </a:stretch>
        </p:blipFill>
        <p:spPr>
          <a:xfrm>
            <a:off x="457200" y="2661126"/>
            <a:ext cx="4040188" cy="3230562"/>
          </a:xfrm>
          <a:prstGeom prst="rect">
            <a:avLst/>
          </a:prstGeom>
        </p:spPr>
      </p:pic>
      <p:pic>
        <p:nvPicPr>
          <p:cNvPr id="12" name="Picture 31" descr="Breach HDI NG vs IRG metric"/>
          <p:cNvPicPr>
            <a:picLocks noGrp="1" noChangeAspect="1" noChangeArrowheads="1"/>
          </p:cNvPicPr>
          <p:nvPr>
            <p:ph sz="quarter" idx="4294967295"/>
          </p:nvPr>
        </p:nvPicPr>
        <p:blipFill>
          <a:blip r:embed="rId5" cstate="screen">
            <a:extLst>
              <a:ext uri="{28A0092B-C50C-407E-A947-70E740481C1C}">
                <a14:useLocalDpi xmlns:a14="http://schemas.microsoft.com/office/drawing/2010/main"/>
              </a:ext>
            </a:extLst>
          </a:blip>
          <a:srcRect/>
          <a:stretch>
            <a:fillRect/>
          </a:stretch>
        </p:blipFill>
        <p:spPr>
          <a:xfrm>
            <a:off x="4645024" y="2687066"/>
            <a:ext cx="4041775" cy="3230563"/>
          </a:xfrm>
          <a:prstGeom prst="rect">
            <a:avLst/>
          </a:prstGeom>
        </p:spPr>
      </p:pic>
      <p:sp>
        <p:nvSpPr>
          <p:cNvPr id="13" name="Rectangle 12"/>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6.8</a:t>
            </a:r>
          </a:p>
        </p:txBody>
      </p:sp>
    </p:spTree>
    <p:extLst>
      <p:ext uri="{BB962C8B-B14F-4D97-AF65-F5344CB8AC3E}">
        <p14:creationId xmlns:p14="http://schemas.microsoft.com/office/powerpoint/2010/main" val="27125658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Picture 2" descr="Flowchart MHRLR__summary, figure 17 submission v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4696" y="1165176"/>
            <a:ext cx="3989768" cy="548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377953"/>
            <a:ext cx="9144000" cy="1441958"/>
          </a:xfrm>
          <a:prstGeom prst="rect">
            <a:avLst/>
          </a:prstGeom>
          <a:extLst/>
        </p:spPr>
        <p:txBody>
          <a:bodyPr vert="horz" lIns="91440" tIns="45720" rIns="91440" bIns="45720" rtlCol="0" anchor="ctr">
            <a:normAutofit fontScale="97500"/>
          </a:bodyPr>
          <a:lstStyle/>
          <a:p>
            <a:pPr algn="ctr">
              <a:lnSpc>
                <a:spcPct val="90000"/>
              </a:lnSpc>
              <a:spcBef>
                <a:spcPct val="0"/>
              </a:spcBef>
            </a:pPr>
            <a:r>
              <a:rPr lang="en-US" sz="3200" b="1" dirty="0">
                <a:latin typeface="Times New Roman" panose="02020603050405020304" pitchFamily="18" charset="0"/>
                <a:ea typeface="+mj-ea"/>
                <a:cs typeface="Times New Roman" panose="02020603050405020304" pitchFamily="18" charset="0"/>
              </a:rPr>
              <a:t>Vulnerability Model of mid/high-rise buildings (MHRB)</a:t>
            </a:r>
          </a:p>
        </p:txBody>
      </p:sp>
      <p:sp>
        <p:nvSpPr>
          <p:cNvPr id="14" name="TextBox 13"/>
          <p:cNvSpPr txBox="1"/>
          <p:nvPr/>
        </p:nvSpPr>
        <p:spPr>
          <a:xfrm>
            <a:off x="4474464" y="3090668"/>
            <a:ext cx="4632491" cy="1631216"/>
          </a:xfrm>
          <a:prstGeom prst="rect">
            <a:avLst/>
          </a:prstGeom>
          <a:noFill/>
        </p:spPr>
        <p:txBody>
          <a:bodyPr wrap="square" rtlCol="0">
            <a:spAutoFit/>
          </a:bodyPr>
          <a:lstStyle/>
          <a:p>
            <a:pPr algn="ctr"/>
            <a:r>
              <a:rPr lang="en-US" sz="2000" dirty="0"/>
              <a:t>Model can estimate the water intrusion through defects and breaches of the envelope (e.g. fenestration) and convert the water intrusion into damage.</a:t>
            </a:r>
          </a:p>
          <a:p>
            <a:pPr algn="ctr"/>
            <a:r>
              <a:rPr lang="en-US" sz="2000" dirty="0"/>
              <a:t>See boxes 8 to 11 </a:t>
            </a:r>
          </a:p>
        </p:txBody>
      </p:sp>
      <p:sp>
        <p:nvSpPr>
          <p:cNvPr id="15" name="Rectangle 14"/>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6.9</a:t>
            </a:r>
          </a:p>
        </p:txBody>
      </p:sp>
    </p:spTree>
    <p:extLst>
      <p:ext uri="{BB962C8B-B14F-4D97-AF65-F5344CB8AC3E}">
        <p14:creationId xmlns:p14="http://schemas.microsoft.com/office/powerpoint/2010/main" val="2325795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377953"/>
            <a:ext cx="9144000" cy="1441958"/>
          </a:xfrm>
          <a:prstGeom prst="rect">
            <a:avLst/>
          </a:prstGeom>
          <a:extLst/>
        </p:spPr>
        <p:txBody>
          <a:bodyPr vert="horz" lIns="91440" tIns="45720" rIns="91440" bIns="45720" rtlCol="0" anchor="ctr">
            <a:normAutofit fontScale="97500"/>
          </a:bodyPr>
          <a:lstStyle/>
          <a:p>
            <a:pPr algn="ctr">
              <a:lnSpc>
                <a:spcPct val="90000"/>
              </a:lnSpc>
              <a:spcBef>
                <a:spcPct val="0"/>
              </a:spcBef>
            </a:pPr>
            <a:r>
              <a:rPr lang="en-US" sz="3200" b="1" dirty="0">
                <a:latin typeface="Times New Roman" panose="02020603050405020304" pitchFamily="18" charset="0"/>
                <a:ea typeface="+mj-ea"/>
                <a:cs typeface="Times New Roman" panose="02020603050405020304" pitchFamily="18" charset="0"/>
              </a:rPr>
              <a:t>Outline for FPHLM with Workgroup</a:t>
            </a:r>
          </a:p>
        </p:txBody>
      </p:sp>
      <p:sp>
        <p:nvSpPr>
          <p:cNvPr id="2" name="Rectangle 1"/>
          <p:cNvSpPr/>
          <p:nvPr/>
        </p:nvSpPr>
        <p:spPr>
          <a:xfrm>
            <a:off x="594360" y="1637031"/>
            <a:ext cx="7955280" cy="4401205"/>
          </a:xfrm>
          <a:prstGeom prst="rect">
            <a:avLst/>
          </a:prstGeom>
        </p:spPr>
        <p:txBody>
          <a:bodyPr wrap="square">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FPHLM can estimate the hurricane vulnerability of mid/high rise buildings.  It includes:</a:t>
            </a:r>
          </a:p>
          <a:p>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An interior damage model based on a mechanistic model of rain intrusion, including:</a:t>
            </a:r>
          </a:p>
          <a:p>
            <a:pPr lvl="1"/>
            <a:r>
              <a:rPr lang="en-US" sz="2000" dirty="0">
                <a:latin typeface="Times New Roman" panose="02020603050405020304" pitchFamily="18" charset="0"/>
                <a:cs typeface="Times New Roman" panose="02020603050405020304" pitchFamily="18" charset="0"/>
              </a:rPr>
              <a:t>•    Deficiencies as a non-negligible damage source @ low wind speeds;</a:t>
            </a:r>
          </a:p>
          <a:p>
            <a:pPr lvl="1"/>
            <a:r>
              <a:rPr lang="en-US" sz="2000" dirty="0">
                <a:latin typeface="Times New Roman" panose="02020603050405020304" pitchFamily="18" charset="0"/>
                <a:cs typeface="Times New Roman" panose="02020603050405020304" pitchFamily="18" charset="0"/>
              </a:rPr>
              <a:t>•    Water penetration through all envelope components;</a:t>
            </a:r>
          </a:p>
          <a:p>
            <a:pPr lvl="1"/>
            <a:r>
              <a:rPr lang="en-US" sz="2000" dirty="0">
                <a:latin typeface="Times New Roman" panose="02020603050405020304" pitchFamily="18" charset="0"/>
                <a:cs typeface="Times New Roman" panose="02020603050405020304" pitchFamily="18" charset="0"/>
              </a:rPr>
              <a:t>•    Water percolation from story to story; and,</a:t>
            </a:r>
          </a:p>
          <a:p>
            <a:pPr lvl="1"/>
            <a:r>
              <a:rPr lang="en-US" sz="2000" dirty="0">
                <a:latin typeface="Times New Roman" panose="02020603050405020304" pitchFamily="18" charset="0"/>
                <a:cs typeface="Times New Roman" panose="02020603050405020304" pitchFamily="18" charset="0"/>
              </a:rPr>
              <a:t>•    Conversion of water accumulation into interior damage.</a:t>
            </a: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Hurricane Irma damage data collected can be used to calibrate the model</a:t>
            </a: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Once calibrated the model can be used to estimate the benefits/cost ratios of possible mitigation measures</a:t>
            </a:r>
          </a:p>
        </p:txBody>
      </p:sp>
      <p:sp>
        <p:nvSpPr>
          <p:cNvPr id="4" name="Rectangle 3"/>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6.14</a:t>
            </a:r>
          </a:p>
        </p:txBody>
      </p:sp>
      <p:sp>
        <p:nvSpPr>
          <p:cNvPr id="6" name="Action Button: Home 5">
            <a:hlinkClick r:id="rId3" action="ppaction://hlinksldjump" highlightClick="1"/>
            <a:extLst>
              <a:ext uri="{FF2B5EF4-FFF2-40B4-BE49-F238E27FC236}">
                <a16:creationId xmlns:a16="http://schemas.microsoft.com/office/drawing/2014/main" xmlns="" id="{C4514DDA-5E54-A24E-8BAF-9AFA8FAE4352}"/>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428730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0" y="377953"/>
            <a:ext cx="9144000" cy="1441958"/>
          </a:xfrm>
          <a:prstGeom prst="rect">
            <a:avLst/>
          </a:prstGeom>
          <a:extLst/>
        </p:spPr>
        <p:txBody>
          <a:bodyPr vert="horz" lIns="91440" tIns="45720" rIns="91440" bIns="45720" rtlCol="0" anchor="ctr">
            <a:normAutofit fontScale="97500"/>
          </a:bodyPr>
          <a:lstStyle/>
          <a:p>
            <a:pPr algn="ctr">
              <a:lnSpc>
                <a:spcPct val="90000"/>
              </a:lnSpc>
              <a:spcBef>
                <a:spcPct val="0"/>
              </a:spcBef>
            </a:pPr>
            <a:r>
              <a:rPr lang="en-US" sz="3200" b="1" dirty="0">
                <a:latin typeface="Times New Roman" panose="02020603050405020304" pitchFamily="18" charset="0"/>
                <a:ea typeface="+mj-ea"/>
                <a:cs typeface="Times New Roman" panose="02020603050405020304" pitchFamily="18" charset="0"/>
              </a:rPr>
              <a:t>Hurricane Irma</a:t>
            </a:r>
          </a:p>
        </p:txBody>
      </p:sp>
      <p:pic>
        <p:nvPicPr>
          <p:cNvPr id="6" name="Content Placeholder 3"/>
          <p:cNvPicPr>
            <a:picLocks noGrp="1" noChangeAspect="1"/>
          </p:cNvPicPr>
          <p:nvPr/>
        </p:nvPicPr>
        <p:blipFill>
          <a:blip r:embed="rId4" cstate="screen">
            <a:extLst>
              <a:ext uri="{28A0092B-C50C-407E-A947-70E740481C1C}">
                <a14:useLocalDpi xmlns:a14="http://schemas.microsoft.com/office/drawing/2010/main"/>
              </a:ext>
            </a:extLst>
          </a:blip>
          <a:stretch>
            <a:fillRect/>
          </a:stretch>
        </p:blipFill>
        <p:spPr>
          <a:xfrm>
            <a:off x="1143000" y="1359773"/>
            <a:ext cx="6858000" cy="5412883"/>
          </a:xfrm>
          <a:prstGeom prst="rect">
            <a:avLst/>
          </a:prstGeom>
        </p:spPr>
      </p:pic>
      <p:sp>
        <p:nvSpPr>
          <p:cNvPr id="7" name="Rectangle 6"/>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6.10</a:t>
            </a:r>
          </a:p>
        </p:txBody>
      </p:sp>
    </p:spTree>
    <p:extLst>
      <p:ext uri="{BB962C8B-B14F-4D97-AF65-F5344CB8AC3E}">
        <p14:creationId xmlns:p14="http://schemas.microsoft.com/office/powerpoint/2010/main" val="18702428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0" y="377953"/>
            <a:ext cx="9144000" cy="1441958"/>
          </a:xfrm>
          <a:prstGeom prst="rect">
            <a:avLst/>
          </a:prstGeom>
          <a:extLst/>
        </p:spPr>
        <p:txBody>
          <a:bodyPr vert="horz" lIns="91440" tIns="45720" rIns="91440" bIns="45720" rtlCol="0" anchor="ctr">
            <a:normAutofit fontScale="97500"/>
          </a:bodyPr>
          <a:lstStyle/>
          <a:p>
            <a:pPr algn="ctr">
              <a:lnSpc>
                <a:spcPct val="90000"/>
              </a:lnSpc>
              <a:spcBef>
                <a:spcPct val="0"/>
              </a:spcBef>
            </a:pPr>
            <a:r>
              <a:rPr lang="en-US" sz="3200" b="1" dirty="0">
                <a:latin typeface="Times New Roman" panose="02020603050405020304" pitchFamily="18" charset="0"/>
                <a:ea typeface="+mj-ea"/>
                <a:cs typeface="Times New Roman" panose="02020603050405020304" pitchFamily="18" charset="0"/>
              </a:rPr>
              <a:t>Plan of Action - 1</a:t>
            </a:r>
          </a:p>
        </p:txBody>
      </p:sp>
      <p:sp>
        <p:nvSpPr>
          <p:cNvPr id="2" name="Rectangle 1"/>
          <p:cNvSpPr/>
          <p:nvPr/>
        </p:nvSpPr>
        <p:spPr>
          <a:xfrm>
            <a:off x="676656" y="2046607"/>
            <a:ext cx="7955280" cy="3730317"/>
          </a:xfrm>
          <a:prstGeom prst="rect">
            <a:avLst/>
          </a:prstGeom>
        </p:spPr>
        <p:txBody>
          <a:bodyPr wrap="square">
            <a:spAutoFit/>
          </a:bodyPr>
          <a:lstStyle/>
          <a:p>
            <a:pPr marL="342900" indent="-342900">
              <a:lnSpc>
                <a:spcPct val="15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Obtain the locations of the buildings with damage, and the location of the units with damage, within each building (i.e. story height)</a:t>
            </a:r>
          </a:p>
          <a:p>
            <a:pPr marL="342900" indent="-342900">
              <a:lnSpc>
                <a:spcPct val="150000"/>
              </a:lnSpc>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lnSpc>
                <a:spcPct val="15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Run the wind model of the FPHLM for Irma’s scenario to obtain the wind speeds at the building locations, with their variation with height.</a:t>
            </a:r>
          </a:p>
          <a:p>
            <a:pPr marL="342900" indent="-342900">
              <a:lnSpc>
                <a:spcPct val="150000"/>
              </a:lnSpc>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lnSpc>
                <a:spcPct val="15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From the wind speeds, obtain the estimate of total wind-driven rain at every building location</a:t>
            </a:r>
          </a:p>
        </p:txBody>
      </p:sp>
      <p:sp>
        <p:nvSpPr>
          <p:cNvPr id="9" name="Rectangle 8"/>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6.11</a:t>
            </a:r>
          </a:p>
        </p:txBody>
      </p:sp>
    </p:spTree>
    <p:extLst>
      <p:ext uri="{BB962C8B-B14F-4D97-AF65-F5344CB8AC3E}">
        <p14:creationId xmlns:p14="http://schemas.microsoft.com/office/powerpoint/2010/main" val="998377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1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4" name="Group 23"/>
          <p:cNvGrpSpPr/>
          <p:nvPr/>
        </p:nvGrpSpPr>
        <p:grpSpPr>
          <a:xfrm>
            <a:off x="510120" y="2853838"/>
            <a:ext cx="1675454" cy="1400515"/>
            <a:chOff x="559114" y="2590800"/>
            <a:chExt cx="1948701" cy="1679915"/>
          </a:xfrm>
          <a:noFill/>
          <a:effectLst>
            <a:outerShdw blurRad="635000" dist="50800" dir="5400000" algn="ctr" rotWithShape="0">
              <a:srgbClr val="000000">
                <a:alpha val="43137"/>
              </a:srgbClr>
            </a:outerShdw>
          </a:effectLst>
        </p:grpSpPr>
        <p:sp>
          <p:nvSpPr>
            <p:cNvPr id="21" name="Freeform 20"/>
            <p:cNvSpPr/>
            <p:nvPr/>
          </p:nvSpPr>
          <p:spPr>
            <a:xfrm>
              <a:off x="559114" y="2590800"/>
              <a:ext cx="1948701" cy="1679915"/>
            </a:xfrm>
            <a:custGeom>
              <a:avLst/>
              <a:gdLst>
                <a:gd name="connsiteX0" fmla="*/ 974350 w 1948701"/>
                <a:gd name="connsiteY0" fmla="*/ 0 h 1679915"/>
                <a:gd name="connsiteX1" fmla="*/ 1528722 w 1948701"/>
                <a:gd name="connsiteY1" fmla="*/ 0 h 1679915"/>
                <a:gd name="connsiteX2" fmla="*/ 1948701 w 1948701"/>
                <a:gd name="connsiteY2" fmla="*/ 839958 h 1679915"/>
                <a:gd name="connsiteX3" fmla="*/ 1528722 w 1948701"/>
                <a:gd name="connsiteY3" fmla="*/ 1679915 h 1679915"/>
                <a:gd name="connsiteX4" fmla="*/ 419979 w 1948701"/>
                <a:gd name="connsiteY4" fmla="*/ 1679915 h 1679915"/>
                <a:gd name="connsiteX5" fmla="*/ 0 w 1948701"/>
                <a:gd name="connsiteY5" fmla="*/ 839958 h 1679915"/>
                <a:gd name="connsiteX6" fmla="*/ 1 w 1948701"/>
                <a:gd name="connsiteY6" fmla="*/ 839957 h 1679915"/>
                <a:gd name="connsiteX7" fmla="*/ 974350 w 1948701"/>
                <a:gd name="connsiteY7" fmla="*/ 839957 h 1679915"/>
                <a:gd name="connsiteX0" fmla="*/ 974350 w 1948701"/>
                <a:gd name="connsiteY0" fmla="*/ 0 h 1679915"/>
                <a:gd name="connsiteX1" fmla="*/ 1528722 w 1948701"/>
                <a:gd name="connsiteY1" fmla="*/ 0 h 1679915"/>
                <a:gd name="connsiteX2" fmla="*/ 1948701 w 1948701"/>
                <a:gd name="connsiteY2" fmla="*/ 839958 h 1679915"/>
                <a:gd name="connsiteX3" fmla="*/ 1528722 w 1948701"/>
                <a:gd name="connsiteY3" fmla="*/ 1679915 h 1679915"/>
                <a:gd name="connsiteX4" fmla="*/ 419979 w 1948701"/>
                <a:gd name="connsiteY4" fmla="*/ 1679915 h 1679915"/>
                <a:gd name="connsiteX5" fmla="*/ 0 w 1948701"/>
                <a:gd name="connsiteY5" fmla="*/ 839958 h 1679915"/>
                <a:gd name="connsiteX6" fmla="*/ 1 w 1948701"/>
                <a:gd name="connsiteY6" fmla="*/ 839957 h 1679915"/>
                <a:gd name="connsiteX7" fmla="*/ 974350 w 1948701"/>
                <a:gd name="connsiteY7" fmla="*/ 0 h 1679915"/>
                <a:gd name="connsiteX0" fmla="*/ 974350 w 1948701"/>
                <a:gd name="connsiteY0" fmla="*/ 0 h 1679915"/>
                <a:gd name="connsiteX1" fmla="*/ 1528722 w 1948701"/>
                <a:gd name="connsiteY1" fmla="*/ 0 h 1679915"/>
                <a:gd name="connsiteX2" fmla="*/ 1948701 w 1948701"/>
                <a:gd name="connsiteY2" fmla="*/ 839958 h 1679915"/>
                <a:gd name="connsiteX3" fmla="*/ 1528722 w 1948701"/>
                <a:gd name="connsiteY3" fmla="*/ 1679915 h 1679915"/>
                <a:gd name="connsiteX4" fmla="*/ 419979 w 1948701"/>
                <a:gd name="connsiteY4" fmla="*/ 1679915 h 1679915"/>
                <a:gd name="connsiteX5" fmla="*/ 0 w 1948701"/>
                <a:gd name="connsiteY5" fmla="*/ 839958 h 1679915"/>
                <a:gd name="connsiteX6" fmla="*/ 91441 w 1948701"/>
                <a:gd name="connsiteY6" fmla="*/ 931397 h 1679915"/>
                <a:gd name="connsiteX0" fmla="*/ 974350 w 1948701"/>
                <a:gd name="connsiteY0" fmla="*/ 0 h 1679915"/>
                <a:gd name="connsiteX1" fmla="*/ 1528722 w 1948701"/>
                <a:gd name="connsiteY1" fmla="*/ 0 h 1679915"/>
                <a:gd name="connsiteX2" fmla="*/ 1948701 w 1948701"/>
                <a:gd name="connsiteY2" fmla="*/ 839958 h 1679915"/>
                <a:gd name="connsiteX3" fmla="*/ 1528722 w 1948701"/>
                <a:gd name="connsiteY3" fmla="*/ 1679915 h 1679915"/>
                <a:gd name="connsiteX4" fmla="*/ 419979 w 1948701"/>
                <a:gd name="connsiteY4" fmla="*/ 1679915 h 1679915"/>
                <a:gd name="connsiteX5" fmla="*/ 0 w 1948701"/>
                <a:gd name="connsiteY5" fmla="*/ 839958 h 1679915"/>
                <a:gd name="connsiteX6" fmla="*/ 929641 w 1948701"/>
                <a:gd name="connsiteY6" fmla="*/ 778997 h 1679915"/>
                <a:gd name="connsiteX0" fmla="*/ 974350 w 1948701"/>
                <a:gd name="connsiteY0" fmla="*/ 0 h 1679915"/>
                <a:gd name="connsiteX1" fmla="*/ 1528722 w 1948701"/>
                <a:gd name="connsiteY1" fmla="*/ 0 h 1679915"/>
                <a:gd name="connsiteX2" fmla="*/ 1948701 w 1948701"/>
                <a:gd name="connsiteY2" fmla="*/ 839958 h 1679915"/>
                <a:gd name="connsiteX3" fmla="*/ 1528722 w 1948701"/>
                <a:gd name="connsiteY3" fmla="*/ 1679915 h 1679915"/>
                <a:gd name="connsiteX4" fmla="*/ 419979 w 1948701"/>
                <a:gd name="connsiteY4" fmla="*/ 1679915 h 1679915"/>
                <a:gd name="connsiteX5" fmla="*/ 0 w 1948701"/>
                <a:gd name="connsiteY5" fmla="*/ 839958 h 167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8701" h="1679915">
                  <a:moveTo>
                    <a:pt x="974350" y="0"/>
                  </a:moveTo>
                  <a:lnTo>
                    <a:pt x="1528722" y="0"/>
                  </a:lnTo>
                  <a:lnTo>
                    <a:pt x="1948701" y="839958"/>
                  </a:lnTo>
                  <a:lnTo>
                    <a:pt x="1528722" y="1679915"/>
                  </a:lnTo>
                  <a:lnTo>
                    <a:pt x="419979" y="1679915"/>
                  </a:lnTo>
                  <a:lnTo>
                    <a:pt x="0" y="839958"/>
                  </a:lnTo>
                </a:path>
              </a:pathLst>
            </a:custGeom>
            <a:grpFill/>
            <a:ln w="127000">
              <a:solidFill>
                <a:srgbClr val="68EA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p:cNvSpPr/>
            <p:nvPr/>
          </p:nvSpPr>
          <p:spPr>
            <a:xfrm>
              <a:off x="982475" y="2882900"/>
              <a:ext cx="1095906" cy="1092773"/>
            </a:xfrm>
            <a:prstGeom prst="flowChartConnector">
              <a:avLst/>
            </a:prstGeom>
            <a:grp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p:cNvSpPr/>
            <p:nvPr/>
          </p:nvSpPr>
          <p:spPr>
            <a:xfrm>
              <a:off x="559676" y="2597149"/>
              <a:ext cx="976272" cy="839958"/>
            </a:xfrm>
            <a:custGeom>
              <a:avLst/>
              <a:gdLst>
                <a:gd name="connsiteX0" fmla="*/ 0 w 1948701"/>
                <a:gd name="connsiteY0" fmla="*/ 839958 h 1679915"/>
                <a:gd name="connsiteX1" fmla="*/ 419979 w 1948701"/>
                <a:gd name="connsiteY1" fmla="*/ 0 h 1679915"/>
                <a:gd name="connsiteX2" fmla="*/ 1528722 w 1948701"/>
                <a:gd name="connsiteY2" fmla="*/ 0 h 1679915"/>
                <a:gd name="connsiteX3" fmla="*/ 1948701 w 1948701"/>
                <a:gd name="connsiteY3" fmla="*/ 839958 h 1679915"/>
                <a:gd name="connsiteX4" fmla="*/ 1528722 w 1948701"/>
                <a:gd name="connsiteY4" fmla="*/ 1679915 h 1679915"/>
                <a:gd name="connsiteX5" fmla="*/ 419979 w 1948701"/>
                <a:gd name="connsiteY5" fmla="*/ 1679915 h 1679915"/>
                <a:gd name="connsiteX6" fmla="*/ 0 w 1948701"/>
                <a:gd name="connsiteY6" fmla="*/ 839958 h 1679915"/>
                <a:gd name="connsiteX0" fmla="*/ 0 w 1528722"/>
                <a:gd name="connsiteY0" fmla="*/ 839958 h 1679915"/>
                <a:gd name="connsiteX1" fmla="*/ 419979 w 1528722"/>
                <a:gd name="connsiteY1" fmla="*/ 0 h 1679915"/>
                <a:gd name="connsiteX2" fmla="*/ 1528722 w 1528722"/>
                <a:gd name="connsiteY2" fmla="*/ 0 h 1679915"/>
                <a:gd name="connsiteX3" fmla="*/ 1528722 w 1528722"/>
                <a:gd name="connsiteY3" fmla="*/ 1679915 h 1679915"/>
                <a:gd name="connsiteX4" fmla="*/ 419979 w 1528722"/>
                <a:gd name="connsiteY4" fmla="*/ 1679915 h 1679915"/>
                <a:gd name="connsiteX5" fmla="*/ 0 w 1528722"/>
                <a:gd name="connsiteY5" fmla="*/ 839958 h 1679915"/>
                <a:gd name="connsiteX0" fmla="*/ 0 w 1528722"/>
                <a:gd name="connsiteY0" fmla="*/ 839958 h 1679915"/>
                <a:gd name="connsiteX1" fmla="*/ 419979 w 1528722"/>
                <a:gd name="connsiteY1" fmla="*/ 0 h 1679915"/>
                <a:gd name="connsiteX2" fmla="*/ 1528722 w 1528722"/>
                <a:gd name="connsiteY2" fmla="*/ 0 h 1679915"/>
                <a:gd name="connsiteX3" fmla="*/ 419979 w 1528722"/>
                <a:gd name="connsiteY3" fmla="*/ 1679915 h 1679915"/>
                <a:gd name="connsiteX4" fmla="*/ 0 w 1528722"/>
                <a:gd name="connsiteY4" fmla="*/ 839958 h 1679915"/>
                <a:gd name="connsiteX0" fmla="*/ 0 w 1528722"/>
                <a:gd name="connsiteY0" fmla="*/ 839958 h 1771355"/>
                <a:gd name="connsiteX1" fmla="*/ 419979 w 1528722"/>
                <a:gd name="connsiteY1" fmla="*/ 0 h 1771355"/>
                <a:gd name="connsiteX2" fmla="*/ 1528722 w 1528722"/>
                <a:gd name="connsiteY2" fmla="*/ 0 h 1771355"/>
                <a:gd name="connsiteX3" fmla="*/ 511419 w 1528722"/>
                <a:gd name="connsiteY3" fmla="*/ 1771355 h 1771355"/>
                <a:gd name="connsiteX0" fmla="*/ 0 w 1528722"/>
                <a:gd name="connsiteY0" fmla="*/ 839958 h 839958"/>
                <a:gd name="connsiteX1" fmla="*/ 419979 w 1528722"/>
                <a:gd name="connsiteY1" fmla="*/ 0 h 839958"/>
                <a:gd name="connsiteX2" fmla="*/ 1528722 w 1528722"/>
                <a:gd name="connsiteY2" fmla="*/ 0 h 839958"/>
                <a:gd name="connsiteX0" fmla="*/ 0 w 998497"/>
                <a:gd name="connsiteY0" fmla="*/ 843133 h 843133"/>
                <a:gd name="connsiteX1" fmla="*/ 419979 w 998497"/>
                <a:gd name="connsiteY1" fmla="*/ 3175 h 843133"/>
                <a:gd name="connsiteX2" fmla="*/ 998497 w 998497"/>
                <a:gd name="connsiteY2" fmla="*/ 0 h 843133"/>
                <a:gd name="connsiteX0" fmla="*/ 0 w 976272"/>
                <a:gd name="connsiteY0" fmla="*/ 839958 h 839958"/>
                <a:gd name="connsiteX1" fmla="*/ 419979 w 976272"/>
                <a:gd name="connsiteY1" fmla="*/ 0 h 839958"/>
                <a:gd name="connsiteX2" fmla="*/ 976272 w 976272"/>
                <a:gd name="connsiteY2" fmla="*/ 0 h 839958"/>
              </a:gdLst>
              <a:ahLst/>
              <a:cxnLst>
                <a:cxn ang="0">
                  <a:pos x="connsiteX0" y="connsiteY0"/>
                </a:cxn>
                <a:cxn ang="0">
                  <a:pos x="connsiteX1" y="connsiteY1"/>
                </a:cxn>
                <a:cxn ang="0">
                  <a:pos x="connsiteX2" y="connsiteY2"/>
                </a:cxn>
              </a:cxnLst>
              <a:rect l="l" t="t" r="r" b="b"/>
              <a:pathLst>
                <a:path w="976272" h="839958">
                  <a:moveTo>
                    <a:pt x="0" y="839958"/>
                  </a:moveTo>
                  <a:lnTo>
                    <a:pt x="419979" y="0"/>
                  </a:lnTo>
                  <a:lnTo>
                    <a:pt x="976272" y="0"/>
                  </a:lnTo>
                </a:path>
              </a:pathLst>
            </a:custGeom>
            <a:grp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descr="Image result for books icon">
            <a:hlinkClick r:id="rId3" action="ppaction://hlinksldjump"/>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64164" y="3167908"/>
            <a:ext cx="783453" cy="783453"/>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a:stCxn id="17" idx="2"/>
          </p:cNvCxnSpPr>
          <p:nvPr/>
        </p:nvCxnSpPr>
        <p:spPr>
          <a:xfrm flipH="1" flipV="1">
            <a:off x="1345236" y="2536338"/>
            <a:ext cx="4746" cy="322793"/>
          </a:xfrm>
          <a:prstGeom prst="line">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7" name="Flowchart: Connector 26">
            <a:hlinkClick r:id="rId3" action="ppaction://hlinksldjump"/>
          </p:cNvPr>
          <p:cNvSpPr/>
          <p:nvPr/>
        </p:nvSpPr>
        <p:spPr>
          <a:xfrm>
            <a:off x="1188167" y="2254517"/>
            <a:ext cx="324215" cy="293714"/>
          </a:xfrm>
          <a:prstGeom prst="flowChartConnector">
            <a:avLst/>
          </a:prstGeom>
          <a:solidFill>
            <a:srgbClr val="68EA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anose="02020603050405020304" pitchFamily="18" charset="0"/>
                <a:cs typeface="Times New Roman" panose="02020603050405020304" pitchFamily="18" charset="0"/>
              </a:rPr>
              <a:t>1</a:t>
            </a:r>
          </a:p>
        </p:txBody>
      </p:sp>
      <p:sp>
        <p:nvSpPr>
          <p:cNvPr id="28" name="Rectangle 27"/>
          <p:cNvSpPr/>
          <p:nvPr/>
        </p:nvSpPr>
        <p:spPr>
          <a:xfrm>
            <a:off x="406751" y="4444954"/>
            <a:ext cx="1898277" cy="307777"/>
          </a:xfrm>
          <a:prstGeom prst="rect">
            <a:avLst/>
          </a:prstGeom>
          <a:noFill/>
        </p:spPr>
        <p:txBody>
          <a:bodyPr wrap="none" lIns="91440" tIns="45720" rIns="91440" bIns="45720">
            <a:spAutoFit/>
          </a:bodyPr>
          <a:lstStyle/>
          <a:p>
            <a:pPr algn="ctr"/>
            <a:r>
              <a:rPr lang="en-US" sz="1400" b="1" dirty="0">
                <a:ln w="0"/>
                <a:latin typeface="Times New Roman" panose="02020603050405020304" pitchFamily="18" charset="0"/>
                <a:cs typeface="Times New Roman" panose="02020603050405020304" pitchFamily="18" charset="0"/>
              </a:rPr>
              <a:t>Florida Building Code</a:t>
            </a:r>
            <a:endParaRPr lang="en-US" sz="1400" b="1" cap="none" spc="0" dirty="0">
              <a:ln w="0"/>
              <a:solidFill>
                <a:schemeClr val="tx1"/>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873792" y="4760726"/>
            <a:ext cx="942886" cy="307777"/>
          </a:xfrm>
          <a:prstGeom prst="rect">
            <a:avLst/>
          </a:prstGeom>
          <a:noFill/>
        </p:spPr>
        <p:txBody>
          <a:bodyPr wrap="none" lIns="91440" tIns="45720" rIns="91440" bIns="45720">
            <a:spAutoFit/>
          </a:bodyPr>
          <a:lstStyle/>
          <a:p>
            <a:pPr algn="ctr"/>
            <a:r>
              <a:rPr lang="en-US" sz="1400" dirty="0">
                <a:ln w="0"/>
                <a:latin typeface="Times New Roman" panose="02020603050405020304" pitchFamily="18" charset="0"/>
                <a:cs typeface="Times New Roman" panose="02020603050405020304" pitchFamily="18" charset="0"/>
              </a:rPr>
              <a:t>Provisions</a:t>
            </a:r>
            <a:endParaRPr lang="en-US" sz="1400" b="0" cap="none" spc="0" dirty="0">
              <a:ln w="0"/>
              <a:solidFill>
                <a:schemeClr val="tx1"/>
              </a:solidFill>
              <a:latin typeface="Times New Roman" panose="02020603050405020304" pitchFamily="18" charset="0"/>
              <a:cs typeface="Times New Roman" panose="02020603050405020304" pitchFamily="18" charset="0"/>
            </a:endParaRPr>
          </a:p>
        </p:txBody>
      </p:sp>
      <p:sp>
        <p:nvSpPr>
          <p:cNvPr id="32" name="Freeform 31"/>
          <p:cNvSpPr/>
          <p:nvPr/>
        </p:nvSpPr>
        <p:spPr>
          <a:xfrm>
            <a:off x="4871978" y="862910"/>
            <a:ext cx="1675454" cy="1400515"/>
          </a:xfrm>
          <a:custGeom>
            <a:avLst/>
            <a:gdLst>
              <a:gd name="connsiteX0" fmla="*/ 974350 w 1948701"/>
              <a:gd name="connsiteY0" fmla="*/ 0 h 1679915"/>
              <a:gd name="connsiteX1" fmla="*/ 1528722 w 1948701"/>
              <a:gd name="connsiteY1" fmla="*/ 0 h 1679915"/>
              <a:gd name="connsiteX2" fmla="*/ 1948701 w 1948701"/>
              <a:gd name="connsiteY2" fmla="*/ 839958 h 1679915"/>
              <a:gd name="connsiteX3" fmla="*/ 1528722 w 1948701"/>
              <a:gd name="connsiteY3" fmla="*/ 1679915 h 1679915"/>
              <a:gd name="connsiteX4" fmla="*/ 419979 w 1948701"/>
              <a:gd name="connsiteY4" fmla="*/ 1679915 h 1679915"/>
              <a:gd name="connsiteX5" fmla="*/ 0 w 1948701"/>
              <a:gd name="connsiteY5" fmla="*/ 839958 h 1679915"/>
              <a:gd name="connsiteX6" fmla="*/ 1 w 1948701"/>
              <a:gd name="connsiteY6" fmla="*/ 839957 h 1679915"/>
              <a:gd name="connsiteX7" fmla="*/ 974350 w 1948701"/>
              <a:gd name="connsiteY7" fmla="*/ 839957 h 1679915"/>
              <a:gd name="connsiteX0" fmla="*/ 974350 w 1948701"/>
              <a:gd name="connsiteY0" fmla="*/ 0 h 1679915"/>
              <a:gd name="connsiteX1" fmla="*/ 1528722 w 1948701"/>
              <a:gd name="connsiteY1" fmla="*/ 0 h 1679915"/>
              <a:gd name="connsiteX2" fmla="*/ 1948701 w 1948701"/>
              <a:gd name="connsiteY2" fmla="*/ 839958 h 1679915"/>
              <a:gd name="connsiteX3" fmla="*/ 1528722 w 1948701"/>
              <a:gd name="connsiteY3" fmla="*/ 1679915 h 1679915"/>
              <a:gd name="connsiteX4" fmla="*/ 419979 w 1948701"/>
              <a:gd name="connsiteY4" fmla="*/ 1679915 h 1679915"/>
              <a:gd name="connsiteX5" fmla="*/ 0 w 1948701"/>
              <a:gd name="connsiteY5" fmla="*/ 839958 h 1679915"/>
              <a:gd name="connsiteX6" fmla="*/ 1 w 1948701"/>
              <a:gd name="connsiteY6" fmla="*/ 839957 h 1679915"/>
              <a:gd name="connsiteX7" fmla="*/ 974350 w 1948701"/>
              <a:gd name="connsiteY7" fmla="*/ 0 h 1679915"/>
              <a:gd name="connsiteX0" fmla="*/ 974350 w 1948701"/>
              <a:gd name="connsiteY0" fmla="*/ 0 h 1679915"/>
              <a:gd name="connsiteX1" fmla="*/ 1528722 w 1948701"/>
              <a:gd name="connsiteY1" fmla="*/ 0 h 1679915"/>
              <a:gd name="connsiteX2" fmla="*/ 1948701 w 1948701"/>
              <a:gd name="connsiteY2" fmla="*/ 839958 h 1679915"/>
              <a:gd name="connsiteX3" fmla="*/ 1528722 w 1948701"/>
              <a:gd name="connsiteY3" fmla="*/ 1679915 h 1679915"/>
              <a:gd name="connsiteX4" fmla="*/ 419979 w 1948701"/>
              <a:gd name="connsiteY4" fmla="*/ 1679915 h 1679915"/>
              <a:gd name="connsiteX5" fmla="*/ 0 w 1948701"/>
              <a:gd name="connsiteY5" fmla="*/ 839958 h 1679915"/>
              <a:gd name="connsiteX6" fmla="*/ 91441 w 1948701"/>
              <a:gd name="connsiteY6" fmla="*/ 931397 h 1679915"/>
              <a:gd name="connsiteX0" fmla="*/ 974350 w 1948701"/>
              <a:gd name="connsiteY0" fmla="*/ 0 h 1679915"/>
              <a:gd name="connsiteX1" fmla="*/ 1528722 w 1948701"/>
              <a:gd name="connsiteY1" fmla="*/ 0 h 1679915"/>
              <a:gd name="connsiteX2" fmla="*/ 1948701 w 1948701"/>
              <a:gd name="connsiteY2" fmla="*/ 839958 h 1679915"/>
              <a:gd name="connsiteX3" fmla="*/ 1528722 w 1948701"/>
              <a:gd name="connsiteY3" fmla="*/ 1679915 h 1679915"/>
              <a:gd name="connsiteX4" fmla="*/ 419979 w 1948701"/>
              <a:gd name="connsiteY4" fmla="*/ 1679915 h 1679915"/>
              <a:gd name="connsiteX5" fmla="*/ 0 w 1948701"/>
              <a:gd name="connsiteY5" fmla="*/ 839958 h 1679915"/>
              <a:gd name="connsiteX6" fmla="*/ 929641 w 1948701"/>
              <a:gd name="connsiteY6" fmla="*/ 778997 h 1679915"/>
              <a:gd name="connsiteX0" fmla="*/ 974350 w 1948701"/>
              <a:gd name="connsiteY0" fmla="*/ 0 h 1679915"/>
              <a:gd name="connsiteX1" fmla="*/ 1528722 w 1948701"/>
              <a:gd name="connsiteY1" fmla="*/ 0 h 1679915"/>
              <a:gd name="connsiteX2" fmla="*/ 1948701 w 1948701"/>
              <a:gd name="connsiteY2" fmla="*/ 839958 h 1679915"/>
              <a:gd name="connsiteX3" fmla="*/ 1528722 w 1948701"/>
              <a:gd name="connsiteY3" fmla="*/ 1679915 h 1679915"/>
              <a:gd name="connsiteX4" fmla="*/ 419979 w 1948701"/>
              <a:gd name="connsiteY4" fmla="*/ 1679915 h 1679915"/>
              <a:gd name="connsiteX5" fmla="*/ 0 w 1948701"/>
              <a:gd name="connsiteY5" fmla="*/ 839958 h 167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8701" h="1679915">
                <a:moveTo>
                  <a:pt x="974350" y="0"/>
                </a:moveTo>
                <a:lnTo>
                  <a:pt x="1528722" y="0"/>
                </a:lnTo>
                <a:lnTo>
                  <a:pt x="1948701" y="839958"/>
                </a:lnTo>
                <a:lnTo>
                  <a:pt x="1528722" y="1679915"/>
                </a:lnTo>
                <a:lnTo>
                  <a:pt x="419979" y="1679915"/>
                </a:lnTo>
                <a:lnTo>
                  <a:pt x="0" y="839958"/>
                </a:lnTo>
              </a:path>
            </a:pathLst>
          </a:custGeom>
          <a:noFill/>
          <a:ln w="127000">
            <a:solidFill>
              <a:schemeClr val="tx2">
                <a:lumMod val="75000"/>
              </a:schemeClr>
            </a:solidFill>
          </a:ln>
          <a:effectLst>
            <a:outerShdw blurRad="635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16"/>
          <p:cNvSpPr/>
          <p:nvPr/>
        </p:nvSpPr>
        <p:spPr>
          <a:xfrm>
            <a:off x="4872461" y="868203"/>
            <a:ext cx="839379" cy="700258"/>
          </a:xfrm>
          <a:custGeom>
            <a:avLst/>
            <a:gdLst>
              <a:gd name="connsiteX0" fmla="*/ 0 w 1948701"/>
              <a:gd name="connsiteY0" fmla="*/ 839958 h 1679915"/>
              <a:gd name="connsiteX1" fmla="*/ 419979 w 1948701"/>
              <a:gd name="connsiteY1" fmla="*/ 0 h 1679915"/>
              <a:gd name="connsiteX2" fmla="*/ 1528722 w 1948701"/>
              <a:gd name="connsiteY2" fmla="*/ 0 h 1679915"/>
              <a:gd name="connsiteX3" fmla="*/ 1948701 w 1948701"/>
              <a:gd name="connsiteY3" fmla="*/ 839958 h 1679915"/>
              <a:gd name="connsiteX4" fmla="*/ 1528722 w 1948701"/>
              <a:gd name="connsiteY4" fmla="*/ 1679915 h 1679915"/>
              <a:gd name="connsiteX5" fmla="*/ 419979 w 1948701"/>
              <a:gd name="connsiteY5" fmla="*/ 1679915 h 1679915"/>
              <a:gd name="connsiteX6" fmla="*/ 0 w 1948701"/>
              <a:gd name="connsiteY6" fmla="*/ 839958 h 1679915"/>
              <a:gd name="connsiteX0" fmla="*/ 0 w 1528722"/>
              <a:gd name="connsiteY0" fmla="*/ 839958 h 1679915"/>
              <a:gd name="connsiteX1" fmla="*/ 419979 w 1528722"/>
              <a:gd name="connsiteY1" fmla="*/ 0 h 1679915"/>
              <a:gd name="connsiteX2" fmla="*/ 1528722 w 1528722"/>
              <a:gd name="connsiteY2" fmla="*/ 0 h 1679915"/>
              <a:gd name="connsiteX3" fmla="*/ 1528722 w 1528722"/>
              <a:gd name="connsiteY3" fmla="*/ 1679915 h 1679915"/>
              <a:gd name="connsiteX4" fmla="*/ 419979 w 1528722"/>
              <a:gd name="connsiteY4" fmla="*/ 1679915 h 1679915"/>
              <a:gd name="connsiteX5" fmla="*/ 0 w 1528722"/>
              <a:gd name="connsiteY5" fmla="*/ 839958 h 1679915"/>
              <a:gd name="connsiteX0" fmla="*/ 0 w 1528722"/>
              <a:gd name="connsiteY0" fmla="*/ 839958 h 1679915"/>
              <a:gd name="connsiteX1" fmla="*/ 419979 w 1528722"/>
              <a:gd name="connsiteY1" fmla="*/ 0 h 1679915"/>
              <a:gd name="connsiteX2" fmla="*/ 1528722 w 1528722"/>
              <a:gd name="connsiteY2" fmla="*/ 0 h 1679915"/>
              <a:gd name="connsiteX3" fmla="*/ 419979 w 1528722"/>
              <a:gd name="connsiteY3" fmla="*/ 1679915 h 1679915"/>
              <a:gd name="connsiteX4" fmla="*/ 0 w 1528722"/>
              <a:gd name="connsiteY4" fmla="*/ 839958 h 1679915"/>
              <a:gd name="connsiteX0" fmla="*/ 0 w 1528722"/>
              <a:gd name="connsiteY0" fmla="*/ 839958 h 1771355"/>
              <a:gd name="connsiteX1" fmla="*/ 419979 w 1528722"/>
              <a:gd name="connsiteY1" fmla="*/ 0 h 1771355"/>
              <a:gd name="connsiteX2" fmla="*/ 1528722 w 1528722"/>
              <a:gd name="connsiteY2" fmla="*/ 0 h 1771355"/>
              <a:gd name="connsiteX3" fmla="*/ 511419 w 1528722"/>
              <a:gd name="connsiteY3" fmla="*/ 1771355 h 1771355"/>
              <a:gd name="connsiteX0" fmla="*/ 0 w 1528722"/>
              <a:gd name="connsiteY0" fmla="*/ 839958 h 839958"/>
              <a:gd name="connsiteX1" fmla="*/ 419979 w 1528722"/>
              <a:gd name="connsiteY1" fmla="*/ 0 h 839958"/>
              <a:gd name="connsiteX2" fmla="*/ 1528722 w 1528722"/>
              <a:gd name="connsiteY2" fmla="*/ 0 h 839958"/>
              <a:gd name="connsiteX0" fmla="*/ 0 w 998497"/>
              <a:gd name="connsiteY0" fmla="*/ 843133 h 843133"/>
              <a:gd name="connsiteX1" fmla="*/ 419979 w 998497"/>
              <a:gd name="connsiteY1" fmla="*/ 3175 h 843133"/>
              <a:gd name="connsiteX2" fmla="*/ 998497 w 998497"/>
              <a:gd name="connsiteY2" fmla="*/ 0 h 843133"/>
              <a:gd name="connsiteX0" fmla="*/ 0 w 976272"/>
              <a:gd name="connsiteY0" fmla="*/ 839958 h 839958"/>
              <a:gd name="connsiteX1" fmla="*/ 419979 w 976272"/>
              <a:gd name="connsiteY1" fmla="*/ 0 h 839958"/>
              <a:gd name="connsiteX2" fmla="*/ 976272 w 976272"/>
              <a:gd name="connsiteY2" fmla="*/ 0 h 839958"/>
            </a:gdLst>
            <a:ahLst/>
            <a:cxnLst>
              <a:cxn ang="0">
                <a:pos x="connsiteX0" y="connsiteY0"/>
              </a:cxn>
              <a:cxn ang="0">
                <a:pos x="connsiteX1" y="connsiteY1"/>
              </a:cxn>
              <a:cxn ang="0">
                <a:pos x="connsiteX2" y="connsiteY2"/>
              </a:cxn>
            </a:cxnLst>
            <a:rect l="l" t="t" r="r" b="b"/>
            <a:pathLst>
              <a:path w="976272" h="839958">
                <a:moveTo>
                  <a:pt x="0" y="839958"/>
                </a:moveTo>
                <a:lnTo>
                  <a:pt x="419979" y="0"/>
                </a:lnTo>
                <a:lnTo>
                  <a:pt x="976272" y="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a:stCxn id="34" idx="2"/>
          </p:cNvCxnSpPr>
          <p:nvPr/>
        </p:nvCxnSpPr>
        <p:spPr>
          <a:xfrm flipH="1" flipV="1">
            <a:off x="5707094" y="545410"/>
            <a:ext cx="4746" cy="322793"/>
          </a:xfrm>
          <a:prstGeom prst="line">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7" name="Flowchart: Connector 36"/>
          <p:cNvSpPr/>
          <p:nvPr/>
        </p:nvSpPr>
        <p:spPr>
          <a:xfrm>
            <a:off x="5550025" y="263589"/>
            <a:ext cx="324215" cy="293714"/>
          </a:xfrm>
          <a:prstGeom prst="flowChartConnector">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anose="02020603050405020304" pitchFamily="18" charset="0"/>
                <a:cs typeface="Times New Roman" panose="02020603050405020304" pitchFamily="18" charset="0"/>
              </a:rPr>
              <a:t>3</a:t>
            </a:r>
          </a:p>
        </p:txBody>
      </p:sp>
      <p:sp>
        <p:nvSpPr>
          <p:cNvPr id="38" name="Rectangle 37"/>
          <p:cNvSpPr/>
          <p:nvPr/>
        </p:nvSpPr>
        <p:spPr>
          <a:xfrm>
            <a:off x="5271986" y="2454026"/>
            <a:ext cx="891526" cy="307777"/>
          </a:xfrm>
          <a:prstGeom prst="rect">
            <a:avLst/>
          </a:prstGeom>
          <a:noFill/>
        </p:spPr>
        <p:txBody>
          <a:bodyPr wrap="none" lIns="91440" tIns="45720" rIns="91440" bIns="45720">
            <a:spAutoFit/>
          </a:bodyPr>
          <a:lstStyle/>
          <a:p>
            <a:pPr algn="ctr"/>
            <a:r>
              <a:rPr lang="en-US" sz="1400" b="1" dirty="0">
                <a:ln w="0"/>
                <a:latin typeface="Times New Roman" panose="02020603050405020304" pitchFamily="18" charset="0"/>
                <a:cs typeface="Times New Roman" panose="02020603050405020304" pitchFamily="18" charset="0"/>
              </a:rPr>
              <a:t>Research</a:t>
            </a:r>
            <a:endParaRPr lang="en-US" sz="1400" b="1" cap="none" spc="0" dirty="0">
              <a:ln w="0"/>
              <a:solidFill>
                <a:schemeClr val="tx1"/>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5118810" y="2807898"/>
            <a:ext cx="1218602" cy="738664"/>
          </a:xfrm>
          <a:prstGeom prst="rect">
            <a:avLst/>
          </a:prstGeom>
          <a:noFill/>
        </p:spPr>
        <p:txBody>
          <a:bodyPr wrap="none" lIns="91440" tIns="45720" rIns="91440" bIns="45720">
            <a:spAutoFit/>
          </a:bodyPr>
          <a:lstStyle/>
          <a:p>
            <a:pPr algn="ctr"/>
            <a:r>
              <a:rPr lang="en-US" sz="1400" dirty="0">
                <a:ln w="0"/>
                <a:latin typeface="Times New Roman" panose="02020603050405020304" pitchFamily="18" charset="0"/>
                <a:cs typeface="Times New Roman" panose="02020603050405020304" pitchFamily="18" charset="0"/>
              </a:rPr>
              <a:t>Katsaros,2009</a:t>
            </a:r>
          </a:p>
          <a:p>
            <a:pPr algn="ctr"/>
            <a:r>
              <a:rPr lang="en-US" sz="1400" dirty="0">
                <a:ln w="0"/>
                <a:latin typeface="Times New Roman" panose="02020603050405020304" pitchFamily="18" charset="0"/>
                <a:cs typeface="Times New Roman" panose="02020603050405020304" pitchFamily="18" charset="0"/>
              </a:rPr>
              <a:t>Salzano, 2010</a:t>
            </a:r>
          </a:p>
          <a:p>
            <a:pPr algn="ctr"/>
            <a:r>
              <a:rPr lang="en-US" sz="1400" dirty="0">
                <a:ln w="0"/>
                <a:latin typeface="Times New Roman" panose="02020603050405020304" pitchFamily="18" charset="0"/>
                <a:cs typeface="Times New Roman" panose="02020603050405020304" pitchFamily="18" charset="0"/>
              </a:rPr>
              <a:t>Lopez, 2011</a:t>
            </a:r>
          </a:p>
        </p:txBody>
      </p:sp>
      <p:sp>
        <p:nvSpPr>
          <p:cNvPr id="42" name="Freeform 41"/>
          <p:cNvSpPr/>
          <p:nvPr/>
        </p:nvSpPr>
        <p:spPr>
          <a:xfrm>
            <a:off x="2470895" y="854882"/>
            <a:ext cx="1675454" cy="1400515"/>
          </a:xfrm>
          <a:custGeom>
            <a:avLst/>
            <a:gdLst>
              <a:gd name="connsiteX0" fmla="*/ 974350 w 1948701"/>
              <a:gd name="connsiteY0" fmla="*/ 0 h 1679915"/>
              <a:gd name="connsiteX1" fmla="*/ 1528722 w 1948701"/>
              <a:gd name="connsiteY1" fmla="*/ 0 h 1679915"/>
              <a:gd name="connsiteX2" fmla="*/ 1948701 w 1948701"/>
              <a:gd name="connsiteY2" fmla="*/ 839958 h 1679915"/>
              <a:gd name="connsiteX3" fmla="*/ 1528722 w 1948701"/>
              <a:gd name="connsiteY3" fmla="*/ 1679915 h 1679915"/>
              <a:gd name="connsiteX4" fmla="*/ 419979 w 1948701"/>
              <a:gd name="connsiteY4" fmla="*/ 1679915 h 1679915"/>
              <a:gd name="connsiteX5" fmla="*/ 0 w 1948701"/>
              <a:gd name="connsiteY5" fmla="*/ 839958 h 1679915"/>
              <a:gd name="connsiteX6" fmla="*/ 1 w 1948701"/>
              <a:gd name="connsiteY6" fmla="*/ 839957 h 1679915"/>
              <a:gd name="connsiteX7" fmla="*/ 974350 w 1948701"/>
              <a:gd name="connsiteY7" fmla="*/ 839957 h 1679915"/>
              <a:gd name="connsiteX0" fmla="*/ 974350 w 1948701"/>
              <a:gd name="connsiteY0" fmla="*/ 0 h 1679915"/>
              <a:gd name="connsiteX1" fmla="*/ 1528722 w 1948701"/>
              <a:gd name="connsiteY1" fmla="*/ 0 h 1679915"/>
              <a:gd name="connsiteX2" fmla="*/ 1948701 w 1948701"/>
              <a:gd name="connsiteY2" fmla="*/ 839958 h 1679915"/>
              <a:gd name="connsiteX3" fmla="*/ 1528722 w 1948701"/>
              <a:gd name="connsiteY3" fmla="*/ 1679915 h 1679915"/>
              <a:gd name="connsiteX4" fmla="*/ 419979 w 1948701"/>
              <a:gd name="connsiteY4" fmla="*/ 1679915 h 1679915"/>
              <a:gd name="connsiteX5" fmla="*/ 0 w 1948701"/>
              <a:gd name="connsiteY5" fmla="*/ 839958 h 1679915"/>
              <a:gd name="connsiteX6" fmla="*/ 1 w 1948701"/>
              <a:gd name="connsiteY6" fmla="*/ 839957 h 1679915"/>
              <a:gd name="connsiteX7" fmla="*/ 974350 w 1948701"/>
              <a:gd name="connsiteY7" fmla="*/ 0 h 1679915"/>
              <a:gd name="connsiteX0" fmla="*/ 974350 w 1948701"/>
              <a:gd name="connsiteY0" fmla="*/ 0 h 1679915"/>
              <a:gd name="connsiteX1" fmla="*/ 1528722 w 1948701"/>
              <a:gd name="connsiteY1" fmla="*/ 0 h 1679915"/>
              <a:gd name="connsiteX2" fmla="*/ 1948701 w 1948701"/>
              <a:gd name="connsiteY2" fmla="*/ 839958 h 1679915"/>
              <a:gd name="connsiteX3" fmla="*/ 1528722 w 1948701"/>
              <a:gd name="connsiteY3" fmla="*/ 1679915 h 1679915"/>
              <a:gd name="connsiteX4" fmla="*/ 419979 w 1948701"/>
              <a:gd name="connsiteY4" fmla="*/ 1679915 h 1679915"/>
              <a:gd name="connsiteX5" fmla="*/ 0 w 1948701"/>
              <a:gd name="connsiteY5" fmla="*/ 839958 h 1679915"/>
              <a:gd name="connsiteX6" fmla="*/ 91441 w 1948701"/>
              <a:gd name="connsiteY6" fmla="*/ 931397 h 1679915"/>
              <a:gd name="connsiteX0" fmla="*/ 974350 w 1948701"/>
              <a:gd name="connsiteY0" fmla="*/ 0 h 1679915"/>
              <a:gd name="connsiteX1" fmla="*/ 1528722 w 1948701"/>
              <a:gd name="connsiteY1" fmla="*/ 0 h 1679915"/>
              <a:gd name="connsiteX2" fmla="*/ 1948701 w 1948701"/>
              <a:gd name="connsiteY2" fmla="*/ 839958 h 1679915"/>
              <a:gd name="connsiteX3" fmla="*/ 1528722 w 1948701"/>
              <a:gd name="connsiteY3" fmla="*/ 1679915 h 1679915"/>
              <a:gd name="connsiteX4" fmla="*/ 419979 w 1948701"/>
              <a:gd name="connsiteY4" fmla="*/ 1679915 h 1679915"/>
              <a:gd name="connsiteX5" fmla="*/ 0 w 1948701"/>
              <a:gd name="connsiteY5" fmla="*/ 839958 h 1679915"/>
              <a:gd name="connsiteX6" fmla="*/ 929641 w 1948701"/>
              <a:gd name="connsiteY6" fmla="*/ 778997 h 1679915"/>
              <a:gd name="connsiteX0" fmla="*/ 974350 w 1948701"/>
              <a:gd name="connsiteY0" fmla="*/ 0 h 1679915"/>
              <a:gd name="connsiteX1" fmla="*/ 1528722 w 1948701"/>
              <a:gd name="connsiteY1" fmla="*/ 0 h 1679915"/>
              <a:gd name="connsiteX2" fmla="*/ 1948701 w 1948701"/>
              <a:gd name="connsiteY2" fmla="*/ 839958 h 1679915"/>
              <a:gd name="connsiteX3" fmla="*/ 1528722 w 1948701"/>
              <a:gd name="connsiteY3" fmla="*/ 1679915 h 1679915"/>
              <a:gd name="connsiteX4" fmla="*/ 419979 w 1948701"/>
              <a:gd name="connsiteY4" fmla="*/ 1679915 h 1679915"/>
              <a:gd name="connsiteX5" fmla="*/ 0 w 1948701"/>
              <a:gd name="connsiteY5" fmla="*/ 839958 h 167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8701" h="1679915">
                <a:moveTo>
                  <a:pt x="974350" y="0"/>
                </a:moveTo>
                <a:lnTo>
                  <a:pt x="1528722" y="0"/>
                </a:lnTo>
                <a:lnTo>
                  <a:pt x="1948701" y="839958"/>
                </a:lnTo>
                <a:lnTo>
                  <a:pt x="1528722" y="1679915"/>
                </a:lnTo>
                <a:lnTo>
                  <a:pt x="419979" y="1679915"/>
                </a:lnTo>
                <a:lnTo>
                  <a:pt x="0" y="839958"/>
                </a:lnTo>
              </a:path>
            </a:pathLst>
          </a:custGeom>
          <a:noFill/>
          <a:ln w="127000">
            <a:solidFill>
              <a:schemeClr val="accent5">
                <a:lumMod val="75000"/>
              </a:schemeClr>
            </a:solidFill>
          </a:ln>
          <a:effectLst>
            <a:outerShdw blurRad="635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exagon 16"/>
          <p:cNvSpPr/>
          <p:nvPr/>
        </p:nvSpPr>
        <p:spPr>
          <a:xfrm>
            <a:off x="2471378" y="860175"/>
            <a:ext cx="839379" cy="700258"/>
          </a:xfrm>
          <a:custGeom>
            <a:avLst/>
            <a:gdLst>
              <a:gd name="connsiteX0" fmla="*/ 0 w 1948701"/>
              <a:gd name="connsiteY0" fmla="*/ 839958 h 1679915"/>
              <a:gd name="connsiteX1" fmla="*/ 419979 w 1948701"/>
              <a:gd name="connsiteY1" fmla="*/ 0 h 1679915"/>
              <a:gd name="connsiteX2" fmla="*/ 1528722 w 1948701"/>
              <a:gd name="connsiteY2" fmla="*/ 0 h 1679915"/>
              <a:gd name="connsiteX3" fmla="*/ 1948701 w 1948701"/>
              <a:gd name="connsiteY3" fmla="*/ 839958 h 1679915"/>
              <a:gd name="connsiteX4" fmla="*/ 1528722 w 1948701"/>
              <a:gd name="connsiteY4" fmla="*/ 1679915 h 1679915"/>
              <a:gd name="connsiteX5" fmla="*/ 419979 w 1948701"/>
              <a:gd name="connsiteY5" fmla="*/ 1679915 h 1679915"/>
              <a:gd name="connsiteX6" fmla="*/ 0 w 1948701"/>
              <a:gd name="connsiteY6" fmla="*/ 839958 h 1679915"/>
              <a:gd name="connsiteX0" fmla="*/ 0 w 1528722"/>
              <a:gd name="connsiteY0" fmla="*/ 839958 h 1679915"/>
              <a:gd name="connsiteX1" fmla="*/ 419979 w 1528722"/>
              <a:gd name="connsiteY1" fmla="*/ 0 h 1679915"/>
              <a:gd name="connsiteX2" fmla="*/ 1528722 w 1528722"/>
              <a:gd name="connsiteY2" fmla="*/ 0 h 1679915"/>
              <a:gd name="connsiteX3" fmla="*/ 1528722 w 1528722"/>
              <a:gd name="connsiteY3" fmla="*/ 1679915 h 1679915"/>
              <a:gd name="connsiteX4" fmla="*/ 419979 w 1528722"/>
              <a:gd name="connsiteY4" fmla="*/ 1679915 h 1679915"/>
              <a:gd name="connsiteX5" fmla="*/ 0 w 1528722"/>
              <a:gd name="connsiteY5" fmla="*/ 839958 h 1679915"/>
              <a:gd name="connsiteX0" fmla="*/ 0 w 1528722"/>
              <a:gd name="connsiteY0" fmla="*/ 839958 h 1679915"/>
              <a:gd name="connsiteX1" fmla="*/ 419979 w 1528722"/>
              <a:gd name="connsiteY1" fmla="*/ 0 h 1679915"/>
              <a:gd name="connsiteX2" fmla="*/ 1528722 w 1528722"/>
              <a:gd name="connsiteY2" fmla="*/ 0 h 1679915"/>
              <a:gd name="connsiteX3" fmla="*/ 419979 w 1528722"/>
              <a:gd name="connsiteY3" fmla="*/ 1679915 h 1679915"/>
              <a:gd name="connsiteX4" fmla="*/ 0 w 1528722"/>
              <a:gd name="connsiteY4" fmla="*/ 839958 h 1679915"/>
              <a:gd name="connsiteX0" fmla="*/ 0 w 1528722"/>
              <a:gd name="connsiteY0" fmla="*/ 839958 h 1771355"/>
              <a:gd name="connsiteX1" fmla="*/ 419979 w 1528722"/>
              <a:gd name="connsiteY1" fmla="*/ 0 h 1771355"/>
              <a:gd name="connsiteX2" fmla="*/ 1528722 w 1528722"/>
              <a:gd name="connsiteY2" fmla="*/ 0 h 1771355"/>
              <a:gd name="connsiteX3" fmla="*/ 511419 w 1528722"/>
              <a:gd name="connsiteY3" fmla="*/ 1771355 h 1771355"/>
              <a:gd name="connsiteX0" fmla="*/ 0 w 1528722"/>
              <a:gd name="connsiteY0" fmla="*/ 839958 h 839958"/>
              <a:gd name="connsiteX1" fmla="*/ 419979 w 1528722"/>
              <a:gd name="connsiteY1" fmla="*/ 0 h 839958"/>
              <a:gd name="connsiteX2" fmla="*/ 1528722 w 1528722"/>
              <a:gd name="connsiteY2" fmla="*/ 0 h 839958"/>
              <a:gd name="connsiteX0" fmla="*/ 0 w 998497"/>
              <a:gd name="connsiteY0" fmla="*/ 843133 h 843133"/>
              <a:gd name="connsiteX1" fmla="*/ 419979 w 998497"/>
              <a:gd name="connsiteY1" fmla="*/ 3175 h 843133"/>
              <a:gd name="connsiteX2" fmla="*/ 998497 w 998497"/>
              <a:gd name="connsiteY2" fmla="*/ 0 h 843133"/>
              <a:gd name="connsiteX0" fmla="*/ 0 w 976272"/>
              <a:gd name="connsiteY0" fmla="*/ 839958 h 839958"/>
              <a:gd name="connsiteX1" fmla="*/ 419979 w 976272"/>
              <a:gd name="connsiteY1" fmla="*/ 0 h 839958"/>
              <a:gd name="connsiteX2" fmla="*/ 976272 w 976272"/>
              <a:gd name="connsiteY2" fmla="*/ 0 h 839958"/>
            </a:gdLst>
            <a:ahLst/>
            <a:cxnLst>
              <a:cxn ang="0">
                <a:pos x="connsiteX0" y="connsiteY0"/>
              </a:cxn>
              <a:cxn ang="0">
                <a:pos x="connsiteX1" y="connsiteY1"/>
              </a:cxn>
              <a:cxn ang="0">
                <a:pos x="connsiteX2" y="connsiteY2"/>
              </a:cxn>
            </a:cxnLst>
            <a:rect l="l" t="t" r="r" b="b"/>
            <a:pathLst>
              <a:path w="976272" h="839958">
                <a:moveTo>
                  <a:pt x="0" y="839958"/>
                </a:moveTo>
                <a:lnTo>
                  <a:pt x="419979" y="0"/>
                </a:lnTo>
                <a:lnTo>
                  <a:pt x="976272" y="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p:cNvCxnSpPr>
            <a:stCxn id="44" idx="2"/>
          </p:cNvCxnSpPr>
          <p:nvPr/>
        </p:nvCxnSpPr>
        <p:spPr>
          <a:xfrm flipH="1" flipV="1">
            <a:off x="3306011" y="537382"/>
            <a:ext cx="4746" cy="322793"/>
          </a:xfrm>
          <a:prstGeom prst="line">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47" name="Flowchart: Connector 46"/>
          <p:cNvSpPr/>
          <p:nvPr/>
        </p:nvSpPr>
        <p:spPr>
          <a:xfrm>
            <a:off x="3148942" y="255561"/>
            <a:ext cx="324215" cy="293714"/>
          </a:xfrm>
          <a:prstGeom prst="flowChartConnector">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anose="02020603050405020304" pitchFamily="18" charset="0"/>
                <a:cs typeface="Times New Roman" panose="02020603050405020304" pitchFamily="18" charset="0"/>
              </a:rPr>
              <a:t>2</a:t>
            </a:r>
          </a:p>
        </p:txBody>
      </p:sp>
      <p:sp>
        <p:nvSpPr>
          <p:cNvPr id="48" name="Rectangle 47"/>
          <p:cNvSpPr/>
          <p:nvPr/>
        </p:nvSpPr>
        <p:spPr>
          <a:xfrm>
            <a:off x="2715384" y="2445998"/>
            <a:ext cx="1202572" cy="307777"/>
          </a:xfrm>
          <a:prstGeom prst="rect">
            <a:avLst/>
          </a:prstGeom>
          <a:noFill/>
        </p:spPr>
        <p:txBody>
          <a:bodyPr wrap="none" lIns="91440" tIns="45720" rIns="91440" bIns="45720">
            <a:spAutoFit/>
          </a:bodyPr>
          <a:lstStyle/>
          <a:p>
            <a:pPr algn="ctr"/>
            <a:r>
              <a:rPr lang="en-US" sz="1400" b="1" dirty="0">
                <a:ln w="0"/>
                <a:latin typeface="Times New Roman" panose="02020603050405020304" pitchFamily="18" charset="0"/>
                <a:cs typeface="Times New Roman" panose="02020603050405020304" pitchFamily="18" charset="0"/>
              </a:rPr>
              <a:t>ASTM, FMA</a:t>
            </a:r>
            <a:endParaRPr lang="en-US" sz="1400" b="1" cap="none" spc="0" dirty="0">
              <a:ln w="0"/>
              <a:solidFill>
                <a:schemeClr val="tx1"/>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2603915" y="2761770"/>
            <a:ext cx="1446230" cy="523220"/>
          </a:xfrm>
          <a:prstGeom prst="rect">
            <a:avLst/>
          </a:prstGeom>
          <a:noFill/>
        </p:spPr>
        <p:txBody>
          <a:bodyPr wrap="none" lIns="91440" tIns="45720" rIns="91440" bIns="45720">
            <a:spAutoFit/>
          </a:bodyPr>
          <a:lstStyle/>
          <a:p>
            <a:pPr algn="ctr"/>
            <a:r>
              <a:rPr lang="en-US" sz="1400" dirty="0">
                <a:ln w="0"/>
                <a:latin typeface="Times New Roman" panose="02020603050405020304" pitchFamily="18" charset="0"/>
                <a:cs typeface="Times New Roman" panose="02020603050405020304" pitchFamily="18" charset="0"/>
              </a:rPr>
              <a:t>Normative vs </a:t>
            </a:r>
          </a:p>
          <a:p>
            <a:pPr algn="ctr"/>
            <a:r>
              <a:rPr lang="en-US" sz="1400" dirty="0">
                <a:ln w="0"/>
                <a:latin typeface="Times New Roman" panose="02020603050405020304" pitchFamily="18" charset="0"/>
                <a:cs typeface="Times New Roman" panose="02020603050405020304" pitchFamily="18" charset="0"/>
              </a:rPr>
              <a:t>Standard Practice</a:t>
            </a:r>
            <a:endParaRPr lang="en-US" sz="1400" b="0" cap="none" spc="0" dirty="0">
              <a:ln w="0"/>
              <a:solidFill>
                <a:schemeClr val="tx1"/>
              </a:solidFill>
              <a:latin typeface="Times New Roman" panose="02020603050405020304" pitchFamily="18" charset="0"/>
              <a:cs typeface="Times New Roman" panose="02020603050405020304" pitchFamily="18" charset="0"/>
            </a:endParaRPr>
          </a:p>
        </p:txBody>
      </p:sp>
      <p:sp>
        <p:nvSpPr>
          <p:cNvPr id="50" name="Freeform 49"/>
          <p:cNvSpPr/>
          <p:nvPr/>
        </p:nvSpPr>
        <p:spPr>
          <a:xfrm>
            <a:off x="6990594" y="2879409"/>
            <a:ext cx="1675454" cy="1400515"/>
          </a:xfrm>
          <a:custGeom>
            <a:avLst/>
            <a:gdLst>
              <a:gd name="connsiteX0" fmla="*/ 974350 w 1948701"/>
              <a:gd name="connsiteY0" fmla="*/ 0 h 1679915"/>
              <a:gd name="connsiteX1" fmla="*/ 1528722 w 1948701"/>
              <a:gd name="connsiteY1" fmla="*/ 0 h 1679915"/>
              <a:gd name="connsiteX2" fmla="*/ 1948701 w 1948701"/>
              <a:gd name="connsiteY2" fmla="*/ 839958 h 1679915"/>
              <a:gd name="connsiteX3" fmla="*/ 1528722 w 1948701"/>
              <a:gd name="connsiteY3" fmla="*/ 1679915 h 1679915"/>
              <a:gd name="connsiteX4" fmla="*/ 419979 w 1948701"/>
              <a:gd name="connsiteY4" fmla="*/ 1679915 h 1679915"/>
              <a:gd name="connsiteX5" fmla="*/ 0 w 1948701"/>
              <a:gd name="connsiteY5" fmla="*/ 839958 h 1679915"/>
              <a:gd name="connsiteX6" fmla="*/ 1 w 1948701"/>
              <a:gd name="connsiteY6" fmla="*/ 839957 h 1679915"/>
              <a:gd name="connsiteX7" fmla="*/ 974350 w 1948701"/>
              <a:gd name="connsiteY7" fmla="*/ 839957 h 1679915"/>
              <a:gd name="connsiteX0" fmla="*/ 974350 w 1948701"/>
              <a:gd name="connsiteY0" fmla="*/ 0 h 1679915"/>
              <a:gd name="connsiteX1" fmla="*/ 1528722 w 1948701"/>
              <a:gd name="connsiteY1" fmla="*/ 0 h 1679915"/>
              <a:gd name="connsiteX2" fmla="*/ 1948701 w 1948701"/>
              <a:gd name="connsiteY2" fmla="*/ 839958 h 1679915"/>
              <a:gd name="connsiteX3" fmla="*/ 1528722 w 1948701"/>
              <a:gd name="connsiteY3" fmla="*/ 1679915 h 1679915"/>
              <a:gd name="connsiteX4" fmla="*/ 419979 w 1948701"/>
              <a:gd name="connsiteY4" fmla="*/ 1679915 h 1679915"/>
              <a:gd name="connsiteX5" fmla="*/ 0 w 1948701"/>
              <a:gd name="connsiteY5" fmla="*/ 839958 h 1679915"/>
              <a:gd name="connsiteX6" fmla="*/ 1 w 1948701"/>
              <a:gd name="connsiteY6" fmla="*/ 839957 h 1679915"/>
              <a:gd name="connsiteX7" fmla="*/ 974350 w 1948701"/>
              <a:gd name="connsiteY7" fmla="*/ 0 h 1679915"/>
              <a:gd name="connsiteX0" fmla="*/ 974350 w 1948701"/>
              <a:gd name="connsiteY0" fmla="*/ 0 h 1679915"/>
              <a:gd name="connsiteX1" fmla="*/ 1528722 w 1948701"/>
              <a:gd name="connsiteY1" fmla="*/ 0 h 1679915"/>
              <a:gd name="connsiteX2" fmla="*/ 1948701 w 1948701"/>
              <a:gd name="connsiteY2" fmla="*/ 839958 h 1679915"/>
              <a:gd name="connsiteX3" fmla="*/ 1528722 w 1948701"/>
              <a:gd name="connsiteY3" fmla="*/ 1679915 h 1679915"/>
              <a:gd name="connsiteX4" fmla="*/ 419979 w 1948701"/>
              <a:gd name="connsiteY4" fmla="*/ 1679915 h 1679915"/>
              <a:gd name="connsiteX5" fmla="*/ 0 w 1948701"/>
              <a:gd name="connsiteY5" fmla="*/ 839958 h 1679915"/>
              <a:gd name="connsiteX6" fmla="*/ 91441 w 1948701"/>
              <a:gd name="connsiteY6" fmla="*/ 931397 h 1679915"/>
              <a:gd name="connsiteX0" fmla="*/ 974350 w 1948701"/>
              <a:gd name="connsiteY0" fmla="*/ 0 h 1679915"/>
              <a:gd name="connsiteX1" fmla="*/ 1528722 w 1948701"/>
              <a:gd name="connsiteY1" fmla="*/ 0 h 1679915"/>
              <a:gd name="connsiteX2" fmla="*/ 1948701 w 1948701"/>
              <a:gd name="connsiteY2" fmla="*/ 839958 h 1679915"/>
              <a:gd name="connsiteX3" fmla="*/ 1528722 w 1948701"/>
              <a:gd name="connsiteY3" fmla="*/ 1679915 h 1679915"/>
              <a:gd name="connsiteX4" fmla="*/ 419979 w 1948701"/>
              <a:gd name="connsiteY4" fmla="*/ 1679915 h 1679915"/>
              <a:gd name="connsiteX5" fmla="*/ 0 w 1948701"/>
              <a:gd name="connsiteY5" fmla="*/ 839958 h 1679915"/>
              <a:gd name="connsiteX6" fmla="*/ 929641 w 1948701"/>
              <a:gd name="connsiteY6" fmla="*/ 778997 h 1679915"/>
              <a:gd name="connsiteX0" fmla="*/ 974350 w 1948701"/>
              <a:gd name="connsiteY0" fmla="*/ 0 h 1679915"/>
              <a:gd name="connsiteX1" fmla="*/ 1528722 w 1948701"/>
              <a:gd name="connsiteY1" fmla="*/ 0 h 1679915"/>
              <a:gd name="connsiteX2" fmla="*/ 1948701 w 1948701"/>
              <a:gd name="connsiteY2" fmla="*/ 839958 h 1679915"/>
              <a:gd name="connsiteX3" fmla="*/ 1528722 w 1948701"/>
              <a:gd name="connsiteY3" fmla="*/ 1679915 h 1679915"/>
              <a:gd name="connsiteX4" fmla="*/ 419979 w 1948701"/>
              <a:gd name="connsiteY4" fmla="*/ 1679915 h 1679915"/>
              <a:gd name="connsiteX5" fmla="*/ 0 w 1948701"/>
              <a:gd name="connsiteY5" fmla="*/ 839958 h 167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8701" h="1679915">
                <a:moveTo>
                  <a:pt x="974350" y="0"/>
                </a:moveTo>
                <a:lnTo>
                  <a:pt x="1528722" y="0"/>
                </a:lnTo>
                <a:lnTo>
                  <a:pt x="1948701" y="839958"/>
                </a:lnTo>
                <a:lnTo>
                  <a:pt x="1528722" y="1679915"/>
                </a:lnTo>
                <a:lnTo>
                  <a:pt x="419979" y="1679915"/>
                </a:lnTo>
                <a:lnTo>
                  <a:pt x="0" y="839958"/>
                </a:lnTo>
              </a:path>
            </a:pathLst>
          </a:custGeom>
          <a:noFill/>
          <a:ln w="127000">
            <a:solidFill>
              <a:srgbClr val="CC3300"/>
            </a:solidFill>
          </a:ln>
          <a:effectLst>
            <a:outerShdw blurRad="635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16"/>
          <p:cNvSpPr/>
          <p:nvPr/>
        </p:nvSpPr>
        <p:spPr>
          <a:xfrm>
            <a:off x="6962502" y="2884702"/>
            <a:ext cx="839379" cy="700258"/>
          </a:xfrm>
          <a:custGeom>
            <a:avLst/>
            <a:gdLst>
              <a:gd name="connsiteX0" fmla="*/ 0 w 1948701"/>
              <a:gd name="connsiteY0" fmla="*/ 839958 h 1679915"/>
              <a:gd name="connsiteX1" fmla="*/ 419979 w 1948701"/>
              <a:gd name="connsiteY1" fmla="*/ 0 h 1679915"/>
              <a:gd name="connsiteX2" fmla="*/ 1528722 w 1948701"/>
              <a:gd name="connsiteY2" fmla="*/ 0 h 1679915"/>
              <a:gd name="connsiteX3" fmla="*/ 1948701 w 1948701"/>
              <a:gd name="connsiteY3" fmla="*/ 839958 h 1679915"/>
              <a:gd name="connsiteX4" fmla="*/ 1528722 w 1948701"/>
              <a:gd name="connsiteY4" fmla="*/ 1679915 h 1679915"/>
              <a:gd name="connsiteX5" fmla="*/ 419979 w 1948701"/>
              <a:gd name="connsiteY5" fmla="*/ 1679915 h 1679915"/>
              <a:gd name="connsiteX6" fmla="*/ 0 w 1948701"/>
              <a:gd name="connsiteY6" fmla="*/ 839958 h 1679915"/>
              <a:gd name="connsiteX0" fmla="*/ 0 w 1528722"/>
              <a:gd name="connsiteY0" fmla="*/ 839958 h 1679915"/>
              <a:gd name="connsiteX1" fmla="*/ 419979 w 1528722"/>
              <a:gd name="connsiteY1" fmla="*/ 0 h 1679915"/>
              <a:gd name="connsiteX2" fmla="*/ 1528722 w 1528722"/>
              <a:gd name="connsiteY2" fmla="*/ 0 h 1679915"/>
              <a:gd name="connsiteX3" fmla="*/ 1528722 w 1528722"/>
              <a:gd name="connsiteY3" fmla="*/ 1679915 h 1679915"/>
              <a:gd name="connsiteX4" fmla="*/ 419979 w 1528722"/>
              <a:gd name="connsiteY4" fmla="*/ 1679915 h 1679915"/>
              <a:gd name="connsiteX5" fmla="*/ 0 w 1528722"/>
              <a:gd name="connsiteY5" fmla="*/ 839958 h 1679915"/>
              <a:gd name="connsiteX0" fmla="*/ 0 w 1528722"/>
              <a:gd name="connsiteY0" fmla="*/ 839958 h 1679915"/>
              <a:gd name="connsiteX1" fmla="*/ 419979 w 1528722"/>
              <a:gd name="connsiteY1" fmla="*/ 0 h 1679915"/>
              <a:gd name="connsiteX2" fmla="*/ 1528722 w 1528722"/>
              <a:gd name="connsiteY2" fmla="*/ 0 h 1679915"/>
              <a:gd name="connsiteX3" fmla="*/ 419979 w 1528722"/>
              <a:gd name="connsiteY3" fmla="*/ 1679915 h 1679915"/>
              <a:gd name="connsiteX4" fmla="*/ 0 w 1528722"/>
              <a:gd name="connsiteY4" fmla="*/ 839958 h 1679915"/>
              <a:gd name="connsiteX0" fmla="*/ 0 w 1528722"/>
              <a:gd name="connsiteY0" fmla="*/ 839958 h 1771355"/>
              <a:gd name="connsiteX1" fmla="*/ 419979 w 1528722"/>
              <a:gd name="connsiteY1" fmla="*/ 0 h 1771355"/>
              <a:gd name="connsiteX2" fmla="*/ 1528722 w 1528722"/>
              <a:gd name="connsiteY2" fmla="*/ 0 h 1771355"/>
              <a:gd name="connsiteX3" fmla="*/ 511419 w 1528722"/>
              <a:gd name="connsiteY3" fmla="*/ 1771355 h 1771355"/>
              <a:gd name="connsiteX0" fmla="*/ 0 w 1528722"/>
              <a:gd name="connsiteY0" fmla="*/ 839958 h 839958"/>
              <a:gd name="connsiteX1" fmla="*/ 419979 w 1528722"/>
              <a:gd name="connsiteY1" fmla="*/ 0 h 839958"/>
              <a:gd name="connsiteX2" fmla="*/ 1528722 w 1528722"/>
              <a:gd name="connsiteY2" fmla="*/ 0 h 839958"/>
              <a:gd name="connsiteX0" fmla="*/ 0 w 998497"/>
              <a:gd name="connsiteY0" fmla="*/ 843133 h 843133"/>
              <a:gd name="connsiteX1" fmla="*/ 419979 w 998497"/>
              <a:gd name="connsiteY1" fmla="*/ 3175 h 843133"/>
              <a:gd name="connsiteX2" fmla="*/ 998497 w 998497"/>
              <a:gd name="connsiteY2" fmla="*/ 0 h 843133"/>
              <a:gd name="connsiteX0" fmla="*/ 0 w 976272"/>
              <a:gd name="connsiteY0" fmla="*/ 839958 h 839958"/>
              <a:gd name="connsiteX1" fmla="*/ 419979 w 976272"/>
              <a:gd name="connsiteY1" fmla="*/ 0 h 839958"/>
              <a:gd name="connsiteX2" fmla="*/ 976272 w 976272"/>
              <a:gd name="connsiteY2" fmla="*/ 0 h 839958"/>
            </a:gdLst>
            <a:ahLst/>
            <a:cxnLst>
              <a:cxn ang="0">
                <a:pos x="connsiteX0" y="connsiteY0"/>
              </a:cxn>
              <a:cxn ang="0">
                <a:pos x="connsiteX1" y="connsiteY1"/>
              </a:cxn>
              <a:cxn ang="0">
                <a:pos x="connsiteX2" y="connsiteY2"/>
              </a:cxn>
            </a:cxnLst>
            <a:rect l="l" t="t" r="r" b="b"/>
            <a:pathLst>
              <a:path w="976272" h="839958">
                <a:moveTo>
                  <a:pt x="0" y="839958"/>
                </a:moveTo>
                <a:lnTo>
                  <a:pt x="419979" y="0"/>
                </a:lnTo>
                <a:lnTo>
                  <a:pt x="976272" y="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p:cNvCxnSpPr>
            <a:stCxn id="52" idx="2"/>
          </p:cNvCxnSpPr>
          <p:nvPr/>
        </p:nvCxnSpPr>
        <p:spPr>
          <a:xfrm flipH="1" flipV="1">
            <a:off x="7797135" y="2561909"/>
            <a:ext cx="4746" cy="322793"/>
          </a:xfrm>
          <a:prstGeom prst="line">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55" name="Flowchart: Connector 54"/>
          <p:cNvSpPr/>
          <p:nvPr/>
        </p:nvSpPr>
        <p:spPr>
          <a:xfrm>
            <a:off x="7668641" y="2280088"/>
            <a:ext cx="324215" cy="293714"/>
          </a:xfrm>
          <a:prstGeom prst="flowChartConnector">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anose="02020603050405020304" pitchFamily="18" charset="0"/>
                <a:cs typeface="Times New Roman" panose="02020603050405020304" pitchFamily="18" charset="0"/>
              </a:rPr>
              <a:t>4</a:t>
            </a:r>
          </a:p>
        </p:txBody>
      </p:sp>
      <p:sp>
        <p:nvSpPr>
          <p:cNvPr id="56" name="Rectangle 55"/>
          <p:cNvSpPr/>
          <p:nvPr/>
        </p:nvSpPr>
        <p:spPr>
          <a:xfrm>
            <a:off x="7172819" y="4470525"/>
            <a:ext cx="1327095" cy="307777"/>
          </a:xfrm>
          <a:prstGeom prst="rect">
            <a:avLst/>
          </a:prstGeom>
          <a:noFill/>
        </p:spPr>
        <p:txBody>
          <a:bodyPr wrap="none" lIns="91440" tIns="45720" rIns="91440" bIns="45720">
            <a:spAutoFit/>
          </a:bodyPr>
          <a:lstStyle/>
          <a:p>
            <a:pPr algn="ctr"/>
            <a:r>
              <a:rPr lang="en-US" sz="1400" b="1" dirty="0">
                <a:ln w="0"/>
                <a:latin typeface="Times New Roman" panose="02020603050405020304" pitchFamily="18" charset="0"/>
                <a:cs typeface="Times New Roman" panose="02020603050405020304" pitchFamily="18" charset="0"/>
              </a:rPr>
              <a:t>Standard Tests</a:t>
            </a:r>
            <a:endParaRPr lang="en-US" sz="1400" b="1" cap="none" spc="0" dirty="0">
              <a:ln w="0"/>
              <a:solidFill>
                <a:schemeClr val="tx1"/>
              </a:solidFill>
              <a:latin typeface="Times New Roman" panose="02020603050405020304" pitchFamily="18" charset="0"/>
              <a:cs typeface="Times New Roman" panose="02020603050405020304" pitchFamily="18" charset="0"/>
            </a:endParaRPr>
          </a:p>
        </p:txBody>
      </p:sp>
      <p:sp>
        <p:nvSpPr>
          <p:cNvPr id="57" name="Rectangle 56"/>
          <p:cNvSpPr/>
          <p:nvPr/>
        </p:nvSpPr>
        <p:spPr>
          <a:xfrm>
            <a:off x="7305683" y="4786297"/>
            <a:ext cx="1082091" cy="523220"/>
          </a:xfrm>
          <a:prstGeom prst="rect">
            <a:avLst/>
          </a:prstGeom>
          <a:noFill/>
        </p:spPr>
        <p:txBody>
          <a:bodyPr wrap="none" lIns="91440" tIns="45720" rIns="91440" bIns="45720">
            <a:spAutoFit/>
          </a:bodyPr>
          <a:lstStyle/>
          <a:p>
            <a:pPr algn="ctr"/>
            <a:r>
              <a:rPr lang="en-US" sz="1400" dirty="0">
                <a:ln w="0"/>
                <a:latin typeface="Times New Roman" panose="02020603050405020304" pitchFamily="18" charset="0"/>
                <a:cs typeface="Times New Roman" panose="02020603050405020304" pitchFamily="18" charset="0"/>
              </a:rPr>
              <a:t>ASTM &amp;</a:t>
            </a:r>
          </a:p>
          <a:p>
            <a:pPr algn="ctr"/>
            <a:r>
              <a:rPr lang="en-US" sz="1400" b="0" cap="none" spc="0" dirty="0">
                <a:ln w="0"/>
                <a:solidFill>
                  <a:schemeClr val="tx1"/>
                </a:solidFill>
                <a:latin typeface="Times New Roman" panose="02020603050405020304" pitchFamily="18" charset="0"/>
                <a:cs typeface="Times New Roman" panose="02020603050405020304" pitchFamily="18" charset="0"/>
              </a:rPr>
              <a:t>INDUSTRY</a:t>
            </a:r>
          </a:p>
        </p:txBody>
      </p:sp>
      <p:pic>
        <p:nvPicPr>
          <p:cNvPr id="1028" name="Picture 4" descr="Image result for research">
            <a:hlinkClick r:id="rId5" action="ppaction://hlinksldjump"/>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76593" y="3336781"/>
            <a:ext cx="536333" cy="4833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bulb draw">
            <a:hlinkClick r:id="rId7" action="ppaction://hlinksldjump"/>
          </p:cNvPr>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84305" y="1132047"/>
            <a:ext cx="1485444" cy="836870"/>
          </a:xfrm>
          <a:prstGeom prst="rect">
            <a:avLst/>
          </a:prstGeom>
          <a:noFill/>
          <a:extLst>
            <a:ext uri="{909E8E84-426E-40DD-AFC4-6F175D3DCCD1}">
              <a14:hiddenFill xmlns:a14="http://schemas.microsoft.com/office/drawing/2010/main">
                <a:solidFill>
                  <a:srgbClr val="FFFFFF"/>
                </a:solidFill>
              </a14:hiddenFill>
            </a:ext>
          </a:extLst>
        </p:spPr>
      </p:pic>
      <p:grpSp>
        <p:nvGrpSpPr>
          <p:cNvPr id="70" name="Group 69"/>
          <p:cNvGrpSpPr/>
          <p:nvPr/>
        </p:nvGrpSpPr>
        <p:grpSpPr>
          <a:xfrm>
            <a:off x="2632838" y="4690110"/>
            <a:ext cx="1675454" cy="1400515"/>
            <a:chOff x="559114" y="2590800"/>
            <a:chExt cx="1948701" cy="1679915"/>
          </a:xfrm>
          <a:noFill/>
          <a:effectLst>
            <a:outerShdw blurRad="635000" dist="50800" dir="5400000" algn="ctr" rotWithShape="0">
              <a:srgbClr val="000000">
                <a:alpha val="43137"/>
              </a:srgbClr>
            </a:outerShdw>
          </a:effectLst>
        </p:grpSpPr>
        <p:sp>
          <p:nvSpPr>
            <p:cNvPr id="71" name="Freeform 70"/>
            <p:cNvSpPr/>
            <p:nvPr/>
          </p:nvSpPr>
          <p:spPr>
            <a:xfrm>
              <a:off x="559114" y="2590800"/>
              <a:ext cx="1948701" cy="1679915"/>
            </a:xfrm>
            <a:custGeom>
              <a:avLst/>
              <a:gdLst>
                <a:gd name="connsiteX0" fmla="*/ 974350 w 1948701"/>
                <a:gd name="connsiteY0" fmla="*/ 0 h 1679915"/>
                <a:gd name="connsiteX1" fmla="*/ 1528722 w 1948701"/>
                <a:gd name="connsiteY1" fmla="*/ 0 h 1679915"/>
                <a:gd name="connsiteX2" fmla="*/ 1948701 w 1948701"/>
                <a:gd name="connsiteY2" fmla="*/ 839958 h 1679915"/>
                <a:gd name="connsiteX3" fmla="*/ 1528722 w 1948701"/>
                <a:gd name="connsiteY3" fmla="*/ 1679915 h 1679915"/>
                <a:gd name="connsiteX4" fmla="*/ 419979 w 1948701"/>
                <a:gd name="connsiteY4" fmla="*/ 1679915 h 1679915"/>
                <a:gd name="connsiteX5" fmla="*/ 0 w 1948701"/>
                <a:gd name="connsiteY5" fmla="*/ 839958 h 1679915"/>
                <a:gd name="connsiteX6" fmla="*/ 1 w 1948701"/>
                <a:gd name="connsiteY6" fmla="*/ 839957 h 1679915"/>
                <a:gd name="connsiteX7" fmla="*/ 974350 w 1948701"/>
                <a:gd name="connsiteY7" fmla="*/ 839957 h 1679915"/>
                <a:gd name="connsiteX0" fmla="*/ 974350 w 1948701"/>
                <a:gd name="connsiteY0" fmla="*/ 0 h 1679915"/>
                <a:gd name="connsiteX1" fmla="*/ 1528722 w 1948701"/>
                <a:gd name="connsiteY1" fmla="*/ 0 h 1679915"/>
                <a:gd name="connsiteX2" fmla="*/ 1948701 w 1948701"/>
                <a:gd name="connsiteY2" fmla="*/ 839958 h 1679915"/>
                <a:gd name="connsiteX3" fmla="*/ 1528722 w 1948701"/>
                <a:gd name="connsiteY3" fmla="*/ 1679915 h 1679915"/>
                <a:gd name="connsiteX4" fmla="*/ 419979 w 1948701"/>
                <a:gd name="connsiteY4" fmla="*/ 1679915 h 1679915"/>
                <a:gd name="connsiteX5" fmla="*/ 0 w 1948701"/>
                <a:gd name="connsiteY5" fmla="*/ 839958 h 1679915"/>
                <a:gd name="connsiteX6" fmla="*/ 1 w 1948701"/>
                <a:gd name="connsiteY6" fmla="*/ 839957 h 1679915"/>
                <a:gd name="connsiteX7" fmla="*/ 974350 w 1948701"/>
                <a:gd name="connsiteY7" fmla="*/ 0 h 1679915"/>
                <a:gd name="connsiteX0" fmla="*/ 974350 w 1948701"/>
                <a:gd name="connsiteY0" fmla="*/ 0 h 1679915"/>
                <a:gd name="connsiteX1" fmla="*/ 1528722 w 1948701"/>
                <a:gd name="connsiteY1" fmla="*/ 0 h 1679915"/>
                <a:gd name="connsiteX2" fmla="*/ 1948701 w 1948701"/>
                <a:gd name="connsiteY2" fmla="*/ 839958 h 1679915"/>
                <a:gd name="connsiteX3" fmla="*/ 1528722 w 1948701"/>
                <a:gd name="connsiteY3" fmla="*/ 1679915 h 1679915"/>
                <a:gd name="connsiteX4" fmla="*/ 419979 w 1948701"/>
                <a:gd name="connsiteY4" fmla="*/ 1679915 h 1679915"/>
                <a:gd name="connsiteX5" fmla="*/ 0 w 1948701"/>
                <a:gd name="connsiteY5" fmla="*/ 839958 h 1679915"/>
                <a:gd name="connsiteX6" fmla="*/ 91441 w 1948701"/>
                <a:gd name="connsiteY6" fmla="*/ 931397 h 1679915"/>
                <a:gd name="connsiteX0" fmla="*/ 974350 w 1948701"/>
                <a:gd name="connsiteY0" fmla="*/ 0 h 1679915"/>
                <a:gd name="connsiteX1" fmla="*/ 1528722 w 1948701"/>
                <a:gd name="connsiteY1" fmla="*/ 0 h 1679915"/>
                <a:gd name="connsiteX2" fmla="*/ 1948701 w 1948701"/>
                <a:gd name="connsiteY2" fmla="*/ 839958 h 1679915"/>
                <a:gd name="connsiteX3" fmla="*/ 1528722 w 1948701"/>
                <a:gd name="connsiteY3" fmla="*/ 1679915 h 1679915"/>
                <a:gd name="connsiteX4" fmla="*/ 419979 w 1948701"/>
                <a:gd name="connsiteY4" fmla="*/ 1679915 h 1679915"/>
                <a:gd name="connsiteX5" fmla="*/ 0 w 1948701"/>
                <a:gd name="connsiteY5" fmla="*/ 839958 h 1679915"/>
                <a:gd name="connsiteX6" fmla="*/ 929641 w 1948701"/>
                <a:gd name="connsiteY6" fmla="*/ 778997 h 1679915"/>
                <a:gd name="connsiteX0" fmla="*/ 974350 w 1948701"/>
                <a:gd name="connsiteY0" fmla="*/ 0 h 1679915"/>
                <a:gd name="connsiteX1" fmla="*/ 1528722 w 1948701"/>
                <a:gd name="connsiteY1" fmla="*/ 0 h 1679915"/>
                <a:gd name="connsiteX2" fmla="*/ 1948701 w 1948701"/>
                <a:gd name="connsiteY2" fmla="*/ 839958 h 1679915"/>
                <a:gd name="connsiteX3" fmla="*/ 1528722 w 1948701"/>
                <a:gd name="connsiteY3" fmla="*/ 1679915 h 1679915"/>
                <a:gd name="connsiteX4" fmla="*/ 419979 w 1948701"/>
                <a:gd name="connsiteY4" fmla="*/ 1679915 h 1679915"/>
                <a:gd name="connsiteX5" fmla="*/ 0 w 1948701"/>
                <a:gd name="connsiteY5" fmla="*/ 839958 h 167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8701" h="1679915">
                  <a:moveTo>
                    <a:pt x="974350" y="0"/>
                  </a:moveTo>
                  <a:lnTo>
                    <a:pt x="1528722" y="0"/>
                  </a:lnTo>
                  <a:lnTo>
                    <a:pt x="1948701" y="839958"/>
                  </a:lnTo>
                  <a:lnTo>
                    <a:pt x="1528722" y="1679915"/>
                  </a:lnTo>
                  <a:lnTo>
                    <a:pt x="419979" y="1679915"/>
                  </a:lnTo>
                  <a:lnTo>
                    <a:pt x="0" y="839958"/>
                  </a:lnTo>
                </a:path>
              </a:pathLst>
            </a:custGeom>
            <a:grp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xagon 16"/>
            <p:cNvSpPr/>
            <p:nvPr/>
          </p:nvSpPr>
          <p:spPr>
            <a:xfrm>
              <a:off x="559676" y="2597149"/>
              <a:ext cx="976272" cy="839958"/>
            </a:xfrm>
            <a:custGeom>
              <a:avLst/>
              <a:gdLst>
                <a:gd name="connsiteX0" fmla="*/ 0 w 1948701"/>
                <a:gd name="connsiteY0" fmla="*/ 839958 h 1679915"/>
                <a:gd name="connsiteX1" fmla="*/ 419979 w 1948701"/>
                <a:gd name="connsiteY1" fmla="*/ 0 h 1679915"/>
                <a:gd name="connsiteX2" fmla="*/ 1528722 w 1948701"/>
                <a:gd name="connsiteY2" fmla="*/ 0 h 1679915"/>
                <a:gd name="connsiteX3" fmla="*/ 1948701 w 1948701"/>
                <a:gd name="connsiteY3" fmla="*/ 839958 h 1679915"/>
                <a:gd name="connsiteX4" fmla="*/ 1528722 w 1948701"/>
                <a:gd name="connsiteY4" fmla="*/ 1679915 h 1679915"/>
                <a:gd name="connsiteX5" fmla="*/ 419979 w 1948701"/>
                <a:gd name="connsiteY5" fmla="*/ 1679915 h 1679915"/>
                <a:gd name="connsiteX6" fmla="*/ 0 w 1948701"/>
                <a:gd name="connsiteY6" fmla="*/ 839958 h 1679915"/>
                <a:gd name="connsiteX0" fmla="*/ 0 w 1528722"/>
                <a:gd name="connsiteY0" fmla="*/ 839958 h 1679915"/>
                <a:gd name="connsiteX1" fmla="*/ 419979 w 1528722"/>
                <a:gd name="connsiteY1" fmla="*/ 0 h 1679915"/>
                <a:gd name="connsiteX2" fmla="*/ 1528722 w 1528722"/>
                <a:gd name="connsiteY2" fmla="*/ 0 h 1679915"/>
                <a:gd name="connsiteX3" fmla="*/ 1528722 w 1528722"/>
                <a:gd name="connsiteY3" fmla="*/ 1679915 h 1679915"/>
                <a:gd name="connsiteX4" fmla="*/ 419979 w 1528722"/>
                <a:gd name="connsiteY4" fmla="*/ 1679915 h 1679915"/>
                <a:gd name="connsiteX5" fmla="*/ 0 w 1528722"/>
                <a:gd name="connsiteY5" fmla="*/ 839958 h 1679915"/>
                <a:gd name="connsiteX0" fmla="*/ 0 w 1528722"/>
                <a:gd name="connsiteY0" fmla="*/ 839958 h 1679915"/>
                <a:gd name="connsiteX1" fmla="*/ 419979 w 1528722"/>
                <a:gd name="connsiteY1" fmla="*/ 0 h 1679915"/>
                <a:gd name="connsiteX2" fmla="*/ 1528722 w 1528722"/>
                <a:gd name="connsiteY2" fmla="*/ 0 h 1679915"/>
                <a:gd name="connsiteX3" fmla="*/ 419979 w 1528722"/>
                <a:gd name="connsiteY3" fmla="*/ 1679915 h 1679915"/>
                <a:gd name="connsiteX4" fmla="*/ 0 w 1528722"/>
                <a:gd name="connsiteY4" fmla="*/ 839958 h 1679915"/>
                <a:gd name="connsiteX0" fmla="*/ 0 w 1528722"/>
                <a:gd name="connsiteY0" fmla="*/ 839958 h 1771355"/>
                <a:gd name="connsiteX1" fmla="*/ 419979 w 1528722"/>
                <a:gd name="connsiteY1" fmla="*/ 0 h 1771355"/>
                <a:gd name="connsiteX2" fmla="*/ 1528722 w 1528722"/>
                <a:gd name="connsiteY2" fmla="*/ 0 h 1771355"/>
                <a:gd name="connsiteX3" fmla="*/ 511419 w 1528722"/>
                <a:gd name="connsiteY3" fmla="*/ 1771355 h 1771355"/>
                <a:gd name="connsiteX0" fmla="*/ 0 w 1528722"/>
                <a:gd name="connsiteY0" fmla="*/ 839958 h 839958"/>
                <a:gd name="connsiteX1" fmla="*/ 419979 w 1528722"/>
                <a:gd name="connsiteY1" fmla="*/ 0 h 839958"/>
                <a:gd name="connsiteX2" fmla="*/ 1528722 w 1528722"/>
                <a:gd name="connsiteY2" fmla="*/ 0 h 839958"/>
                <a:gd name="connsiteX0" fmla="*/ 0 w 998497"/>
                <a:gd name="connsiteY0" fmla="*/ 843133 h 843133"/>
                <a:gd name="connsiteX1" fmla="*/ 419979 w 998497"/>
                <a:gd name="connsiteY1" fmla="*/ 3175 h 843133"/>
                <a:gd name="connsiteX2" fmla="*/ 998497 w 998497"/>
                <a:gd name="connsiteY2" fmla="*/ 0 h 843133"/>
                <a:gd name="connsiteX0" fmla="*/ 0 w 976272"/>
                <a:gd name="connsiteY0" fmla="*/ 839958 h 839958"/>
                <a:gd name="connsiteX1" fmla="*/ 419979 w 976272"/>
                <a:gd name="connsiteY1" fmla="*/ 0 h 839958"/>
                <a:gd name="connsiteX2" fmla="*/ 976272 w 976272"/>
                <a:gd name="connsiteY2" fmla="*/ 0 h 839958"/>
              </a:gdLst>
              <a:ahLst/>
              <a:cxnLst>
                <a:cxn ang="0">
                  <a:pos x="connsiteX0" y="connsiteY0"/>
                </a:cxn>
                <a:cxn ang="0">
                  <a:pos x="connsiteX1" y="connsiteY1"/>
                </a:cxn>
                <a:cxn ang="0">
                  <a:pos x="connsiteX2" y="connsiteY2"/>
                </a:cxn>
              </a:cxnLst>
              <a:rect l="l" t="t" r="r" b="b"/>
              <a:pathLst>
                <a:path w="976272" h="839958">
                  <a:moveTo>
                    <a:pt x="0" y="839958"/>
                  </a:moveTo>
                  <a:lnTo>
                    <a:pt x="419979" y="0"/>
                  </a:lnTo>
                  <a:lnTo>
                    <a:pt x="976272" y="0"/>
                  </a:lnTo>
                </a:path>
              </a:pathLst>
            </a:cu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5" name="Straight Connector 74"/>
          <p:cNvCxnSpPr>
            <a:stCxn id="73" idx="2"/>
          </p:cNvCxnSpPr>
          <p:nvPr/>
        </p:nvCxnSpPr>
        <p:spPr>
          <a:xfrm flipH="1" flipV="1">
            <a:off x="3467954" y="4372610"/>
            <a:ext cx="4746" cy="322793"/>
          </a:xfrm>
          <a:prstGeom prst="line">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76" name="Flowchart: Connector 75">
            <a:hlinkClick r:id="rId3" action="ppaction://hlinksldjump"/>
          </p:cNvPr>
          <p:cNvSpPr/>
          <p:nvPr/>
        </p:nvSpPr>
        <p:spPr>
          <a:xfrm>
            <a:off x="3310885" y="4090789"/>
            <a:ext cx="324215" cy="293714"/>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anose="02020603050405020304" pitchFamily="18" charset="0"/>
                <a:cs typeface="Times New Roman" panose="02020603050405020304" pitchFamily="18" charset="0"/>
              </a:rPr>
              <a:t>6</a:t>
            </a:r>
          </a:p>
        </p:txBody>
      </p:sp>
      <p:sp>
        <p:nvSpPr>
          <p:cNvPr id="77" name="Rectangle 76"/>
          <p:cNvSpPr/>
          <p:nvPr/>
        </p:nvSpPr>
        <p:spPr>
          <a:xfrm>
            <a:off x="3062471" y="6328851"/>
            <a:ext cx="832280" cy="307777"/>
          </a:xfrm>
          <a:prstGeom prst="rect">
            <a:avLst/>
          </a:prstGeom>
          <a:noFill/>
        </p:spPr>
        <p:txBody>
          <a:bodyPr wrap="none" lIns="91440" tIns="45720" rIns="91440" bIns="45720">
            <a:spAutoFit/>
          </a:bodyPr>
          <a:lstStyle/>
          <a:p>
            <a:pPr algn="ctr"/>
            <a:r>
              <a:rPr lang="en-US" sz="1400" b="1" dirty="0">
                <a:ln w="0"/>
                <a:latin typeface="Times New Roman" panose="02020603050405020304" pitchFamily="18" charset="0"/>
                <a:cs typeface="Times New Roman" panose="02020603050405020304" pitchFamily="18" charset="0"/>
              </a:rPr>
              <a:t>FPHLM</a:t>
            </a:r>
            <a:endParaRPr lang="en-US" sz="1400" b="1" cap="none" spc="0" dirty="0">
              <a:ln w="0"/>
              <a:solidFill>
                <a:schemeClr val="tx1"/>
              </a:solidFill>
              <a:latin typeface="Times New Roman" panose="02020603050405020304" pitchFamily="18" charset="0"/>
              <a:cs typeface="Times New Roman" panose="02020603050405020304" pitchFamily="18" charset="0"/>
            </a:endParaRPr>
          </a:p>
        </p:txBody>
      </p:sp>
      <p:sp>
        <p:nvSpPr>
          <p:cNvPr id="79" name="Freeform 78"/>
          <p:cNvSpPr/>
          <p:nvPr/>
        </p:nvSpPr>
        <p:spPr>
          <a:xfrm>
            <a:off x="4978641" y="4690356"/>
            <a:ext cx="1675454" cy="1400515"/>
          </a:xfrm>
          <a:custGeom>
            <a:avLst/>
            <a:gdLst>
              <a:gd name="connsiteX0" fmla="*/ 974350 w 1948701"/>
              <a:gd name="connsiteY0" fmla="*/ 0 h 1679915"/>
              <a:gd name="connsiteX1" fmla="*/ 1528722 w 1948701"/>
              <a:gd name="connsiteY1" fmla="*/ 0 h 1679915"/>
              <a:gd name="connsiteX2" fmla="*/ 1948701 w 1948701"/>
              <a:gd name="connsiteY2" fmla="*/ 839958 h 1679915"/>
              <a:gd name="connsiteX3" fmla="*/ 1528722 w 1948701"/>
              <a:gd name="connsiteY3" fmla="*/ 1679915 h 1679915"/>
              <a:gd name="connsiteX4" fmla="*/ 419979 w 1948701"/>
              <a:gd name="connsiteY4" fmla="*/ 1679915 h 1679915"/>
              <a:gd name="connsiteX5" fmla="*/ 0 w 1948701"/>
              <a:gd name="connsiteY5" fmla="*/ 839958 h 1679915"/>
              <a:gd name="connsiteX6" fmla="*/ 1 w 1948701"/>
              <a:gd name="connsiteY6" fmla="*/ 839957 h 1679915"/>
              <a:gd name="connsiteX7" fmla="*/ 974350 w 1948701"/>
              <a:gd name="connsiteY7" fmla="*/ 839957 h 1679915"/>
              <a:gd name="connsiteX0" fmla="*/ 974350 w 1948701"/>
              <a:gd name="connsiteY0" fmla="*/ 0 h 1679915"/>
              <a:gd name="connsiteX1" fmla="*/ 1528722 w 1948701"/>
              <a:gd name="connsiteY1" fmla="*/ 0 h 1679915"/>
              <a:gd name="connsiteX2" fmla="*/ 1948701 w 1948701"/>
              <a:gd name="connsiteY2" fmla="*/ 839958 h 1679915"/>
              <a:gd name="connsiteX3" fmla="*/ 1528722 w 1948701"/>
              <a:gd name="connsiteY3" fmla="*/ 1679915 h 1679915"/>
              <a:gd name="connsiteX4" fmla="*/ 419979 w 1948701"/>
              <a:gd name="connsiteY4" fmla="*/ 1679915 h 1679915"/>
              <a:gd name="connsiteX5" fmla="*/ 0 w 1948701"/>
              <a:gd name="connsiteY5" fmla="*/ 839958 h 1679915"/>
              <a:gd name="connsiteX6" fmla="*/ 1 w 1948701"/>
              <a:gd name="connsiteY6" fmla="*/ 839957 h 1679915"/>
              <a:gd name="connsiteX7" fmla="*/ 974350 w 1948701"/>
              <a:gd name="connsiteY7" fmla="*/ 0 h 1679915"/>
              <a:gd name="connsiteX0" fmla="*/ 974350 w 1948701"/>
              <a:gd name="connsiteY0" fmla="*/ 0 h 1679915"/>
              <a:gd name="connsiteX1" fmla="*/ 1528722 w 1948701"/>
              <a:gd name="connsiteY1" fmla="*/ 0 h 1679915"/>
              <a:gd name="connsiteX2" fmla="*/ 1948701 w 1948701"/>
              <a:gd name="connsiteY2" fmla="*/ 839958 h 1679915"/>
              <a:gd name="connsiteX3" fmla="*/ 1528722 w 1948701"/>
              <a:gd name="connsiteY3" fmla="*/ 1679915 h 1679915"/>
              <a:gd name="connsiteX4" fmla="*/ 419979 w 1948701"/>
              <a:gd name="connsiteY4" fmla="*/ 1679915 h 1679915"/>
              <a:gd name="connsiteX5" fmla="*/ 0 w 1948701"/>
              <a:gd name="connsiteY5" fmla="*/ 839958 h 1679915"/>
              <a:gd name="connsiteX6" fmla="*/ 91441 w 1948701"/>
              <a:gd name="connsiteY6" fmla="*/ 931397 h 1679915"/>
              <a:gd name="connsiteX0" fmla="*/ 974350 w 1948701"/>
              <a:gd name="connsiteY0" fmla="*/ 0 h 1679915"/>
              <a:gd name="connsiteX1" fmla="*/ 1528722 w 1948701"/>
              <a:gd name="connsiteY1" fmla="*/ 0 h 1679915"/>
              <a:gd name="connsiteX2" fmla="*/ 1948701 w 1948701"/>
              <a:gd name="connsiteY2" fmla="*/ 839958 h 1679915"/>
              <a:gd name="connsiteX3" fmla="*/ 1528722 w 1948701"/>
              <a:gd name="connsiteY3" fmla="*/ 1679915 h 1679915"/>
              <a:gd name="connsiteX4" fmla="*/ 419979 w 1948701"/>
              <a:gd name="connsiteY4" fmla="*/ 1679915 h 1679915"/>
              <a:gd name="connsiteX5" fmla="*/ 0 w 1948701"/>
              <a:gd name="connsiteY5" fmla="*/ 839958 h 1679915"/>
              <a:gd name="connsiteX6" fmla="*/ 929641 w 1948701"/>
              <a:gd name="connsiteY6" fmla="*/ 778997 h 1679915"/>
              <a:gd name="connsiteX0" fmla="*/ 974350 w 1948701"/>
              <a:gd name="connsiteY0" fmla="*/ 0 h 1679915"/>
              <a:gd name="connsiteX1" fmla="*/ 1528722 w 1948701"/>
              <a:gd name="connsiteY1" fmla="*/ 0 h 1679915"/>
              <a:gd name="connsiteX2" fmla="*/ 1948701 w 1948701"/>
              <a:gd name="connsiteY2" fmla="*/ 839958 h 1679915"/>
              <a:gd name="connsiteX3" fmla="*/ 1528722 w 1948701"/>
              <a:gd name="connsiteY3" fmla="*/ 1679915 h 1679915"/>
              <a:gd name="connsiteX4" fmla="*/ 419979 w 1948701"/>
              <a:gd name="connsiteY4" fmla="*/ 1679915 h 1679915"/>
              <a:gd name="connsiteX5" fmla="*/ 0 w 1948701"/>
              <a:gd name="connsiteY5" fmla="*/ 839958 h 167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8701" h="1679915">
                <a:moveTo>
                  <a:pt x="974350" y="0"/>
                </a:moveTo>
                <a:lnTo>
                  <a:pt x="1528722" y="0"/>
                </a:lnTo>
                <a:lnTo>
                  <a:pt x="1948701" y="839958"/>
                </a:lnTo>
                <a:lnTo>
                  <a:pt x="1528722" y="1679915"/>
                </a:lnTo>
                <a:lnTo>
                  <a:pt x="419979" y="1679915"/>
                </a:lnTo>
                <a:lnTo>
                  <a:pt x="0" y="839958"/>
                </a:lnTo>
              </a:path>
            </a:pathLst>
          </a:custGeom>
          <a:noFill/>
          <a:ln w="127000">
            <a:solidFill>
              <a:schemeClr val="bg1">
                <a:lumMod val="65000"/>
              </a:schemeClr>
            </a:solidFill>
          </a:ln>
          <a:effectLst>
            <a:outerShdw blurRad="635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81" name="Hexagon 16"/>
          <p:cNvSpPr/>
          <p:nvPr/>
        </p:nvSpPr>
        <p:spPr>
          <a:xfrm>
            <a:off x="4938279" y="4695403"/>
            <a:ext cx="839379" cy="700258"/>
          </a:xfrm>
          <a:custGeom>
            <a:avLst/>
            <a:gdLst>
              <a:gd name="connsiteX0" fmla="*/ 0 w 1948701"/>
              <a:gd name="connsiteY0" fmla="*/ 839958 h 1679915"/>
              <a:gd name="connsiteX1" fmla="*/ 419979 w 1948701"/>
              <a:gd name="connsiteY1" fmla="*/ 0 h 1679915"/>
              <a:gd name="connsiteX2" fmla="*/ 1528722 w 1948701"/>
              <a:gd name="connsiteY2" fmla="*/ 0 h 1679915"/>
              <a:gd name="connsiteX3" fmla="*/ 1948701 w 1948701"/>
              <a:gd name="connsiteY3" fmla="*/ 839958 h 1679915"/>
              <a:gd name="connsiteX4" fmla="*/ 1528722 w 1948701"/>
              <a:gd name="connsiteY4" fmla="*/ 1679915 h 1679915"/>
              <a:gd name="connsiteX5" fmla="*/ 419979 w 1948701"/>
              <a:gd name="connsiteY5" fmla="*/ 1679915 h 1679915"/>
              <a:gd name="connsiteX6" fmla="*/ 0 w 1948701"/>
              <a:gd name="connsiteY6" fmla="*/ 839958 h 1679915"/>
              <a:gd name="connsiteX0" fmla="*/ 0 w 1528722"/>
              <a:gd name="connsiteY0" fmla="*/ 839958 h 1679915"/>
              <a:gd name="connsiteX1" fmla="*/ 419979 w 1528722"/>
              <a:gd name="connsiteY1" fmla="*/ 0 h 1679915"/>
              <a:gd name="connsiteX2" fmla="*/ 1528722 w 1528722"/>
              <a:gd name="connsiteY2" fmla="*/ 0 h 1679915"/>
              <a:gd name="connsiteX3" fmla="*/ 1528722 w 1528722"/>
              <a:gd name="connsiteY3" fmla="*/ 1679915 h 1679915"/>
              <a:gd name="connsiteX4" fmla="*/ 419979 w 1528722"/>
              <a:gd name="connsiteY4" fmla="*/ 1679915 h 1679915"/>
              <a:gd name="connsiteX5" fmla="*/ 0 w 1528722"/>
              <a:gd name="connsiteY5" fmla="*/ 839958 h 1679915"/>
              <a:gd name="connsiteX0" fmla="*/ 0 w 1528722"/>
              <a:gd name="connsiteY0" fmla="*/ 839958 h 1679915"/>
              <a:gd name="connsiteX1" fmla="*/ 419979 w 1528722"/>
              <a:gd name="connsiteY1" fmla="*/ 0 h 1679915"/>
              <a:gd name="connsiteX2" fmla="*/ 1528722 w 1528722"/>
              <a:gd name="connsiteY2" fmla="*/ 0 h 1679915"/>
              <a:gd name="connsiteX3" fmla="*/ 419979 w 1528722"/>
              <a:gd name="connsiteY3" fmla="*/ 1679915 h 1679915"/>
              <a:gd name="connsiteX4" fmla="*/ 0 w 1528722"/>
              <a:gd name="connsiteY4" fmla="*/ 839958 h 1679915"/>
              <a:gd name="connsiteX0" fmla="*/ 0 w 1528722"/>
              <a:gd name="connsiteY0" fmla="*/ 839958 h 1771355"/>
              <a:gd name="connsiteX1" fmla="*/ 419979 w 1528722"/>
              <a:gd name="connsiteY1" fmla="*/ 0 h 1771355"/>
              <a:gd name="connsiteX2" fmla="*/ 1528722 w 1528722"/>
              <a:gd name="connsiteY2" fmla="*/ 0 h 1771355"/>
              <a:gd name="connsiteX3" fmla="*/ 511419 w 1528722"/>
              <a:gd name="connsiteY3" fmla="*/ 1771355 h 1771355"/>
              <a:gd name="connsiteX0" fmla="*/ 0 w 1528722"/>
              <a:gd name="connsiteY0" fmla="*/ 839958 h 839958"/>
              <a:gd name="connsiteX1" fmla="*/ 419979 w 1528722"/>
              <a:gd name="connsiteY1" fmla="*/ 0 h 839958"/>
              <a:gd name="connsiteX2" fmla="*/ 1528722 w 1528722"/>
              <a:gd name="connsiteY2" fmla="*/ 0 h 839958"/>
              <a:gd name="connsiteX0" fmla="*/ 0 w 998497"/>
              <a:gd name="connsiteY0" fmla="*/ 843133 h 843133"/>
              <a:gd name="connsiteX1" fmla="*/ 419979 w 998497"/>
              <a:gd name="connsiteY1" fmla="*/ 3175 h 843133"/>
              <a:gd name="connsiteX2" fmla="*/ 998497 w 998497"/>
              <a:gd name="connsiteY2" fmla="*/ 0 h 843133"/>
              <a:gd name="connsiteX0" fmla="*/ 0 w 976272"/>
              <a:gd name="connsiteY0" fmla="*/ 839958 h 839958"/>
              <a:gd name="connsiteX1" fmla="*/ 419979 w 976272"/>
              <a:gd name="connsiteY1" fmla="*/ 0 h 839958"/>
              <a:gd name="connsiteX2" fmla="*/ 976272 w 976272"/>
              <a:gd name="connsiteY2" fmla="*/ 0 h 839958"/>
            </a:gdLst>
            <a:ahLst/>
            <a:cxnLst>
              <a:cxn ang="0">
                <a:pos x="connsiteX0" y="connsiteY0"/>
              </a:cxn>
              <a:cxn ang="0">
                <a:pos x="connsiteX1" y="connsiteY1"/>
              </a:cxn>
              <a:cxn ang="0">
                <a:pos x="connsiteX2" y="connsiteY2"/>
              </a:cxn>
            </a:cxnLst>
            <a:rect l="l" t="t" r="r" b="b"/>
            <a:pathLst>
              <a:path w="976272" h="839958">
                <a:moveTo>
                  <a:pt x="0" y="839958"/>
                </a:moveTo>
                <a:lnTo>
                  <a:pt x="419979" y="0"/>
                </a:lnTo>
                <a:lnTo>
                  <a:pt x="976272" y="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Connector 81"/>
          <p:cNvCxnSpPr>
            <a:stCxn id="81" idx="2"/>
          </p:cNvCxnSpPr>
          <p:nvPr/>
        </p:nvCxnSpPr>
        <p:spPr>
          <a:xfrm flipH="1" flipV="1">
            <a:off x="5772912" y="4372610"/>
            <a:ext cx="4746" cy="322793"/>
          </a:xfrm>
          <a:prstGeom prst="line">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83" name="Flowchart: Connector 82"/>
          <p:cNvSpPr/>
          <p:nvPr/>
        </p:nvSpPr>
        <p:spPr>
          <a:xfrm>
            <a:off x="5656688" y="4091035"/>
            <a:ext cx="324215" cy="293714"/>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anose="02020603050405020304" pitchFamily="18" charset="0"/>
                <a:cs typeface="Times New Roman" panose="02020603050405020304" pitchFamily="18" charset="0"/>
              </a:rPr>
              <a:t>5</a:t>
            </a:r>
          </a:p>
        </p:txBody>
      </p:sp>
      <p:sp>
        <p:nvSpPr>
          <p:cNvPr id="84" name="Rectangle 83"/>
          <p:cNvSpPr/>
          <p:nvPr/>
        </p:nvSpPr>
        <p:spPr>
          <a:xfrm>
            <a:off x="5547734" y="6329097"/>
            <a:ext cx="553358" cy="307777"/>
          </a:xfrm>
          <a:prstGeom prst="rect">
            <a:avLst/>
          </a:prstGeom>
          <a:noFill/>
        </p:spPr>
        <p:txBody>
          <a:bodyPr wrap="none" lIns="91440" tIns="45720" rIns="91440" bIns="45720">
            <a:spAutoFit/>
          </a:bodyPr>
          <a:lstStyle/>
          <a:p>
            <a:pPr algn="ctr"/>
            <a:r>
              <a:rPr lang="en-US" sz="1400" b="1" dirty="0">
                <a:ln w="0"/>
                <a:latin typeface="Times New Roman" panose="02020603050405020304" pitchFamily="18" charset="0"/>
                <a:cs typeface="Times New Roman" panose="02020603050405020304" pitchFamily="18" charset="0"/>
              </a:rPr>
              <a:t>Data</a:t>
            </a:r>
            <a:endParaRPr lang="en-US" sz="1400" b="1" cap="none" spc="0" dirty="0">
              <a:ln w="0"/>
              <a:solidFill>
                <a:schemeClr val="tx1"/>
              </a:solidFill>
              <a:latin typeface="Times New Roman" panose="02020603050405020304" pitchFamily="18" charset="0"/>
              <a:cs typeface="Times New Roman" panose="02020603050405020304" pitchFamily="18" charset="0"/>
            </a:endParaRPr>
          </a:p>
        </p:txBody>
      </p:sp>
      <p:pic>
        <p:nvPicPr>
          <p:cNvPr id="10" name="Picture 8" descr="Image result for chart  png">
            <a:hlinkClick r:id="rId9" action="ppaction://hlinksldjump"/>
          </p:cNvPr>
          <p:cNvPicPr>
            <a:picLocks noChangeAspect="1" noChangeArrowheads="1"/>
          </p:cNvPicPr>
          <p:nvPr/>
        </p:nvPicPr>
        <p:blipFill>
          <a:blip r:embed="rId10" cstate="screen">
            <a:clrChange>
              <a:clrFrom>
                <a:srgbClr val="FCFCFC"/>
              </a:clrFrom>
              <a:clrTo>
                <a:srgbClr val="FCFCFC">
                  <a:alpha val="0"/>
                </a:srgbClr>
              </a:clrTo>
            </a:clrChange>
            <a:extLst>
              <a:ext uri="{28A0092B-C50C-407E-A947-70E740481C1C}">
                <a14:useLocalDpi xmlns:a14="http://schemas.microsoft.com/office/drawing/2010/main"/>
              </a:ext>
            </a:extLst>
          </a:blip>
          <a:srcRect/>
          <a:stretch>
            <a:fillRect/>
          </a:stretch>
        </p:blipFill>
        <p:spPr bwMode="auto">
          <a:xfrm>
            <a:off x="5569831" y="5187483"/>
            <a:ext cx="446650" cy="4466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book logo">
            <a:hlinkClick r:id="rId11" action="ppaction://hlinksldjump"/>
          </p:cNvPr>
          <p:cNvPicPr>
            <a:picLocks noChangeAspect="1" noChangeArrowheads="1"/>
          </p:cNvPicPr>
          <p:nvPr/>
        </p:nvPicPr>
        <p:blipFill>
          <a:blip r:embed="rId12" cstate="screen">
            <a:clrChange>
              <a:clrFrom>
                <a:srgbClr val="FCFCFC"/>
              </a:clrFrom>
              <a:clrTo>
                <a:srgbClr val="FCFCFC">
                  <a:alpha val="0"/>
                </a:srgbClr>
              </a:clrTo>
            </a:clrChange>
            <a:extLst>
              <a:ext uri="{28A0092B-C50C-407E-A947-70E740481C1C}">
                <a14:useLocalDpi xmlns:a14="http://schemas.microsoft.com/office/drawing/2010/main"/>
              </a:ext>
            </a:extLst>
          </a:blip>
          <a:srcRect/>
          <a:stretch>
            <a:fillRect/>
          </a:stretch>
        </p:blipFill>
        <p:spPr bwMode="auto">
          <a:xfrm>
            <a:off x="3178752" y="5084020"/>
            <a:ext cx="596032" cy="596032"/>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p:cNvSpPr/>
          <p:nvPr/>
        </p:nvSpPr>
        <p:spPr>
          <a:xfrm>
            <a:off x="2861228" y="892453"/>
            <a:ext cx="857927" cy="307777"/>
          </a:xfrm>
          <a:prstGeom prst="rect">
            <a:avLst/>
          </a:prstGeom>
          <a:noFill/>
        </p:spPr>
        <p:txBody>
          <a:bodyPr wrap="none" lIns="91440" tIns="45720" rIns="91440" bIns="45720">
            <a:spAutoFit/>
          </a:bodyPr>
          <a:lstStyle/>
          <a:p>
            <a:pPr algn="ctr"/>
            <a:r>
              <a:rPr lang="en-US" sz="1400" b="1" dirty="0">
                <a:ln w="0"/>
                <a:latin typeface="Times New Roman" panose="02020603050405020304" pitchFamily="18" charset="0"/>
                <a:cs typeface="Times New Roman" panose="02020603050405020304" pitchFamily="18" charset="0"/>
              </a:rPr>
              <a:t>15 Slides</a:t>
            </a:r>
            <a:endParaRPr lang="en-US" sz="1400" b="1" cap="none" spc="0" dirty="0">
              <a:ln w="0"/>
              <a:solidFill>
                <a:schemeClr val="tx1"/>
              </a:solidFill>
              <a:latin typeface="Times New Roman" panose="02020603050405020304" pitchFamily="18" charset="0"/>
              <a:cs typeface="Times New Roman" panose="02020603050405020304" pitchFamily="18" charset="0"/>
            </a:endParaRPr>
          </a:p>
        </p:txBody>
      </p:sp>
      <p:sp>
        <p:nvSpPr>
          <p:cNvPr id="59" name="Rectangle 58"/>
          <p:cNvSpPr/>
          <p:nvPr/>
        </p:nvSpPr>
        <p:spPr>
          <a:xfrm>
            <a:off x="938213" y="2907570"/>
            <a:ext cx="768159" cy="307777"/>
          </a:xfrm>
          <a:prstGeom prst="rect">
            <a:avLst/>
          </a:prstGeom>
          <a:noFill/>
        </p:spPr>
        <p:txBody>
          <a:bodyPr wrap="none" lIns="91440" tIns="45720" rIns="91440" bIns="45720">
            <a:spAutoFit/>
          </a:bodyPr>
          <a:lstStyle/>
          <a:p>
            <a:pPr algn="ctr"/>
            <a:r>
              <a:rPr lang="en-US" sz="1400" b="1" dirty="0">
                <a:ln w="0"/>
                <a:latin typeface="Times New Roman" panose="02020603050405020304" pitchFamily="18" charset="0"/>
                <a:cs typeface="Times New Roman" panose="02020603050405020304" pitchFamily="18" charset="0"/>
              </a:rPr>
              <a:t>3 Slides</a:t>
            </a:r>
            <a:endParaRPr lang="en-US" sz="1400" b="1" cap="none" spc="0" dirty="0">
              <a:ln w="0"/>
              <a:solidFill>
                <a:schemeClr val="tx1"/>
              </a:solidFill>
              <a:latin typeface="Times New Roman" panose="02020603050405020304" pitchFamily="18" charset="0"/>
              <a:cs typeface="Times New Roman" panose="02020603050405020304" pitchFamily="18" charset="0"/>
            </a:endParaRPr>
          </a:p>
        </p:txBody>
      </p:sp>
      <p:pic>
        <p:nvPicPr>
          <p:cNvPr id="60" name="Picture 59">
            <a:hlinkClick r:id="rId13" action="ppaction://hlinksldjump"/>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412033" y="1262996"/>
            <a:ext cx="615545" cy="610929"/>
          </a:xfrm>
          <a:prstGeom prst="rect">
            <a:avLst/>
          </a:prstGeom>
        </p:spPr>
      </p:pic>
      <p:sp>
        <p:nvSpPr>
          <p:cNvPr id="61" name="Rectangle 60"/>
          <p:cNvSpPr/>
          <p:nvPr/>
        </p:nvSpPr>
        <p:spPr>
          <a:xfrm>
            <a:off x="5278130" y="918506"/>
            <a:ext cx="857927" cy="307777"/>
          </a:xfrm>
          <a:prstGeom prst="rect">
            <a:avLst/>
          </a:prstGeom>
          <a:noFill/>
        </p:spPr>
        <p:txBody>
          <a:bodyPr wrap="none" lIns="91440" tIns="45720" rIns="91440" bIns="45720">
            <a:spAutoFit/>
          </a:bodyPr>
          <a:lstStyle/>
          <a:p>
            <a:pPr algn="ctr"/>
            <a:r>
              <a:rPr lang="en-US" sz="1400" b="1" dirty="0">
                <a:ln w="0"/>
                <a:latin typeface="Times New Roman" panose="02020603050405020304" pitchFamily="18" charset="0"/>
                <a:cs typeface="Times New Roman" panose="02020603050405020304" pitchFamily="18" charset="0"/>
              </a:rPr>
              <a:t>15 Slides</a:t>
            </a:r>
            <a:endParaRPr lang="en-US" sz="1400" b="1" cap="none" spc="0" dirty="0">
              <a:ln w="0"/>
              <a:solidFill>
                <a:schemeClr val="tx1"/>
              </a:solidFill>
              <a:latin typeface="Times New Roman" panose="02020603050405020304" pitchFamily="18" charset="0"/>
              <a:cs typeface="Times New Roman" panose="02020603050405020304" pitchFamily="18" charset="0"/>
            </a:endParaRPr>
          </a:p>
        </p:txBody>
      </p:sp>
      <p:sp>
        <p:nvSpPr>
          <p:cNvPr id="62" name="Rectangle 61"/>
          <p:cNvSpPr/>
          <p:nvPr/>
        </p:nvSpPr>
        <p:spPr>
          <a:xfrm>
            <a:off x="7413055" y="2963808"/>
            <a:ext cx="768159" cy="307777"/>
          </a:xfrm>
          <a:prstGeom prst="rect">
            <a:avLst/>
          </a:prstGeom>
          <a:noFill/>
        </p:spPr>
        <p:txBody>
          <a:bodyPr wrap="none" lIns="91440" tIns="45720" rIns="91440" bIns="45720">
            <a:spAutoFit/>
          </a:bodyPr>
          <a:lstStyle/>
          <a:p>
            <a:pPr algn="ctr"/>
            <a:r>
              <a:rPr lang="en-US" sz="1400" b="1" dirty="0">
                <a:ln w="0"/>
                <a:latin typeface="Times New Roman" panose="02020603050405020304" pitchFamily="18" charset="0"/>
                <a:cs typeface="Times New Roman" panose="02020603050405020304" pitchFamily="18" charset="0"/>
              </a:rPr>
              <a:t>7 Slides</a:t>
            </a:r>
            <a:endParaRPr lang="en-US" sz="1400" b="1" cap="none" spc="0" dirty="0">
              <a:ln w="0"/>
              <a:solidFill>
                <a:schemeClr val="tx1"/>
              </a:solidFill>
              <a:latin typeface="Times New Roman" panose="02020603050405020304" pitchFamily="18" charset="0"/>
              <a:cs typeface="Times New Roman" panose="02020603050405020304" pitchFamily="18" charset="0"/>
            </a:endParaRPr>
          </a:p>
        </p:txBody>
      </p:sp>
      <p:sp>
        <p:nvSpPr>
          <p:cNvPr id="63" name="Rectangle 62"/>
          <p:cNvSpPr/>
          <p:nvPr/>
        </p:nvSpPr>
        <p:spPr>
          <a:xfrm>
            <a:off x="5429677" y="4778302"/>
            <a:ext cx="768159" cy="307777"/>
          </a:xfrm>
          <a:prstGeom prst="rect">
            <a:avLst/>
          </a:prstGeom>
          <a:noFill/>
        </p:spPr>
        <p:txBody>
          <a:bodyPr wrap="none" lIns="91440" tIns="45720" rIns="91440" bIns="45720">
            <a:spAutoFit/>
          </a:bodyPr>
          <a:lstStyle/>
          <a:p>
            <a:pPr algn="ctr"/>
            <a:r>
              <a:rPr lang="en-US" sz="1400" b="1" dirty="0">
                <a:ln w="0"/>
                <a:latin typeface="Times New Roman" panose="02020603050405020304" pitchFamily="18" charset="0"/>
                <a:cs typeface="Times New Roman" panose="02020603050405020304" pitchFamily="18" charset="0"/>
              </a:rPr>
              <a:t>3 Slides</a:t>
            </a:r>
            <a:endParaRPr lang="en-US" sz="1400" b="1" cap="none" spc="0" dirty="0">
              <a:ln w="0"/>
              <a:solidFill>
                <a:schemeClr val="tx1"/>
              </a:solidFill>
              <a:latin typeface="Times New Roman" panose="02020603050405020304" pitchFamily="18" charset="0"/>
              <a:cs typeface="Times New Roman" panose="02020603050405020304" pitchFamily="18" charset="0"/>
            </a:endParaRPr>
          </a:p>
        </p:txBody>
      </p:sp>
      <p:sp>
        <p:nvSpPr>
          <p:cNvPr id="64" name="Rectangle 63"/>
          <p:cNvSpPr/>
          <p:nvPr/>
        </p:nvSpPr>
        <p:spPr>
          <a:xfrm>
            <a:off x="3038989" y="4747072"/>
            <a:ext cx="857927" cy="307777"/>
          </a:xfrm>
          <a:prstGeom prst="rect">
            <a:avLst/>
          </a:prstGeom>
          <a:noFill/>
        </p:spPr>
        <p:txBody>
          <a:bodyPr wrap="none" lIns="91440" tIns="45720" rIns="91440" bIns="45720">
            <a:spAutoFit/>
          </a:bodyPr>
          <a:lstStyle/>
          <a:p>
            <a:pPr algn="ctr"/>
            <a:r>
              <a:rPr lang="en-US" sz="1400" b="1" dirty="0">
                <a:ln w="0"/>
                <a:latin typeface="Times New Roman" panose="02020603050405020304" pitchFamily="18" charset="0"/>
                <a:cs typeface="Times New Roman" panose="02020603050405020304" pitchFamily="18" charset="0"/>
              </a:rPr>
              <a:t>15 Slides</a:t>
            </a:r>
            <a:endParaRPr lang="en-US" sz="1400" b="1" cap="none" spc="0" dirty="0">
              <a:ln w="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79023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0" y="377953"/>
            <a:ext cx="9144000" cy="1441958"/>
          </a:xfrm>
          <a:prstGeom prst="rect">
            <a:avLst/>
          </a:prstGeom>
          <a:extLst/>
        </p:spPr>
        <p:txBody>
          <a:bodyPr vert="horz" lIns="91440" tIns="45720" rIns="91440" bIns="45720" rtlCol="0" anchor="ctr">
            <a:normAutofit fontScale="97500"/>
          </a:bodyPr>
          <a:lstStyle/>
          <a:p>
            <a:pPr algn="ctr">
              <a:lnSpc>
                <a:spcPct val="90000"/>
              </a:lnSpc>
              <a:spcBef>
                <a:spcPct val="0"/>
              </a:spcBef>
            </a:pPr>
            <a:r>
              <a:rPr lang="en-US" sz="3200" b="1" dirty="0">
                <a:latin typeface="Times New Roman" panose="02020603050405020304" pitchFamily="18" charset="0"/>
                <a:ea typeface="+mj-ea"/>
                <a:cs typeface="Times New Roman" panose="02020603050405020304" pitchFamily="18" charset="0"/>
              </a:rPr>
              <a:t>Plan of Action - 2</a:t>
            </a:r>
          </a:p>
        </p:txBody>
      </p:sp>
      <p:sp>
        <p:nvSpPr>
          <p:cNvPr id="2" name="Rectangle 1"/>
          <p:cNvSpPr/>
          <p:nvPr/>
        </p:nvSpPr>
        <p:spPr>
          <a:xfrm>
            <a:off x="676656" y="2046607"/>
            <a:ext cx="7955280" cy="2806987"/>
          </a:xfrm>
          <a:prstGeom prst="rect">
            <a:avLst/>
          </a:prstGeom>
        </p:spPr>
        <p:txBody>
          <a:bodyPr wrap="square">
            <a:spAutoFit/>
          </a:bodyPr>
          <a:lstStyle/>
          <a:p>
            <a:pPr marL="342900" indent="-342900">
              <a:lnSpc>
                <a:spcPct val="15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For each building, use the FPHLM MHR model to compute the estimated interior damage based on wind speed and wind-driven rain.</a:t>
            </a:r>
          </a:p>
          <a:p>
            <a:pPr marL="342900" indent="-342900">
              <a:lnSpc>
                <a:spcPct val="150000"/>
              </a:lnSpc>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lnSpc>
                <a:spcPct val="15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Compare the results of the model with the observed damage</a:t>
            </a:r>
          </a:p>
          <a:p>
            <a:pPr marL="342900" indent="-342900">
              <a:lnSpc>
                <a:spcPct val="150000"/>
              </a:lnSpc>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lnSpc>
                <a:spcPct val="15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Calibrate the model against the observed damage (from Workgroup)</a:t>
            </a:r>
          </a:p>
        </p:txBody>
      </p:sp>
      <p:sp>
        <p:nvSpPr>
          <p:cNvPr id="7" name="Rectangle 6"/>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6.12</a:t>
            </a:r>
          </a:p>
        </p:txBody>
      </p:sp>
    </p:spTree>
    <p:extLst>
      <p:ext uri="{BB962C8B-B14F-4D97-AF65-F5344CB8AC3E}">
        <p14:creationId xmlns:p14="http://schemas.microsoft.com/office/powerpoint/2010/main" val="41659309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0" y="377953"/>
            <a:ext cx="9144000" cy="1441958"/>
          </a:xfrm>
          <a:prstGeom prst="rect">
            <a:avLst/>
          </a:prstGeom>
          <a:extLst/>
        </p:spPr>
        <p:txBody>
          <a:bodyPr vert="horz" lIns="91440" tIns="45720" rIns="91440" bIns="45720" rtlCol="0" anchor="ctr">
            <a:normAutofit fontScale="97500"/>
          </a:bodyPr>
          <a:lstStyle/>
          <a:p>
            <a:pPr algn="ctr">
              <a:lnSpc>
                <a:spcPct val="90000"/>
              </a:lnSpc>
              <a:spcBef>
                <a:spcPct val="0"/>
              </a:spcBef>
            </a:pPr>
            <a:r>
              <a:rPr lang="en-US" sz="3200" b="1" dirty="0">
                <a:latin typeface="Times New Roman" panose="02020603050405020304" pitchFamily="18" charset="0"/>
                <a:ea typeface="+mj-ea"/>
                <a:cs typeface="Times New Roman" panose="02020603050405020304" pitchFamily="18" charset="0"/>
              </a:rPr>
              <a:t>Plan of Action – (Future Studies) beyond scope</a:t>
            </a:r>
          </a:p>
        </p:txBody>
      </p:sp>
      <p:sp>
        <p:nvSpPr>
          <p:cNvPr id="2" name="Rectangle 1"/>
          <p:cNvSpPr/>
          <p:nvPr/>
        </p:nvSpPr>
        <p:spPr>
          <a:xfrm>
            <a:off x="676656" y="2046607"/>
            <a:ext cx="7955280" cy="3730317"/>
          </a:xfrm>
          <a:prstGeom prst="rect">
            <a:avLst/>
          </a:prstGeom>
        </p:spPr>
        <p:txBody>
          <a:bodyPr wrap="square">
            <a:spAutoFit/>
          </a:bodyPr>
          <a:lstStyle/>
          <a:p>
            <a:pPr marL="342900" indent="-342900">
              <a:lnSpc>
                <a:spcPct val="15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Propose new wind-driven rain test standards.</a:t>
            </a:r>
          </a:p>
          <a:p>
            <a:pPr marL="342900" indent="-342900">
              <a:lnSpc>
                <a:spcPct val="15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Propose mitigation measures and estimate their cost </a:t>
            </a:r>
          </a:p>
          <a:p>
            <a:pPr marL="342900" indent="-342900">
              <a:lnSpc>
                <a:spcPct val="15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Extract study data to improve the FPHLM: </a:t>
            </a:r>
          </a:p>
          <a:p>
            <a:pPr marL="800100" lvl="1" indent="-342900">
              <a:lnSpc>
                <a:spcPct val="15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Incorporate the mitigation measure into the FPHLM</a:t>
            </a:r>
          </a:p>
          <a:p>
            <a:pPr marL="800100" lvl="1" indent="-342900">
              <a:lnSpc>
                <a:spcPct val="15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Quantify the benefits of the mitigation as the difference between the damage without and with mitigation action.</a:t>
            </a:r>
          </a:p>
          <a:p>
            <a:pPr marL="800100" lvl="1" indent="-342900">
              <a:lnSpc>
                <a:spcPct val="15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Do a preliminary benefit/cost analysis on selected apartment buildings</a:t>
            </a:r>
          </a:p>
        </p:txBody>
      </p:sp>
      <p:sp>
        <p:nvSpPr>
          <p:cNvPr id="7" name="Rectangle 6"/>
          <p:cNvSpPr/>
          <p:nvPr/>
        </p:nvSpPr>
        <p:spPr>
          <a:xfrm>
            <a:off x="0" y="6631651"/>
            <a:ext cx="494166" cy="22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6.13</a:t>
            </a:r>
          </a:p>
        </p:txBody>
      </p:sp>
    </p:spTree>
    <p:extLst>
      <p:ext uri="{BB962C8B-B14F-4D97-AF65-F5344CB8AC3E}">
        <p14:creationId xmlns:p14="http://schemas.microsoft.com/office/powerpoint/2010/main" val="3185616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96E73A64-EEC9-784F-84F3-2DA1CA26612C}"/>
              </a:ext>
            </a:extLst>
          </p:cNvPr>
          <p:cNvSpPr txBox="1">
            <a:spLocks/>
          </p:cNvSpPr>
          <p:nvPr/>
        </p:nvSpPr>
        <p:spPr>
          <a:xfrm>
            <a:off x="628650" y="365126"/>
            <a:ext cx="7886700" cy="1325563"/>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000" b="1" dirty="0">
                <a:solidFill>
                  <a:srgbClr val="000099"/>
                </a:solidFill>
                <a:latin typeface="Times" panose="02020603060405020304" pitchFamily="18" charset="0"/>
                <a:ea typeface="+mn-ea"/>
                <a:cs typeface="+mn-cs"/>
              </a:rPr>
              <a:t>Remaining Work </a:t>
            </a:r>
          </a:p>
        </p:txBody>
      </p:sp>
      <p:sp>
        <p:nvSpPr>
          <p:cNvPr id="7" name="Content Placeholder 2">
            <a:extLst>
              <a:ext uri="{FF2B5EF4-FFF2-40B4-BE49-F238E27FC236}">
                <a16:creationId xmlns:a16="http://schemas.microsoft.com/office/drawing/2014/main" xmlns="" id="{03CFC5BC-A760-4B41-BAFC-0BE1379935EF}"/>
              </a:ext>
            </a:extLst>
          </p:cNvPr>
          <p:cNvSpPr txBox="1">
            <a:spLocks/>
          </p:cNvSpPr>
          <p:nvPr/>
        </p:nvSpPr>
        <p:spPr>
          <a:xfrm>
            <a:off x="941696" y="1802951"/>
            <a:ext cx="8038531"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800" dirty="0">
                <a:solidFill>
                  <a:srgbClr val="000099"/>
                </a:solidFill>
                <a:latin typeface="Times" panose="02020603060405020304" pitchFamily="18" charset="0"/>
              </a:rPr>
              <a:t>Interim report by 15 March 2019</a:t>
            </a:r>
          </a:p>
          <a:p>
            <a:pPr marL="800100" lvl="1" indent="-342900" algn="l">
              <a:buFont typeface="Arial" panose="020B0604020202020204" pitchFamily="34" charset="0"/>
              <a:buChar char="•"/>
            </a:pPr>
            <a:r>
              <a:rPr lang="en-US" sz="2800" dirty="0">
                <a:solidFill>
                  <a:srgbClr val="000099"/>
                </a:solidFill>
                <a:latin typeface="Times" panose="02020603060405020304" pitchFamily="18" charset="0"/>
              </a:rPr>
              <a:t>Support Workgroup as necessary</a:t>
            </a:r>
          </a:p>
          <a:p>
            <a:pPr marL="800100" lvl="1" indent="-342900" algn="l">
              <a:buFont typeface="Arial" panose="020B0604020202020204" pitchFamily="34" charset="0"/>
              <a:buChar char="•"/>
            </a:pPr>
            <a:r>
              <a:rPr lang="en-US" sz="2800" dirty="0">
                <a:solidFill>
                  <a:srgbClr val="000099"/>
                </a:solidFill>
                <a:latin typeface="Times" panose="02020603060405020304" pitchFamily="18" charset="0"/>
              </a:rPr>
              <a:t>Participate in Workgroup meetings</a:t>
            </a:r>
          </a:p>
          <a:p>
            <a:pPr marL="342900" indent="-342900" algn="l">
              <a:buFont typeface="Arial" panose="020B0604020202020204" pitchFamily="34" charset="0"/>
              <a:buChar char="•"/>
            </a:pPr>
            <a:endParaRPr lang="en-US" sz="2800" dirty="0">
              <a:solidFill>
                <a:srgbClr val="000099"/>
              </a:solidFill>
              <a:latin typeface="Times" panose="02020603060405020304" pitchFamily="18" charset="0"/>
            </a:endParaRPr>
          </a:p>
          <a:p>
            <a:pPr marL="342900" indent="-342900" algn="l">
              <a:buFont typeface="Arial" panose="020B0604020202020204" pitchFamily="34" charset="0"/>
              <a:buChar char="•"/>
            </a:pPr>
            <a:r>
              <a:rPr lang="en-US" sz="2800" dirty="0">
                <a:solidFill>
                  <a:srgbClr val="000099"/>
                </a:solidFill>
                <a:latin typeface="Times" panose="02020603060405020304" pitchFamily="18" charset="0"/>
              </a:rPr>
              <a:t>Final report by 15 June 2019</a:t>
            </a:r>
          </a:p>
          <a:p>
            <a:pPr marL="800100" lvl="1" indent="-342900" algn="l">
              <a:buFont typeface="Arial" panose="020B0604020202020204" pitchFamily="34" charset="0"/>
              <a:buChar char="•"/>
            </a:pPr>
            <a:r>
              <a:rPr lang="en-US" sz="2800" dirty="0">
                <a:solidFill>
                  <a:srgbClr val="000099"/>
                </a:solidFill>
                <a:latin typeface="Times" panose="02020603060405020304" pitchFamily="18" charset="0"/>
              </a:rPr>
              <a:t>Recommendations for future studies</a:t>
            </a:r>
          </a:p>
          <a:p>
            <a:endParaRPr lang="en-US" sz="3200" dirty="0"/>
          </a:p>
          <a:p>
            <a:endParaRPr lang="en-US" sz="3200" dirty="0"/>
          </a:p>
          <a:p>
            <a:endParaRPr lang="en-US" sz="3200" dirty="0"/>
          </a:p>
        </p:txBody>
      </p:sp>
    </p:spTree>
    <p:extLst>
      <p:ext uri="{BB962C8B-B14F-4D97-AF65-F5344CB8AC3E}">
        <p14:creationId xmlns:p14="http://schemas.microsoft.com/office/powerpoint/2010/main" val="5642158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42082" y="5334231"/>
            <a:ext cx="1204779" cy="1195743"/>
          </a:xfrm>
          <a:prstGeom prst="rect">
            <a:avLst/>
          </a:prstGeom>
        </p:spPr>
      </p:pic>
      <p:sp>
        <p:nvSpPr>
          <p:cNvPr id="5" name="Title 1">
            <a:extLst>
              <a:ext uri="{FF2B5EF4-FFF2-40B4-BE49-F238E27FC236}">
                <a16:creationId xmlns:a16="http://schemas.microsoft.com/office/drawing/2014/main" xmlns="" id="{96E73A64-EEC9-784F-84F3-2DA1CA26612C}"/>
              </a:ext>
            </a:extLst>
          </p:cNvPr>
          <p:cNvSpPr txBox="1">
            <a:spLocks/>
          </p:cNvSpPr>
          <p:nvPr/>
        </p:nvSpPr>
        <p:spPr>
          <a:xfrm>
            <a:off x="801121" y="1880028"/>
            <a:ext cx="7886700" cy="2296188"/>
          </a:xfrm>
          <a:prstGeom prst="rect">
            <a:avLst/>
          </a:prstGeom>
        </p:spPr>
        <p:txBody>
          <a:bodyPr vert="horz" lIns="91440" tIns="45720" rIns="91440" bIns="45720" rtlCol="0" anchor="t">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000099"/>
                </a:solidFill>
                <a:effectLst/>
                <a:uLnTx/>
                <a:uFillTx/>
                <a:latin typeface="Times" panose="02020603060405020304" pitchFamily="18" charset="0"/>
                <a:ea typeface="+mj-ea"/>
                <a:cs typeface="+mj-cs"/>
              </a:rPr>
              <a:t>Thank You for Your Attention!</a:t>
            </a: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3000" b="1" dirty="0">
              <a:solidFill>
                <a:srgbClr val="000099"/>
              </a:solidFill>
              <a:latin typeface="Times" panose="0202060306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3000" b="1" dirty="0">
              <a:solidFill>
                <a:srgbClr val="000099"/>
              </a:solidFill>
              <a:latin typeface="Times" panose="0202060306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3000" b="1" dirty="0">
              <a:solidFill>
                <a:srgbClr val="000099"/>
              </a:solidFill>
              <a:latin typeface="Times" panose="0202060306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000099"/>
                </a:solidFill>
                <a:effectLst/>
                <a:uLnTx/>
                <a:uFillTx/>
                <a:latin typeface="Times" panose="02020603060405020304" pitchFamily="18" charset="0"/>
                <a:ea typeface="+mj-ea"/>
                <a:cs typeface="+mj-cs"/>
              </a:rPr>
              <a:t>David O. </a:t>
            </a:r>
            <a:r>
              <a:rPr kumimoji="0" lang="en-US" sz="3000" b="1" i="0" u="none" strike="noStrike" kern="1200" cap="none" spc="0" normalizeH="0" baseline="0" noProof="0" dirty="0" err="1">
                <a:ln>
                  <a:noFill/>
                </a:ln>
                <a:solidFill>
                  <a:srgbClr val="000099"/>
                </a:solidFill>
                <a:effectLst/>
                <a:uLnTx/>
                <a:uFillTx/>
                <a:latin typeface="Times" panose="02020603060405020304" pitchFamily="18" charset="0"/>
                <a:ea typeface="+mj-ea"/>
                <a:cs typeface="+mj-cs"/>
              </a:rPr>
              <a:t>Prevatt</a:t>
            </a:r>
            <a:endParaRPr kumimoji="0" lang="en-US" sz="3000" b="1" i="0" u="none" strike="noStrike" kern="1200" cap="none" spc="0" normalizeH="0" baseline="0" noProof="0" dirty="0">
              <a:ln>
                <a:noFill/>
              </a:ln>
              <a:solidFill>
                <a:srgbClr val="000099"/>
              </a:solidFill>
              <a:effectLst/>
              <a:uLnTx/>
              <a:uFillTx/>
              <a:latin typeface="Times" panose="02020603060405020304" pitchFamily="18"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3000" b="1" dirty="0">
              <a:solidFill>
                <a:srgbClr val="000099"/>
              </a:solidFill>
              <a:latin typeface="Times" panose="0202060306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err="1">
                <a:ln>
                  <a:noFill/>
                </a:ln>
                <a:solidFill>
                  <a:srgbClr val="000099"/>
                </a:solidFill>
                <a:effectLst/>
                <a:uLnTx/>
                <a:uFillTx/>
                <a:latin typeface="Times" panose="02020603060405020304" pitchFamily="18" charset="0"/>
                <a:ea typeface="+mj-ea"/>
                <a:cs typeface="+mj-cs"/>
              </a:rPr>
              <a:t>dprev@ufl.edu</a:t>
            </a:r>
            <a:endParaRPr kumimoji="0" lang="en-US" sz="3000" b="1" i="0" u="none" strike="noStrike" kern="1200" cap="none" spc="0" normalizeH="0" baseline="0" noProof="0" dirty="0">
              <a:ln>
                <a:noFill/>
              </a:ln>
              <a:solidFill>
                <a:srgbClr val="000099"/>
              </a:solidFill>
              <a:effectLst/>
              <a:uLnTx/>
              <a:uFillTx/>
              <a:latin typeface="Times" panose="02020603060405020304" pitchFamily="18" charset="0"/>
              <a:ea typeface="+mj-ea"/>
              <a:cs typeface="+mj-cs"/>
            </a:endParaRPr>
          </a:p>
        </p:txBody>
      </p:sp>
      <p:sp>
        <p:nvSpPr>
          <p:cNvPr id="7" name="Action Button: Home 6">
            <a:hlinkClick r:id="rId4" action="ppaction://hlinksldjump" highlightClick="1"/>
            <a:extLst>
              <a:ext uri="{FF2B5EF4-FFF2-40B4-BE49-F238E27FC236}">
                <a16:creationId xmlns:a16="http://schemas.microsoft.com/office/drawing/2014/main" xmlns="" id="{EBFAFD49-5FDD-FF4A-8D64-6A55AC9069EA}"/>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89836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Clippi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7408" y="2189488"/>
            <a:ext cx="8808009" cy="3718772"/>
          </a:xfrm>
          <a:prstGeom prst="rect">
            <a:avLst/>
          </a:prstGeom>
        </p:spPr>
      </p:pic>
      <p:pic>
        <p:nvPicPr>
          <p:cNvPr id="13" name="Picture 12"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71655" y="2326099"/>
            <a:ext cx="2025781" cy="2069068"/>
          </a:xfrm>
          <a:prstGeom prst="rect">
            <a:avLst/>
          </a:prstGeom>
        </p:spPr>
      </p:pic>
      <p:grpSp>
        <p:nvGrpSpPr>
          <p:cNvPr id="2" name="Group 1"/>
          <p:cNvGrpSpPr/>
          <p:nvPr/>
        </p:nvGrpSpPr>
        <p:grpSpPr>
          <a:xfrm>
            <a:off x="-36575" y="-26450"/>
            <a:ext cx="9180576" cy="1385677"/>
            <a:chOff x="-36576" y="-26450"/>
            <a:chExt cx="9470799" cy="1385677"/>
          </a:xfrm>
        </p:grpSpPr>
        <p:pic>
          <p:nvPicPr>
            <p:cNvPr id="32" name="Picture 4" descr="https://cdn-codes.iccsafe.org/uploads/bookcover/71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76" y="-12192"/>
              <a:ext cx="1192697" cy="137141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s://cdn-codes.iccsafe.org/uploads/bookcover/703.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56121" y="-26450"/>
              <a:ext cx="1192696" cy="138567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https://cdn-codes.iccsafe.org/uploads/bookcover/680.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348818" y="-6407"/>
              <a:ext cx="1192696" cy="136563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https://cdn-codes.iccsafe.org/bundles/document/document_images/document_covers/2010_8700AFL10_image.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529916" y="-12373"/>
              <a:ext cx="1181099"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https://cdn-codes.iccsafe.org/bundles/document/document_images/document_covers/2014_8710AFL14_image.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710421" y="-12373"/>
              <a:ext cx="1181099"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https://cdn-codes.iccsafe.org/uploads/bookcover/1026.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879922" y="-12373"/>
              <a:ext cx="119269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s://cdn-codes.iccsafe.org/uploads/bookcover/680.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072025" y="-12373"/>
              <a:ext cx="119269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https://cdn-codes.iccsafe.org/bundles/document/document_images/document_covers/2014_8710AFL14_image.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253124" y="-12373"/>
              <a:ext cx="1181099" cy="137160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4"/>
          <p:cNvSpPr/>
          <p:nvPr/>
        </p:nvSpPr>
        <p:spPr>
          <a:xfrm>
            <a:off x="0" y="6631650"/>
            <a:ext cx="400050"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1.1</a:t>
            </a:r>
          </a:p>
        </p:txBody>
      </p:sp>
      <p:sp>
        <p:nvSpPr>
          <p:cNvPr id="16" name="Action Button: Home 15">
            <a:hlinkClick r:id="rId11" action="ppaction://hlinksldjump" highlightClick="1"/>
            <a:extLst>
              <a:ext uri="{FF2B5EF4-FFF2-40B4-BE49-F238E27FC236}">
                <a16:creationId xmlns:a16="http://schemas.microsoft.com/office/drawing/2014/main" xmlns="" id="{CE428C88-E6C8-5147-9525-A7F6EAB46496}"/>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22422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Screen Clipping"/>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r="-762" b="-437"/>
          <a:stretch/>
        </p:blipFill>
        <p:spPr bwMode="auto">
          <a:xfrm>
            <a:off x="2312755" y="2592686"/>
            <a:ext cx="3095625" cy="3952875"/>
          </a:xfrm>
          <a:prstGeom prst="rect">
            <a:avLst/>
          </a:prstGeom>
          <a:ln>
            <a:noFill/>
          </a:ln>
          <a:extLst>
            <a:ext uri="{53640926-AAD7-44D8-BBD7-CCE9431645EC}">
              <a14:shadowObscured xmlns:a14="http://schemas.microsoft.com/office/drawing/2010/main"/>
            </a:ext>
          </a:extLst>
        </p:spPr>
      </p:pic>
      <p:grpSp>
        <p:nvGrpSpPr>
          <p:cNvPr id="31" name="Group 30"/>
          <p:cNvGrpSpPr/>
          <p:nvPr/>
        </p:nvGrpSpPr>
        <p:grpSpPr>
          <a:xfrm>
            <a:off x="-36575" y="-26450"/>
            <a:ext cx="9180576" cy="1385677"/>
            <a:chOff x="-36576" y="-26450"/>
            <a:chExt cx="9470799" cy="1385677"/>
          </a:xfrm>
        </p:grpSpPr>
        <p:pic>
          <p:nvPicPr>
            <p:cNvPr id="39" name="Picture 4" descr="https://cdn-codes.iccsafe.org/uploads/bookcover/71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76" y="-12192"/>
              <a:ext cx="1192697" cy="13714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https://cdn-codes.iccsafe.org/uploads/bookcover/703.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56121" y="-26450"/>
              <a:ext cx="1192696" cy="138567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https://cdn-codes.iccsafe.org/uploads/bookcover/680.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348818" y="-6407"/>
              <a:ext cx="1192696" cy="136563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https://cdn-codes.iccsafe.org/bundles/document/document_images/document_covers/2010_8700AFL10_image.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529916" y="-12373"/>
              <a:ext cx="1181099"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4" descr="https://cdn-codes.iccsafe.org/bundles/document/document_images/document_covers/2014_8710AFL14_image.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710421" y="-12373"/>
              <a:ext cx="1181099"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6" descr="https://cdn-codes.iccsafe.org/uploads/bookcover/1026.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879922" y="-12373"/>
              <a:ext cx="119269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https://cdn-codes.iccsafe.org/uploads/bookcover/680.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072025" y="-12373"/>
              <a:ext cx="119269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 descr="https://cdn-codes.iccsafe.org/bundles/document/document_images/document_covers/2014_8710AFL14_image.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253124" y="-12373"/>
              <a:ext cx="1181099" cy="13716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descr="Screen Clippin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41499" y="1359227"/>
            <a:ext cx="8386653" cy="3851648"/>
          </a:xfrm>
          <a:prstGeom prst="rect">
            <a:avLst/>
          </a:prstGeom>
        </p:spPr>
      </p:pic>
      <p:pic>
        <p:nvPicPr>
          <p:cNvPr id="3076" name="Picture 4" descr="Weathertex"/>
          <p:cNvPicPr>
            <a:picLocks noChangeAspect="1" noChangeArrowheads="1"/>
          </p:cNvPicPr>
          <p:nvPr/>
        </p:nvPicPr>
        <p:blipFill rotWithShape="1">
          <a:blip r:embed="rId12" cstate="screen">
            <a:clrChange>
              <a:clrFrom>
                <a:srgbClr val="DFE1E0"/>
              </a:clrFrom>
              <a:clrTo>
                <a:srgbClr val="DFE1E0">
                  <a:alpha val="0"/>
                </a:srgbClr>
              </a:clrTo>
            </a:clrChange>
            <a:extLst>
              <a:ext uri="{28A0092B-C50C-407E-A947-70E740481C1C}">
                <a14:useLocalDpi xmlns:a14="http://schemas.microsoft.com/office/drawing/2010/main"/>
              </a:ext>
            </a:extLst>
          </a:blip>
          <a:srcRect t="-503"/>
          <a:stretch/>
        </p:blipFill>
        <p:spPr bwMode="auto">
          <a:xfrm>
            <a:off x="5502554" y="5499067"/>
            <a:ext cx="3205977" cy="109748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4" name="Picture 13" descr="Screen Clipping"/>
          <p:cNvPicPr/>
          <p:nvPr/>
        </p:nvPicPr>
        <p:blipFill rotWithShape="1">
          <a:blip r:embed="rId13" cstate="screen">
            <a:extLst>
              <a:ext uri="{28A0092B-C50C-407E-A947-70E740481C1C}">
                <a14:useLocalDpi xmlns:a14="http://schemas.microsoft.com/office/drawing/2010/main"/>
              </a:ext>
            </a:extLst>
          </a:blip>
          <a:srcRect/>
          <a:stretch/>
        </p:blipFill>
        <p:spPr bwMode="auto">
          <a:xfrm>
            <a:off x="157932" y="3407573"/>
            <a:ext cx="2060649" cy="2772228"/>
          </a:xfrm>
          <a:prstGeom prst="rect">
            <a:avLst/>
          </a:prstGeom>
          <a:ln>
            <a:noFill/>
          </a:ln>
          <a:extLst>
            <a:ext uri="{53640926-AAD7-44D8-BBD7-CCE9431645EC}">
              <a14:shadowObscured xmlns:a14="http://schemas.microsoft.com/office/drawing/2010/main"/>
            </a:ext>
          </a:extLst>
        </p:spPr>
      </p:pic>
      <p:sp>
        <p:nvSpPr>
          <p:cNvPr id="15" name="Rectangle 14"/>
          <p:cNvSpPr/>
          <p:nvPr/>
        </p:nvSpPr>
        <p:spPr>
          <a:xfrm>
            <a:off x="0" y="6631650"/>
            <a:ext cx="400050"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1.2</a:t>
            </a:r>
          </a:p>
        </p:txBody>
      </p:sp>
      <p:sp>
        <p:nvSpPr>
          <p:cNvPr id="16" name="Action Button: Home 15">
            <a:hlinkClick r:id="rId14" action="ppaction://hlinksldjump" highlightClick="1"/>
            <a:extLst>
              <a:ext uri="{FF2B5EF4-FFF2-40B4-BE49-F238E27FC236}">
                <a16:creationId xmlns:a16="http://schemas.microsoft.com/office/drawing/2014/main" xmlns="" id="{5BFD466D-8869-2045-AAFE-CBDA9FD6649E}"/>
              </a:ext>
            </a:extLst>
          </p:cNvPr>
          <p:cNvSpPr/>
          <p:nvPr/>
        </p:nvSpPr>
        <p:spPr>
          <a:xfrm>
            <a:off x="8763313" y="6496246"/>
            <a:ext cx="241700" cy="296377"/>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6114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2.22222E-6 -3.7037E-6 L -0.00642 0.40047 " pathEditMode="relative" rAng="0" ptsTypes="AA">
                                      <p:cBhvr>
                                        <p:cTn id="6" dur="15000" fill="hold"/>
                                        <p:tgtEl>
                                          <p:spTgt spid="23"/>
                                        </p:tgtEl>
                                        <p:attrNameLst>
                                          <p:attrName>ppt_x</p:attrName>
                                          <p:attrName>ppt_y</p:attrName>
                                        </p:attrNameLst>
                                      </p:cBhvr>
                                      <p:rCtr x="-330" y="200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4408</TotalTime>
  <Words>4490</Words>
  <Application>Microsoft Office PowerPoint</Application>
  <PresentationFormat>On-screen Show (4:3)</PresentationFormat>
  <Paragraphs>1009</Paragraphs>
  <Slides>73</Slides>
  <Notes>12</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Office Theme</vt:lpstr>
      <vt:lpstr>PowerPoint Presentation</vt:lpstr>
      <vt:lpstr>Acknowledgements </vt:lpstr>
      <vt:lpstr>Motivation and Objective</vt:lpstr>
      <vt:lpstr>Scope of Work</vt:lpstr>
      <vt:lpstr>Tasks Completed</vt:lpstr>
      <vt:lpstr>Presentation Outline</vt:lpstr>
      <vt:lpstr>PowerPoint Presentation</vt:lpstr>
      <vt:lpstr>PowerPoint Presentation</vt:lpstr>
      <vt:lpstr>PowerPoint Presentation</vt:lpstr>
      <vt:lpstr>PowerPoint Presentation</vt:lpstr>
      <vt:lpstr>ASTM E2112-xx: Title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Oversight Committee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Pressure Test Sequences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Commercial Residential Model FPHLM v6.3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ESSIE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Castillo Perez,Rodrigo N</dc:creator>
  <cp:lastModifiedBy>Madani, Mo</cp:lastModifiedBy>
  <cp:revision>275</cp:revision>
  <cp:lastPrinted>2019-02-12T19:08:00Z</cp:lastPrinted>
  <dcterms:created xsi:type="dcterms:W3CDTF">2019-01-31T16:26:45Z</dcterms:created>
  <dcterms:modified xsi:type="dcterms:W3CDTF">2019-02-18T14:42:03Z</dcterms:modified>
</cp:coreProperties>
</file>