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78" r:id="rId3"/>
    <p:sldId id="284" r:id="rId4"/>
    <p:sldId id="286" r:id="rId5"/>
    <p:sldId id="275" r:id="rId6"/>
    <p:sldId id="257" r:id="rId7"/>
    <p:sldId id="258" r:id="rId8"/>
    <p:sldId id="259" r:id="rId9"/>
    <p:sldId id="262" r:id="rId10"/>
    <p:sldId id="260" r:id="rId11"/>
    <p:sldId id="273" r:id="rId12"/>
    <p:sldId id="274" r:id="rId13"/>
    <p:sldId id="277" r:id="rId14"/>
    <p:sldId id="276" r:id="rId15"/>
    <p:sldId id="261" r:id="rId16"/>
    <p:sldId id="265" r:id="rId17"/>
    <p:sldId id="266" r:id="rId18"/>
    <p:sldId id="267" r:id="rId19"/>
    <p:sldId id="268" r:id="rId20"/>
    <p:sldId id="269" r:id="rId21"/>
    <p:sldId id="270" r:id="rId22"/>
    <p:sldId id="271" r:id="rId23"/>
    <p:sldId id="279" r:id="rId24"/>
    <p:sldId id="272" r:id="rId25"/>
    <p:sldId id="280" r:id="rId26"/>
    <p:sldId id="281" r:id="rId27"/>
    <p:sldId id="282" r:id="rId28"/>
    <p:sldId id="283"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83" d="100"/>
          <a:sy n="83" d="100"/>
        </p:scale>
        <p:origin x="45" y="5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B29A65-03B3-431A-8D32-D3648CF94C5B}"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075EB-92A0-4431-9DDE-124C1820F508}" type="slidenum">
              <a:rPr lang="en-US" smtClean="0"/>
              <a:t>‹#›</a:t>
            </a:fld>
            <a:endParaRPr lang="en-US"/>
          </a:p>
        </p:txBody>
      </p:sp>
    </p:spTree>
    <p:extLst>
      <p:ext uri="{BB962C8B-B14F-4D97-AF65-F5344CB8AC3E}">
        <p14:creationId xmlns:p14="http://schemas.microsoft.com/office/powerpoint/2010/main" val="3367153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29A65-03B3-431A-8D32-D3648CF94C5B}"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075EB-92A0-4431-9DDE-124C1820F508}" type="slidenum">
              <a:rPr lang="en-US" smtClean="0"/>
              <a:t>‹#›</a:t>
            </a:fld>
            <a:endParaRPr lang="en-US"/>
          </a:p>
        </p:txBody>
      </p:sp>
    </p:spTree>
    <p:extLst>
      <p:ext uri="{BB962C8B-B14F-4D97-AF65-F5344CB8AC3E}">
        <p14:creationId xmlns:p14="http://schemas.microsoft.com/office/powerpoint/2010/main" val="3022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29A65-03B3-431A-8D32-D3648CF94C5B}"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075EB-92A0-4431-9DDE-124C1820F508}" type="slidenum">
              <a:rPr lang="en-US" smtClean="0"/>
              <a:t>‹#›</a:t>
            </a:fld>
            <a:endParaRPr lang="en-US"/>
          </a:p>
        </p:txBody>
      </p:sp>
    </p:spTree>
    <p:extLst>
      <p:ext uri="{BB962C8B-B14F-4D97-AF65-F5344CB8AC3E}">
        <p14:creationId xmlns:p14="http://schemas.microsoft.com/office/powerpoint/2010/main" val="116639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29A65-03B3-431A-8D32-D3648CF94C5B}"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075EB-92A0-4431-9DDE-124C1820F508}" type="slidenum">
              <a:rPr lang="en-US" smtClean="0"/>
              <a:t>‹#›</a:t>
            </a:fld>
            <a:endParaRPr lang="en-US"/>
          </a:p>
        </p:txBody>
      </p:sp>
    </p:spTree>
    <p:extLst>
      <p:ext uri="{BB962C8B-B14F-4D97-AF65-F5344CB8AC3E}">
        <p14:creationId xmlns:p14="http://schemas.microsoft.com/office/powerpoint/2010/main" val="854490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B29A65-03B3-431A-8D32-D3648CF94C5B}"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075EB-92A0-4431-9DDE-124C1820F508}" type="slidenum">
              <a:rPr lang="en-US" smtClean="0"/>
              <a:t>‹#›</a:t>
            </a:fld>
            <a:endParaRPr lang="en-US"/>
          </a:p>
        </p:txBody>
      </p:sp>
    </p:spTree>
    <p:extLst>
      <p:ext uri="{BB962C8B-B14F-4D97-AF65-F5344CB8AC3E}">
        <p14:creationId xmlns:p14="http://schemas.microsoft.com/office/powerpoint/2010/main" val="3955087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B29A65-03B3-431A-8D32-D3648CF94C5B}" type="datetimeFigureOut">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075EB-92A0-4431-9DDE-124C1820F508}" type="slidenum">
              <a:rPr lang="en-US" smtClean="0"/>
              <a:t>‹#›</a:t>
            </a:fld>
            <a:endParaRPr lang="en-US"/>
          </a:p>
        </p:txBody>
      </p:sp>
    </p:spTree>
    <p:extLst>
      <p:ext uri="{BB962C8B-B14F-4D97-AF65-F5344CB8AC3E}">
        <p14:creationId xmlns:p14="http://schemas.microsoft.com/office/powerpoint/2010/main" val="18322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B29A65-03B3-431A-8D32-D3648CF94C5B}" type="datetimeFigureOut">
              <a:rPr lang="en-US" smtClean="0"/>
              <a:t>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075EB-92A0-4431-9DDE-124C1820F508}" type="slidenum">
              <a:rPr lang="en-US" smtClean="0"/>
              <a:t>‹#›</a:t>
            </a:fld>
            <a:endParaRPr lang="en-US"/>
          </a:p>
        </p:txBody>
      </p:sp>
    </p:spTree>
    <p:extLst>
      <p:ext uri="{BB962C8B-B14F-4D97-AF65-F5344CB8AC3E}">
        <p14:creationId xmlns:p14="http://schemas.microsoft.com/office/powerpoint/2010/main" val="260511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B29A65-03B3-431A-8D32-D3648CF94C5B}" type="datetimeFigureOut">
              <a:rPr lang="en-US" smtClean="0"/>
              <a:t>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075EB-92A0-4431-9DDE-124C1820F508}" type="slidenum">
              <a:rPr lang="en-US" smtClean="0"/>
              <a:t>‹#›</a:t>
            </a:fld>
            <a:endParaRPr lang="en-US"/>
          </a:p>
        </p:txBody>
      </p:sp>
    </p:spTree>
    <p:extLst>
      <p:ext uri="{BB962C8B-B14F-4D97-AF65-F5344CB8AC3E}">
        <p14:creationId xmlns:p14="http://schemas.microsoft.com/office/powerpoint/2010/main" val="166532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29A65-03B3-431A-8D32-D3648CF94C5B}" type="datetimeFigureOut">
              <a:rPr lang="en-US" smtClean="0"/>
              <a:t>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075EB-92A0-4431-9DDE-124C1820F508}" type="slidenum">
              <a:rPr lang="en-US" smtClean="0"/>
              <a:t>‹#›</a:t>
            </a:fld>
            <a:endParaRPr lang="en-US"/>
          </a:p>
        </p:txBody>
      </p:sp>
    </p:spTree>
    <p:extLst>
      <p:ext uri="{BB962C8B-B14F-4D97-AF65-F5344CB8AC3E}">
        <p14:creationId xmlns:p14="http://schemas.microsoft.com/office/powerpoint/2010/main" val="203247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29A65-03B3-431A-8D32-D3648CF94C5B}" type="datetimeFigureOut">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075EB-92A0-4431-9DDE-124C1820F508}" type="slidenum">
              <a:rPr lang="en-US" smtClean="0"/>
              <a:t>‹#›</a:t>
            </a:fld>
            <a:endParaRPr lang="en-US"/>
          </a:p>
        </p:txBody>
      </p:sp>
    </p:spTree>
    <p:extLst>
      <p:ext uri="{BB962C8B-B14F-4D97-AF65-F5344CB8AC3E}">
        <p14:creationId xmlns:p14="http://schemas.microsoft.com/office/powerpoint/2010/main" val="1191150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29A65-03B3-431A-8D32-D3648CF94C5B}" type="datetimeFigureOut">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075EB-92A0-4431-9DDE-124C1820F508}" type="slidenum">
              <a:rPr lang="en-US" smtClean="0"/>
              <a:t>‹#›</a:t>
            </a:fld>
            <a:endParaRPr lang="en-US"/>
          </a:p>
        </p:txBody>
      </p:sp>
    </p:spTree>
    <p:extLst>
      <p:ext uri="{BB962C8B-B14F-4D97-AF65-F5344CB8AC3E}">
        <p14:creationId xmlns:p14="http://schemas.microsoft.com/office/powerpoint/2010/main" val="4286909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29A65-03B3-431A-8D32-D3648CF94C5B}" type="datetimeFigureOut">
              <a:rPr lang="en-US" smtClean="0"/>
              <a:t>2/18/2019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075EB-92A0-4431-9DDE-124C1820F508}" type="slidenum">
              <a:rPr lang="en-US" smtClean="0"/>
              <a:t>‹#›</a:t>
            </a:fld>
            <a:endParaRPr lang="en-US"/>
          </a:p>
        </p:txBody>
      </p:sp>
    </p:spTree>
    <p:extLst>
      <p:ext uri="{BB962C8B-B14F-4D97-AF65-F5344CB8AC3E}">
        <p14:creationId xmlns:p14="http://schemas.microsoft.com/office/powerpoint/2010/main" val="3153981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Fenestration Water Performance</a:t>
            </a:r>
            <a:endParaRPr lang="en-US" dirty="0"/>
          </a:p>
        </p:txBody>
      </p:sp>
      <p:sp>
        <p:nvSpPr>
          <p:cNvPr id="3" name="Subtitle 2"/>
          <p:cNvSpPr>
            <a:spLocks noGrp="1"/>
          </p:cNvSpPr>
          <p:nvPr>
            <p:ph type="subTitle" idx="1"/>
          </p:nvPr>
        </p:nvSpPr>
        <p:spPr>
          <a:xfrm>
            <a:off x="1524000" y="5190186"/>
            <a:ext cx="9144000" cy="956256"/>
          </a:xfrm>
        </p:spPr>
        <p:txBody>
          <a:bodyPr/>
          <a:lstStyle/>
          <a:p>
            <a:pPr algn="r"/>
            <a:r>
              <a:rPr lang="en-US" dirty="0" smtClean="0"/>
              <a:t>Presented by:  Jaime D. Gascon</a:t>
            </a:r>
          </a:p>
          <a:p>
            <a:pPr algn="r"/>
            <a:r>
              <a:rPr lang="en-US" dirty="0" smtClean="0"/>
              <a:t>Miami-Dade-County</a:t>
            </a:r>
            <a:endParaRPr lang="en-US" dirty="0"/>
          </a:p>
        </p:txBody>
      </p:sp>
    </p:spTree>
    <p:extLst>
      <p:ext uri="{BB962C8B-B14F-4D97-AF65-F5344CB8AC3E}">
        <p14:creationId xmlns:p14="http://schemas.microsoft.com/office/powerpoint/2010/main" val="4182980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752600" y="452437"/>
            <a:ext cx="8686800" cy="5953125"/>
          </a:xfrm>
          <a:prstGeom prst="rect">
            <a:avLst/>
          </a:prstGeom>
        </p:spPr>
      </p:pic>
      <p:sp>
        <p:nvSpPr>
          <p:cNvPr id="7" name="Oval 6"/>
          <p:cNvSpPr/>
          <p:nvPr/>
        </p:nvSpPr>
        <p:spPr>
          <a:xfrm>
            <a:off x="1567543" y="467088"/>
            <a:ext cx="2351314" cy="277250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a:off x="3827038" y="3239589"/>
            <a:ext cx="2351314" cy="277250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p:cNvSpPr/>
          <p:nvPr/>
        </p:nvSpPr>
        <p:spPr>
          <a:xfrm>
            <a:off x="8438320" y="1997765"/>
            <a:ext cx="801283" cy="101265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p:cNvSpPr/>
          <p:nvPr/>
        </p:nvSpPr>
        <p:spPr>
          <a:xfrm>
            <a:off x="8438320" y="4522304"/>
            <a:ext cx="907299" cy="95690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01026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FL25883.1</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51588" y="0"/>
            <a:ext cx="10888824" cy="6858000"/>
          </a:xfrm>
          <a:prstGeom prst="rect">
            <a:avLst/>
          </a:prstGeom>
        </p:spPr>
      </p:pic>
      <p:sp>
        <p:nvSpPr>
          <p:cNvPr id="5" name="Oval 4"/>
          <p:cNvSpPr/>
          <p:nvPr/>
        </p:nvSpPr>
        <p:spPr>
          <a:xfrm>
            <a:off x="1060931" y="3744980"/>
            <a:ext cx="3458818" cy="277250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76026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0"/>
            <a:ext cx="10844561" cy="6858000"/>
          </a:xfrm>
          <a:prstGeom prst="rect">
            <a:avLst/>
          </a:prstGeom>
        </p:spPr>
      </p:pic>
      <p:sp>
        <p:nvSpPr>
          <p:cNvPr id="5" name="Oval 4"/>
          <p:cNvSpPr/>
          <p:nvPr/>
        </p:nvSpPr>
        <p:spPr>
          <a:xfrm>
            <a:off x="3255489" y="2638697"/>
            <a:ext cx="4007459" cy="290052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55655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Sliding Glass Doors</a:t>
            </a:r>
            <a:endParaRPr lang="en-US" dirty="0"/>
          </a:p>
        </p:txBody>
      </p:sp>
      <p:sp>
        <p:nvSpPr>
          <p:cNvPr id="3" name="Content Placeholder 2"/>
          <p:cNvSpPr>
            <a:spLocks noGrp="1"/>
          </p:cNvSpPr>
          <p:nvPr>
            <p:ph idx="1"/>
          </p:nvPr>
        </p:nvSpPr>
        <p:spPr/>
        <p:txBody>
          <a:bodyPr/>
          <a:lstStyle/>
          <a:p>
            <a:r>
              <a:rPr lang="en-US" dirty="0" smtClean="0"/>
              <a:t>Water performance testing does not specify how the test specimen is to be sealed to the wood test buck.</a:t>
            </a:r>
          </a:p>
          <a:p>
            <a:r>
              <a:rPr lang="en-US" dirty="0" smtClean="0"/>
              <a:t>TAS 202 requires loading the specimen to positive design load before performing the water test</a:t>
            </a:r>
          </a:p>
          <a:p>
            <a:r>
              <a:rPr lang="en-US" dirty="0" smtClean="0"/>
              <a:t>Water testing is performed at:</a:t>
            </a:r>
          </a:p>
          <a:p>
            <a:pPr lvl="1"/>
            <a:r>
              <a:rPr lang="en-US" dirty="0" smtClean="0"/>
              <a:t>15% of positive design load </a:t>
            </a:r>
          </a:p>
          <a:p>
            <a:pPr lvl="1"/>
            <a:r>
              <a:rPr lang="en-US" dirty="0" smtClean="0"/>
              <a:t>15 minute duration</a:t>
            </a:r>
          </a:p>
          <a:p>
            <a:pPr lvl="1"/>
            <a:r>
              <a:rPr lang="en-US" dirty="0" smtClean="0"/>
              <a:t>Spraying 5 gal/</a:t>
            </a:r>
            <a:r>
              <a:rPr lang="en-US" dirty="0" err="1" smtClean="0"/>
              <a:t>hr</a:t>
            </a:r>
            <a:r>
              <a:rPr lang="en-US" dirty="0" smtClean="0"/>
              <a:t>/</a:t>
            </a:r>
            <a:r>
              <a:rPr lang="en-US" dirty="0" err="1" smtClean="0"/>
              <a:t>sq.ft</a:t>
            </a:r>
            <a:r>
              <a:rPr lang="en-US" dirty="0" smtClean="0"/>
              <a:t>. (which is roughly 8” of rainfall per hr.) (MDC = 5 in/</a:t>
            </a:r>
            <a:r>
              <a:rPr lang="en-US" dirty="0" err="1" smtClean="0"/>
              <a:t>hr</a:t>
            </a:r>
            <a:r>
              <a:rPr lang="en-US" smtClean="0"/>
              <a:t>)</a:t>
            </a:r>
            <a:endParaRPr lang="en-US" dirty="0" smtClean="0"/>
          </a:p>
          <a:p>
            <a:pPr lvl="1"/>
            <a:endParaRPr lang="en-US" dirty="0"/>
          </a:p>
        </p:txBody>
      </p:sp>
    </p:spTree>
    <p:extLst>
      <p:ext uri="{BB962C8B-B14F-4D97-AF65-F5344CB8AC3E}">
        <p14:creationId xmlns:p14="http://schemas.microsoft.com/office/powerpoint/2010/main" val="749280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Sliding Glass Doors</a:t>
            </a:r>
            <a:endParaRPr lang="en-US" dirty="0"/>
          </a:p>
        </p:txBody>
      </p:sp>
      <p:sp>
        <p:nvSpPr>
          <p:cNvPr id="3" name="Content Placeholder 2"/>
          <p:cNvSpPr>
            <a:spLocks noGrp="1"/>
          </p:cNvSpPr>
          <p:nvPr>
            <p:ph idx="1"/>
          </p:nvPr>
        </p:nvSpPr>
        <p:spPr/>
        <p:txBody>
          <a:bodyPr/>
          <a:lstStyle/>
          <a:p>
            <a:r>
              <a:rPr lang="en-US" dirty="0" smtClean="0"/>
              <a:t>+80 </a:t>
            </a:r>
            <a:r>
              <a:rPr lang="en-US" dirty="0" err="1" smtClean="0"/>
              <a:t>psf</a:t>
            </a:r>
            <a:r>
              <a:rPr lang="en-US" dirty="0" smtClean="0"/>
              <a:t> and higher approvals (Miami-Dade and State)</a:t>
            </a:r>
          </a:p>
          <a:p>
            <a:r>
              <a:rPr lang="en-US" dirty="0" smtClean="0"/>
              <a:t>Good parts detail and required product seals</a:t>
            </a:r>
          </a:p>
          <a:p>
            <a:r>
              <a:rPr lang="en-US" dirty="0" smtClean="0"/>
              <a:t>Average - poor perimeter seal details</a:t>
            </a:r>
            <a:endParaRPr lang="en-US" dirty="0"/>
          </a:p>
        </p:txBody>
      </p:sp>
    </p:spTree>
    <p:extLst>
      <p:ext uri="{BB962C8B-B14F-4D97-AF65-F5344CB8AC3E}">
        <p14:creationId xmlns:p14="http://schemas.microsoft.com/office/powerpoint/2010/main" val="3911035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62137" y="507440"/>
            <a:ext cx="8467725" cy="5848350"/>
          </a:xfrm>
          <a:prstGeom prst="rect">
            <a:avLst/>
          </a:prstGeom>
        </p:spPr>
      </p:pic>
      <p:sp>
        <p:nvSpPr>
          <p:cNvPr id="5" name="Oval 4"/>
          <p:cNvSpPr/>
          <p:nvPr/>
        </p:nvSpPr>
        <p:spPr>
          <a:xfrm>
            <a:off x="1746447" y="139097"/>
            <a:ext cx="2351314" cy="277250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1766325" y="3786758"/>
            <a:ext cx="3183362" cy="277250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92701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57375" y="528637"/>
            <a:ext cx="8477250" cy="5800725"/>
          </a:xfrm>
          <a:prstGeom prst="rect">
            <a:avLst/>
          </a:prstGeom>
        </p:spPr>
      </p:pic>
      <p:sp>
        <p:nvSpPr>
          <p:cNvPr id="5" name="Oval 4"/>
          <p:cNvSpPr/>
          <p:nvPr/>
        </p:nvSpPr>
        <p:spPr>
          <a:xfrm>
            <a:off x="1567543" y="467088"/>
            <a:ext cx="2351314" cy="277250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21500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24012" y="485775"/>
            <a:ext cx="8943975" cy="5886450"/>
          </a:xfrm>
          <a:prstGeom prst="rect">
            <a:avLst/>
          </a:prstGeom>
        </p:spPr>
      </p:pic>
      <p:sp>
        <p:nvSpPr>
          <p:cNvPr id="5" name="Oval 4"/>
          <p:cNvSpPr/>
          <p:nvPr/>
        </p:nvSpPr>
        <p:spPr>
          <a:xfrm>
            <a:off x="6298569" y="304437"/>
            <a:ext cx="4269418" cy="633490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74840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09725" y="481012"/>
            <a:ext cx="8972550" cy="5895975"/>
          </a:xfrm>
          <a:prstGeom prst="rect">
            <a:avLst/>
          </a:prstGeom>
        </p:spPr>
      </p:pic>
      <p:sp>
        <p:nvSpPr>
          <p:cNvPr id="5" name="Oval 4"/>
          <p:cNvSpPr/>
          <p:nvPr/>
        </p:nvSpPr>
        <p:spPr>
          <a:xfrm>
            <a:off x="1030830" y="2812774"/>
            <a:ext cx="3183362" cy="165041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8992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876425" y="547687"/>
            <a:ext cx="8439150" cy="5762625"/>
          </a:xfrm>
          <a:prstGeom prst="rect">
            <a:avLst/>
          </a:prstGeom>
        </p:spPr>
      </p:pic>
      <p:sp>
        <p:nvSpPr>
          <p:cNvPr id="5" name="Oval 4"/>
          <p:cNvSpPr/>
          <p:nvPr/>
        </p:nvSpPr>
        <p:spPr>
          <a:xfrm>
            <a:off x="6716011" y="2703393"/>
            <a:ext cx="3183362" cy="277250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1229612" y="1103193"/>
            <a:ext cx="1881336" cy="102378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55414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FBC </a:t>
            </a:r>
            <a:r>
              <a:rPr lang="en-US" dirty="0" smtClean="0"/>
              <a:t>Fenestration </a:t>
            </a:r>
            <a:r>
              <a:rPr lang="en-US" dirty="0"/>
              <a:t>P</a:t>
            </a:r>
            <a:r>
              <a:rPr lang="en-US" dirty="0" smtClean="0"/>
              <a:t>erimeter </a:t>
            </a:r>
            <a:r>
              <a:rPr lang="en-US" dirty="0"/>
              <a:t>S</a:t>
            </a:r>
            <a:r>
              <a:rPr lang="en-US" dirty="0" smtClean="0"/>
              <a:t>eal </a:t>
            </a:r>
            <a:r>
              <a:rPr lang="en-US" dirty="0" smtClean="0"/>
              <a:t>R</a:t>
            </a:r>
            <a:r>
              <a:rPr lang="en-US" dirty="0" smtClean="0"/>
              <a:t>equirements</a:t>
            </a:r>
          </a:p>
          <a:p>
            <a:r>
              <a:rPr lang="en-US" dirty="0" smtClean="0"/>
              <a:t>Water Testing Exceptions</a:t>
            </a:r>
            <a:endParaRPr lang="en-US" dirty="0"/>
          </a:p>
          <a:p>
            <a:r>
              <a:rPr lang="en-US" dirty="0" smtClean="0"/>
              <a:t>Window </a:t>
            </a:r>
            <a:r>
              <a:rPr lang="en-US" dirty="0" smtClean="0"/>
              <a:t>Walls</a:t>
            </a:r>
          </a:p>
          <a:p>
            <a:r>
              <a:rPr lang="en-US" dirty="0" smtClean="0"/>
              <a:t>Sliding Glass Doors</a:t>
            </a:r>
          </a:p>
          <a:p>
            <a:r>
              <a:rPr lang="en-US" dirty="0" smtClean="0"/>
              <a:t>Curtain Walls</a:t>
            </a:r>
            <a:endParaRPr lang="en-US" dirty="0"/>
          </a:p>
        </p:txBody>
      </p:sp>
    </p:spTree>
    <p:extLst>
      <p:ext uri="{BB962C8B-B14F-4D97-AF65-F5344CB8AC3E}">
        <p14:creationId xmlns:p14="http://schemas.microsoft.com/office/powerpoint/2010/main" val="1050400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FL27113.1</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00239" y="82437"/>
            <a:ext cx="10753561" cy="6858000"/>
          </a:xfrm>
          <a:prstGeom prst="rect">
            <a:avLst/>
          </a:prstGeom>
        </p:spPr>
      </p:pic>
      <p:sp>
        <p:nvSpPr>
          <p:cNvPr id="5" name="Oval 4"/>
          <p:cNvSpPr/>
          <p:nvPr/>
        </p:nvSpPr>
        <p:spPr>
          <a:xfrm>
            <a:off x="1169978" y="4979504"/>
            <a:ext cx="3183362" cy="111794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4950161" y="4979504"/>
            <a:ext cx="3183362" cy="111794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17794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FL23315.1</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89817" y="0"/>
            <a:ext cx="11012365" cy="6858000"/>
          </a:xfrm>
          <a:prstGeom prst="rect">
            <a:avLst/>
          </a:prstGeom>
        </p:spPr>
      </p:pic>
      <p:sp>
        <p:nvSpPr>
          <p:cNvPr id="5" name="Oval 4"/>
          <p:cNvSpPr/>
          <p:nvPr/>
        </p:nvSpPr>
        <p:spPr>
          <a:xfrm>
            <a:off x="1071153" y="1690688"/>
            <a:ext cx="2429691" cy="141396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01064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06778" y="0"/>
            <a:ext cx="10978444" cy="6858000"/>
          </a:xfrm>
          <a:prstGeom prst="rect">
            <a:avLst/>
          </a:prstGeom>
        </p:spPr>
      </p:pic>
      <p:sp>
        <p:nvSpPr>
          <p:cNvPr id="5" name="Oval 4"/>
          <p:cNvSpPr/>
          <p:nvPr/>
        </p:nvSpPr>
        <p:spPr>
          <a:xfrm>
            <a:off x="1637684" y="4086019"/>
            <a:ext cx="2429691" cy="141396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5692848" y="4086019"/>
            <a:ext cx="2429691" cy="141396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581025" y="528637"/>
            <a:ext cx="11029950" cy="5800725"/>
          </a:xfrm>
          <a:prstGeom prst="rect">
            <a:avLst/>
          </a:prstGeom>
          <a:ln w="19050">
            <a:solidFill>
              <a:srgbClr val="FF0000"/>
            </a:solidFill>
          </a:ln>
        </p:spPr>
      </p:pic>
    </p:spTree>
    <p:extLst>
      <p:ext uri="{BB962C8B-B14F-4D97-AF65-F5344CB8AC3E}">
        <p14:creationId xmlns:p14="http://schemas.microsoft.com/office/powerpoint/2010/main" val="11642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Curtain Walls</a:t>
            </a:r>
            <a:endParaRPr lang="en-US" dirty="0"/>
          </a:p>
        </p:txBody>
      </p:sp>
      <p:sp>
        <p:nvSpPr>
          <p:cNvPr id="3" name="Content Placeholder 2"/>
          <p:cNvSpPr>
            <a:spLocks noGrp="1"/>
          </p:cNvSpPr>
          <p:nvPr>
            <p:ph idx="1"/>
          </p:nvPr>
        </p:nvSpPr>
        <p:spPr/>
        <p:txBody>
          <a:bodyPr/>
          <a:lstStyle/>
          <a:p>
            <a:r>
              <a:rPr lang="en-US" dirty="0" smtClean="0"/>
              <a:t>+60 </a:t>
            </a:r>
            <a:r>
              <a:rPr lang="en-US" dirty="0" err="1" smtClean="0"/>
              <a:t>psf</a:t>
            </a:r>
            <a:r>
              <a:rPr lang="en-US" dirty="0" smtClean="0"/>
              <a:t> and higher approvals (Miami-Dade)</a:t>
            </a:r>
          </a:p>
          <a:p>
            <a:r>
              <a:rPr lang="en-US" dirty="0" smtClean="0"/>
              <a:t>Good parts detail and required product seals</a:t>
            </a:r>
          </a:p>
          <a:p>
            <a:r>
              <a:rPr lang="en-US" dirty="0" smtClean="0"/>
              <a:t>Good/average perimeter seal details</a:t>
            </a:r>
            <a:endParaRPr lang="en-US" dirty="0"/>
          </a:p>
        </p:txBody>
      </p:sp>
    </p:spTree>
    <p:extLst>
      <p:ext uri="{BB962C8B-B14F-4D97-AF65-F5344CB8AC3E}">
        <p14:creationId xmlns:p14="http://schemas.microsoft.com/office/powerpoint/2010/main" val="4053573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133097" y="0"/>
            <a:ext cx="9925806" cy="6858000"/>
          </a:xfrm>
          <a:prstGeom prst="rect">
            <a:avLst/>
          </a:prstGeom>
        </p:spPr>
      </p:pic>
      <p:sp>
        <p:nvSpPr>
          <p:cNvPr id="5" name="Oval 4"/>
          <p:cNvSpPr/>
          <p:nvPr/>
        </p:nvSpPr>
        <p:spPr>
          <a:xfrm>
            <a:off x="6712099" y="320924"/>
            <a:ext cx="2429691" cy="141396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09470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73633" y="0"/>
            <a:ext cx="10044734" cy="6858000"/>
          </a:xfrm>
          <a:prstGeom prst="rect">
            <a:avLst/>
          </a:prstGeom>
        </p:spPr>
      </p:pic>
      <p:sp>
        <p:nvSpPr>
          <p:cNvPr id="5" name="Oval 4"/>
          <p:cNvSpPr/>
          <p:nvPr/>
        </p:nvSpPr>
        <p:spPr>
          <a:xfrm>
            <a:off x="940158" y="1690688"/>
            <a:ext cx="1700012" cy="303585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67252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41960" y="0"/>
            <a:ext cx="9908079" cy="6858000"/>
          </a:xfrm>
          <a:prstGeom prst="rect">
            <a:avLst/>
          </a:prstGeom>
        </p:spPr>
      </p:pic>
      <p:sp>
        <p:nvSpPr>
          <p:cNvPr id="5" name="Oval 4"/>
          <p:cNvSpPr/>
          <p:nvPr/>
        </p:nvSpPr>
        <p:spPr>
          <a:xfrm>
            <a:off x="1393125" y="1690688"/>
            <a:ext cx="3269028" cy="217297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5720426" y="1690688"/>
            <a:ext cx="3269028" cy="217297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29858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49191" y="0"/>
            <a:ext cx="10093618" cy="6858000"/>
          </a:xfrm>
          <a:prstGeom prst="rect">
            <a:avLst/>
          </a:prstGeom>
        </p:spPr>
      </p:pic>
      <p:sp>
        <p:nvSpPr>
          <p:cNvPr id="5" name="Oval 4"/>
          <p:cNvSpPr/>
          <p:nvPr/>
        </p:nvSpPr>
        <p:spPr>
          <a:xfrm>
            <a:off x="1148426" y="2218722"/>
            <a:ext cx="3269028" cy="217297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5370550" y="2342513"/>
            <a:ext cx="3269028" cy="217297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79003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91414" y="0"/>
            <a:ext cx="10209172" cy="6858000"/>
          </a:xfrm>
          <a:prstGeom prst="rect">
            <a:avLst/>
          </a:prstGeom>
        </p:spPr>
      </p:pic>
      <p:sp>
        <p:nvSpPr>
          <p:cNvPr id="5" name="Oval 4"/>
          <p:cNvSpPr/>
          <p:nvPr/>
        </p:nvSpPr>
        <p:spPr>
          <a:xfrm>
            <a:off x="1547672" y="1825625"/>
            <a:ext cx="2019776" cy="1807849"/>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6424312" y="690137"/>
            <a:ext cx="2019776" cy="1807849"/>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87682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lstStyle/>
          <a:p>
            <a:r>
              <a:rPr lang="en-US" dirty="0" smtClean="0"/>
              <a:t>Consider effectiveness of existing water testing exceptions for doors</a:t>
            </a:r>
          </a:p>
          <a:p>
            <a:r>
              <a:rPr lang="en-US" dirty="0" smtClean="0"/>
              <a:t>Better </a:t>
            </a:r>
            <a:r>
              <a:rPr lang="en-US" dirty="0" smtClean="0"/>
              <a:t>details in product approvals are required if these are the only details being relied on.</a:t>
            </a:r>
          </a:p>
          <a:p>
            <a:r>
              <a:rPr lang="en-US" dirty="0" smtClean="0"/>
              <a:t>Ample gap must be provided in areas requiring/allowing frame deflection in order to allow seal to elongate – not crack.</a:t>
            </a:r>
          </a:p>
          <a:p>
            <a:r>
              <a:rPr lang="en-US" dirty="0" smtClean="0"/>
              <a:t>Periodic maintenance check of </a:t>
            </a:r>
            <a:r>
              <a:rPr lang="en-US" b="1" u="sng" dirty="0" smtClean="0"/>
              <a:t>all</a:t>
            </a:r>
            <a:r>
              <a:rPr lang="en-US" dirty="0" smtClean="0"/>
              <a:t> seals.</a:t>
            </a:r>
          </a:p>
          <a:p>
            <a:endParaRPr lang="en-US" dirty="0"/>
          </a:p>
        </p:txBody>
      </p:sp>
    </p:spTree>
    <p:extLst>
      <p:ext uri="{BB962C8B-B14F-4D97-AF65-F5344CB8AC3E}">
        <p14:creationId xmlns:p14="http://schemas.microsoft.com/office/powerpoint/2010/main" val="163291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FBC </a:t>
            </a:r>
            <a:r>
              <a:rPr lang="en-US" dirty="0"/>
              <a:t>6</a:t>
            </a:r>
            <a:r>
              <a:rPr lang="en-US" baseline="30000" dirty="0"/>
              <a:t>th</a:t>
            </a:r>
            <a:r>
              <a:rPr lang="en-US" dirty="0"/>
              <a:t> Edition </a:t>
            </a:r>
            <a:r>
              <a:rPr lang="en-US" dirty="0" smtClean="0"/>
              <a:t>(2017) Building </a:t>
            </a:r>
            <a:r>
              <a:rPr lang="en-US" dirty="0" smtClean="0"/>
              <a:t>(HVHZ)</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2411.3.1.6</a:t>
            </a:r>
          </a:p>
          <a:p>
            <a:r>
              <a:rPr lang="en-US" dirty="0"/>
              <a:t>The architect or professional engineer of record shall be required to detail on the drawings submitted for permit, rough opening dimensions, supporting framework, method of attachment and </a:t>
            </a:r>
            <a:r>
              <a:rPr lang="en-US" u="sng" dirty="0"/>
              <a:t>waterproofing procedures </a:t>
            </a:r>
            <a:r>
              <a:rPr lang="en-US" dirty="0"/>
              <a:t>for all garage doors, passage doors, skylights, operative and inoperative windows in exterior walls. Said framework and method of attachment shall be designed and constructed so as to sufficiently resist the design wind pressures as outlined in Chapter 16 (High-Velocity Hurricane Zones).</a:t>
            </a:r>
          </a:p>
          <a:p>
            <a:r>
              <a:rPr lang="en-US" b="1" dirty="0"/>
              <a:t>Exception: </a:t>
            </a:r>
            <a:r>
              <a:rPr lang="en-US" dirty="0"/>
              <a:t>When detailed engineered shop drawings, along with the notices of product approval, produced by the manufacturer’s specialty engineer and approved by the architect or professional engineer of record, are admitted at the time of permit application, which completely identifies rough openings, supporting framework, method of attachment </a:t>
            </a:r>
            <a:r>
              <a:rPr lang="en-US" u="sng" dirty="0"/>
              <a:t>and waterproofing procedures </a:t>
            </a:r>
            <a:r>
              <a:rPr lang="en-US" dirty="0"/>
              <a:t>are prepared and bear the signature and seal of a professional engineer.</a:t>
            </a:r>
          </a:p>
          <a:p>
            <a:endParaRPr lang="en-US" dirty="0"/>
          </a:p>
        </p:txBody>
      </p:sp>
    </p:spTree>
    <p:extLst>
      <p:ext uri="{BB962C8B-B14F-4D97-AF65-F5344CB8AC3E}">
        <p14:creationId xmlns:p14="http://schemas.microsoft.com/office/powerpoint/2010/main" val="3914768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58787" y="0"/>
            <a:ext cx="12074425" cy="6791864"/>
          </a:xfrm>
          <a:prstGeom prst="rect">
            <a:avLst/>
          </a:prstGeom>
        </p:spPr>
      </p:pic>
    </p:spTree>
    <p:extLst>
      <p:ext uri="{BB962C8B-B14F-4D97-AF65-F5344CB8AC3E}">
        <p14:creationId xmlns:p14="http://schemas.microsoft.com/office/powerpoint/2010/main" val="1279854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 Walls</a:t>
            </a:r>
            <a:endParaRPr lang="en-US" dirty="0"/>
          </a:p>
        </p:txBody>
      </p:sp>
      <p:sp>
        <p:nvSpPr>
          <p:cNvPr id="3" name="Content Placeholder 2"/>
          <p:cNvSpPr>
            <a:spLocks noGrp="1"/>
          </p:cNvSpPr>
          <p:nvPr>
            <p:ph idx="1"/>
          </p:nvPr>
        </p:nvSpPr>
        <p:spPr/>
        <p:txBody>
          <a:bodyPr/>
          <a:lstStyle/>
          <a:p>
            <a:r>
              <a:rPr lang="en-US" dirty="0" smtClean="0"/>
              <a:t>+80 </a:t>
            </a:r>
            <a:r>
              <a:rPr lang="en-US" dirty="0" err="1" smtClean="0"/>
              <a:t>psf</a:t>
            </a:r>
            <a:r>
              <a:rPr lang="en-US" dirty="0" smtClean="0"/>
              <a:t> and higher approvals (Miami-Dade and State)</a:t>
            </a:r>
          </a:p>
          <a:p>
            <a:r>
              <a:rPr lang="en-US" dirty="0" smtClean="0"/>
              <a:t>Good parts detail and required product seals</a:t>
            </a:r>
          </a:p>
          <a:p>
            <a:r>
              <a:rPr lang="en-US" dirty="0" smtClean="0"/>
              <a:t>Average - poor perimeter seal details</a:t>
            </a:r>
            <a:endParaRPr lang="en-US" dirty="0"/>
          </a:p>
        </p:txBody>
      </p:sp>
    </p:spTree>
    <p:extLst>
      <p:ext uri="{BB962C8B-B14F-4D97-AF65-F5344CB8AC3E}">
        <p14:creationId xmlns:p14="http://schemas.microsoft.com/office/powerpoint/2010/main" val="2710872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19237" y="280987"/>
            <a:ext cx="9153525" cy="6296025"/>
          </a:xfrm>
          <a:prstGeom prst="rect">
            <a:avLst/>
          </a:prstGeom>
        </p:spPr>
      </p:pic>
      <p:sp>
        <p:nvSpPr>
          <p:cNvPr id="5" name="Oval 4"/>
          <p:cNvSpPr/>
          <p:nvPr/>
        </p:nvSpPr>
        <p:spPr>
          <a:xfrm>
            <a:off x="838199" y="3319619"/>
            <a:ext cx="3183362" cy="277250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02246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33525" y="266700"/>
            <a:ext cx="9124950" cy="6324600"/>
          </a:xfrm>
          <a:prstGeom prst="rect">
            <a:avLst/>
          </a:prstGeom>
        </p:spPr>
      </p:pic>
      <p:sp>
        <p:nvSpPr>
          <p:cNvPr id="5" name="Oval 4"/>
          <p:cNvSpPr/>
          <p:nvPr/>
        </p:nvSpPr>
        <p:spPr>
          <a:xfrm>
            <a:off x="1766325" y="4621696"/>
            <a:ext cx="3183362" cy="1937563"/>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00645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43050" y="266700"/>
            <a:ext cx="9105900" cy="6324600"/>
          </a:xfrm>
          <a:prstGeom prst="rect">
            <a:avLst/>
          </a:prstGeom>
        </p:spPr>
      </p:pic>
      <p:sp>
        <p:nvSpPr>
          <p:cNvPr id="7" name="Oval 6"/>
          <p:cNvSpPr/>
          <p:nvPr/>
        </p:nvSpPr>
        <p:spPr>
          <a:xfrm>
            <a:off x="5254960" y="2782957"/>
            <a:ext cx="3183362" cy="3808343"/>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2492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747837" y="457200"/>
            <a:ext cx="8696325" cy="5943600"/>
          </a:xfrm>
          <a:prstGeom prst="rect">
            <a:avLst/>
          </a:prstGeom>
        </p:spPr>
      </p:pic>
      <p:sp>
        <p:nvSpPr>
          <p:cNvPr id="5" name="Oval 4"/>
          <p:cNvSpPr/>
          <p:nvPr/>
        </p:nvSpPr>
        <p:spPr>
          <a:xfrm>
            <a:off x="1766325" y="4711148"/>
            <a:ext cx="3183362" cy="184811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92622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320</Words>
  <Application>Microsoft Office PowerPoint</Application>
  <PresentationFormat>Widescreen</PresentationFormat>
  <Paragraphs>40</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Fenestration Water Performance</vt:lpstr>
      <vt:lpstr>Outline</vt:lpstr>
      <vt:lpstr>FBC 6th Edition (2017) Building (HVHZ)</vt:lpstr>
      <vt:lpstr>PowerPoint Presentation</vt:lpstr>
      <vt:lpstr>Window Walls</vt:lpstr>
      <vt:lpstr>PowerPoint Presentation</vt:lpstr>
      <vt:lpstr>PowerPoint Presentation</vt:lpstr>
      <vt:lpstr>PowerPoint Presentation</vt:lpstr>
      <vt:lpstr>PowerPoint Presentation</vt:lpstr>
      <vt:lpstr>PowerPoint Presentation</vt:lpstr>
      <vt:lpstr>FL25883.1</vt:lpstr>
      <vt:lpstr>PowerPoint Presentation</vt:lpstr>
      <vt:lpstr>Sliding Glass Doors</vt:lpstr>
      <vt:lpstr>Sliding Glass Doors</vt:lpstr>
      <vt:lpstr>PowerPoint Presentation</vt:lpstr>
      <vt:lpstr>PowerPoint Presentation</vt:lpstr>
      <vt:lpstr>PowerPoint Presentation</vt:lpstr>
      <vt:lpstr>PowerPoint Presentation</vt:lpstr>
      <vt:lpstr>PowerPoint Presentation</vt:lpstr>
      <vt:lpstr>FL27113.1</vt:lpstr>
      <vt:lpstr>FL23315.1</vt:lpstr>
      <vt:lpstr>PowerPoint Presentation</vt:lpstr>
      <vt:lpstr>Curtain Walls</vt:lpstr>
      <vt:lpstr>PowerPoint Presentation</vt:lpstr>
      <vt:lpstr>PowerPoint Presentation</vt:lpstr>
      <vt:lpstr>PowerPoint Presentation</vt:lpstr>
      <vt:lpstr>PowerPoint Presentation</vt:lpstr>
      <vt:lpstr>PowerPoint Presentation</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Gascon, Jaime (RER)</dc:creator>
  <cp:lastModifiedBy>Gascon, Jaime (RER)</cp:lastModifiedBy>
  <cp:revision>19</cp:revision>
  <dcterms:created xsi:type="dcterms:W3CDTF">2019-02-06T16:33:05Z</dcterms:created>
  <dcterms:modified xsi:type="dcterms:W3CDTF">2019-02-18T15:22:36Z</dcterms:modified>
</cp:coreProperties>
</file>