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68" r:id="rId3"/>
    <p:sldId id="261" r:id="rId4"/>
    <p:sldId id="274" r:id="rId5"/>
    <p:sldId id="269" r:id="rId6"/>
    <p:sldId id="267" r:id="rId7"/>
    <p:sldId id="270" r:id="rId8"/>
    <p:sldId id="271" r:id="rId9"/>
    <p:sldId id="272" r:id="rId10"/>
    <p:sldId id="275" r:id="rId11"/>
    <p:sldId id="273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326" autoAdjust="0"/>
  </p:normalViewPr>
  <p:slideViewPr>
    <p:cSldViewPr>
      <p:cViewPr varScale="1">
        <p:scale>
          <a:sx n="46" d="100"/>
          <a:sy n="46" d="100"/>
        </p:scale>
        <p:origin x="186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E05863-F051-44E8-BF56-ADC53DB0755A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40F7113-E407-429F-ACEE-790008ADF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17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92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6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threshold heights increase, it affects</a:t>
            </a:r>
            <a:r>
              <a:rPr lang="en-US" baseline="0" dirty="0" smtClean="0"/>
              <a:t> the ability of designers to meet the accessibility requirements under the ADA and A117.1.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28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05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46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76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78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68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98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24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F7113-E407-429F-ACEE-790008ADF4F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89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68A6C-58DB-4656-9261-9F09A47129C6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2669C-5BD5-41FD-9DA9-5EF44D92D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7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53740-6242-4664-BEAA-AC4AECCAF9B1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76ED3-3192-4FBF-A1E1-6C75AEB83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2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DB905-95B9-4FA6-8318-0D235007578C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1DB02-A00E-4AB3-9A1D-3B0DE4777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56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85360-B853-4937-9A64-0109C674820F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46C31-2875-419F-A7E3-0124B3003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87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1F79F-4D4C-4A5C-B082-B3D9CF23950B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4931A-136F-4743-AAD4-6A791BDE4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58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F76E1-D6D5-4D6F-BBD9-39D9B3417AF3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FE735-884A-41F1-A91B-6C53A51BC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05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348EC-2EF7-4A0E-8CF7-85C138C9372C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5A7F5-8A01-4B34-9E8F-D9F8C7EAA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06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43A7D-D083-426F-A33D-3F6362B45F60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9624-E7C6-4290-81F4-C62720D5A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0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63A91-0845-4866-BF4C-29298B1A0EDE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F2825-99A5-4041-A44E-E16DEBFDA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80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CAF74-A861-4185-85CF-97A88E1E0491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601D9-11A4-47A1-B486-BD4108A74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36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8AB6B-74B0-472A-AC2D-2A183D72BE8A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34561-88EC-49F0-8691-D8D1DFAFC8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36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737A2-1D99-4A09-8853-1C90EE1B3906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A4387-CF62-4BF4-9924-1B3454906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76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07F06-5E0D-45F9-B436-A6E6AE9E989A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47E85-A0E8-4643-AAE0-66BEACF11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058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60BC-26FF-4F7E-A827-1D9551597A25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99EF-E19E-435D-B8FE-1EB9B77BB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29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6CCD0-0BEE-4F5A-8775-F29B98F06586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666FC-2C88-4EA3-92A2-567FDBD99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DD1E2-6884-4F1E-A4C3-E3BCA47F8E2C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61EF1-09B3-46E6-84B7-280E4AC36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96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A7F9B-E94A-4364-9D27-4FAF7480F164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8E710-1386-4267-97A1-70FDBA74E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18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1C044-472A-4454-AD2F-FF458ED6B227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CC9F-86E5-4004-BBFE-408BFA0BA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E2F56-9191-426C-8D8E-86FDA5A1D379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52E03-48CD-4B6D-AE65-1EC03B527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90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C1AE-1C7F-4F0C-B515-46362B7C52DD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7274A-E6A3-41EE-AE94-D172FB06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66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E2DC-F85C-457D-B18D-782893DEEE0F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B336F-8A31-4128-88A1-2361E7DEF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91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5319F-5499-46C2-B9EB-398B33F5CE5F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9EF56-5CFB-4986-9690-9A2F15AA5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65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E6F64B-E18D-4028-9A56-5853A3207E12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150CBA-3C64-43B8-A657-3C9F8F04D4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E744B7-0218-4043-9FBD-FB5504AA81DF}" type="datetimeFigureOut">
              <a:rPr lang="en-US"/>
              <a:pPr>
                <a:defRPr/>
              </a:pPr>
              <a:t>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2D36F2D-53C8-4D70-AD1F-911D76E44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0" y="41910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/>
              <a:t>Jason Seals</a:t>
            </a:r>
          </a:p>
          <a:p>
            <a:pPr algn="ctr"/>
            <a:r>
              <a:rPr lang="en-US" dirty="0"/>
              <a:t>Certification Manager, AAMA</a:t>
            </a:r>
          </a:p>
          <a:p>
            <a:pPr algn="ctr"/>
            <a:r>
              <a:rPr lang="en-US" b="1" dirty="0"/>
              <a:t>Steve Orlowski: </a:t>
            </a:r>
          </a:p>
          <a:p>
            <a:pPr algn="ctr"/>
            <a:r>
              <a:rPr lang="en-US" dirty="0"/>
              <a:t>Sr. Director of Standards and </a:t>
            </a:r>
          </a:p>
          <a:p>
            <a:pPr algn="ctr"/>
            <a:r>
              <a:rPr lang="en-US" dirty="0"/>
              <a:t>Technical Activities, WDMA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4900" y="1485541"/>
            <a:ext cx="6934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 smtClean="0">
                <a:solidFill>
                  <a:srgbClr val="1E426A"/>
                </a:solidFill>
              </a:rPr>
              <a:t>Industry Presentation on Water Penetration Testing </a:t>
            </a:r>
          </a:p>
          <a:p>
            <a:pPr algn="ctr" eaLnBrk="1" hangingPunct="1"/>
            <a:endParaRPr lang="en-US" sz="4800" dirty="0" smtClean="0">
              <a:solidFill>
                <a:srgbClr val="1E426A"/>
              </a:solidFill>
            </a:endParaRPr>
          </a:p>
          <a:p>
            <a:pPr algn="ctr" eaLnBrk="1" hangingPunct="1"/>
            <a:r>
              <a:rPr lang="en-US" dirty="0" smtClean="0">
                <a:solidFill>
                  <a:srgbClr val="1E426A"/>
                </a:solidFill>
              </a:rPr>
              <a:t>Presented by AAMA &amp; WDMA</a:t>
            </a:r>
            <a:endParaRPr lang="en-US" dirty="0">
              <a:solidFill>
                <a:srgbClr val="1E42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2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15781" y="1718802"/>
            <a:ext cx="8712437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smtClean="0"/>
              <a:t>In closing</a:t>
            </a:r>
          </a:p>
          <a:p>
            <a:pPr lvl="1"/>
            <a:endParaRPr lang="en-US" sz="11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There are many factors that go into the design and testing of  fenestration products for multiple weather conditions.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 </a:t>
            </a:r>
            <a:r>
              <a:rPr lang="en-US" sz="2400" dirty="0"/>
              <a:t>entire </a:t>
            </a:r>
            <a:r>
              <a:rPr lang="en-US" sz="2400" dirty="0" smtClean="0"/>
              <a:t>building must </a:t>
            </a:r>
            <a:r>
              <a:rPr lang="en-US" sz="2400" dirty="0"/>
              <a:t>be evaluated as a system, not as stand alone individual components.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The Window and Door Industry continues to support research that enhances the built environment.</a:t>
            </a:r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043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15781" y="3657600"/>
            <a:ext cx="87124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6000" b="1" dirty="0" smtClean="0"/>
              <a:t>Thank You</a:t>
            </a:r>
            <a:endParaRPr lang="en-US" sz="6000" dirty="0" smtClean="0"/>
          </a:p>
          <a:p>
            <a:pPr lvl="1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5518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76727" y="1720849"/>
            <a:ext cx="8712437" cy="398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Topics of discussion</a:t>
            </a:r>
          </a:p>
          <a:p>
            <a:endParaRPr lang="en-US" sz="11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smtClean="0"/>
              <a:t>Brief History </a:t>
            </a:r>
            <a:r>
              <a:rPr lang="en-US" sz="2800" dirty="0" smtClean="0"/>
              <a:t>of Water Penetration Testing Requirements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Current Water Penetration Testing Requirements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Impact of Water Penetration Testing on Fenestration Products</a:t>
            </a:r>
            <a:endParaRPr lang="en-US" sz="2800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5255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76727" y="1720849"/>
            <a:ext cx="8712437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Earliest records for water penetration testing</a:t>
            </a:r>
            <a:r>
              <a:rPr lang="en-US" sz="2800" dirty="0"/>
              <a:t>…</a:t>
            </a:r>
          </a:p>
          <a:p>
            <a:endParaRPr lang="en-US" sz="11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1955 windows tested to 15 minute exposure to 2 inches of rain per hour and a 45 mph "dynamic </a:t>
            </a:r>
            <a:r>
              <a:rPr lang="en-US" sz="2800" dirty="0" smtClean="0"/>
              <a:t>pressure“.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In 1962, the minimum test pressure for water penetration testing was changed to 2.86 </a:t>
            </a:r>
            <a:r>
              <a:rPr lang="en-US" sz="2800" dirty="0" smtClean="0"/>
              <a:t>psf.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Water </a:t>
            </a:r>
            <a:r>
              <a:rPr lang="en-US" sz="2800" dirty="0"/>
              <a:t>test pressures requirements for wood windows not introduced until </a:t>
            </a:r>
            <a:r>
              <a:rPr lang="en-US" sz="2800" dirty="0" smtClean="0"/>
              <a:t>1967.</a:t>
            </a:r>
            <a:endParaRPr lang="en-US" sz="2800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700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04799" y="1676400"/>
            <a:ext cx="8712437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ASTM E331 testing method introduced in </a:t>
            </a:r>
            <a:r>
              <a:rPr lang="en-US" sz="2800" b="1" dirty="0" smtClean="0"/>
              <a:t>1967</a:t>
            </a:r>
          </a:p>
          <a:p>
            <a:endParaRPr lang="en-US" sz="11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Voluntarily Referenced </a:t>
            </a:r>
            <a:r>
              <a:rPr lang="en-US" sz="2800" dirty="0"/>
              <a:t>in AAMA </a:t>
            </a:r>
            <a:r>
              <a:rPr lang="en-US" sz="2800" dirty="0" smtClean="0"/>
              <a:t>302.6-68</a:t>
            </a:r>
            <a:r>
              <a:rPr lang="en-US" sz="2800" dirty="0"/>
              <a:t>, AAMA </a:t>
            </a:r>
            <a:r>
              <a:rPr lang="en-US" sz="2800" dirty="0" smtClean="0"/>
              <a:t>402.6-68</a:t>
            </a:r>
            <a:endParaRPr lang="en-US" sz="2800" dirty="0"/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600" dirty="0"/>
              <a:t>HP products had WTP specified at 10% of DP (minimum of 2.86 </a:t>
            </a:r>
            <a:r>
              <a:rPr lang="en-US" sz="2600" dirty="0" err="1"/>
              <a:t>psf</a:t>
            </a:r>
            <a:r>
              <a:rPr lang="en-US" sz="2600" dirty="0" smtClean="0"/>
              <a:t>)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endParaRPr lang="en-US" sz="11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Voluntarily Referenced </a:t>
            </a:r>
            <a:r>
              <a:rPr lang="en-US" sz="2800" dirty="0"/>
              <a:t>in </a:t>
            </a:r>
            <a:r>
              <a:rPr lang="en-US" sz="2800" dirty="0" smtClean="0"/>
              <a:t>NWMA I.S</a:t>
            </a:r>
            <a:r>
              <a:rPr lang="en-US" sz="2800" dirty="0"/>
              <a:t>. 2-69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WTP for following window classes and design testing</a:t>
            </a:r>
          </a:p>
          <a:p>
            <a:pPr marL="1828800" lvl="3" indent="-457200">
              <a:buFont typeface="Wingdings" panose="05000000000000000000" pitchFamily="2" charset="2"/>
              <a:buChar char="§"/>
            </a:pPr>
            <a:r>
              <a:rPr lang="en-US" sz="2600" dirty="0"/>
              <a:t>Class A, 6.24 </a:t>
            </a:r>
            <a:r>
              <a:rPr lang="en-US" sz="2600" dirty="0" err="1"/>
              <a:t>psf</a:t>
            </a:r>
            <a:r>
              <a:rPr lang="en-US" sz="2600" dirty="0"/>
              <a:t> (50 mph) @ 5 gal./</a:t>
            </a:r>
            <a:r>
              <a:rPr lang="en-US" sz="2600" dirty="0" err="1"/>
              <a:t>hr</a:t>
            </a:r>
            <a:endParaRPr lang="en-US" sz="2600" dirty="0"/>
          </a:p>
          <a:p>
            <a:pPr marL="1828800" lvl="3" indent="-457200">
              <a:buFont typeface="Wingdings" panose="05000000000000000000" pitchFamily="2" charset="2"/>
              <a:buChar char="§"/>
            </a:pPr>
            <a:r>
              <a:rPr lang="en-US" sz="2600" dirty="0"/>
              <a:t>Class B, 2.86 </a:t>
            </a:r>
            <a:r>
              <a:rPr lang="en-US" sz="2600" dirty="0" err="1"/>
              <a:t>psf</a:t>
            </a:r>
            <a:r>
              <a:rPr lang="en-US" sz="2600" dirty="0"/>
              <a:t> (34 mph) @ 5 gal./</a:t>
            </a:r>
            <a:r>
              <a:rPr lang="en-US" sz="2600" dirty="0" err="1"/>
              <a:t>hr</a:t>
            </a:r>
            <a:endParaRPr lang="en-US" sz="2600" dirty="0"/>
          </a:p>
          <a:p>
            <a:pPr marL="1828800" lvl="3" indent="-457200">
              <a:buFont typeface="Wingdings" panose="05000000000000000000" pitchFamily="2" charset="2"/>
              <a:buChar char="§"/>
            </a:pPr>
            <a:r>
              <a:rPr lang="en-US" sz="2600" dirty="0"/>
              <a:t>Class C, 1.57 </a:t>
            </a:r>
            <a:r>
              <a:rPr lang="en-US" sz="2600" dirty="0" err="1"/>
              <a:t>psf</a:t>
            </a:r>
            <a:r>
              <a:rPr lang="en-US" sz="2600" dirty="0"/>
              <a:t> (25 mph) @ 5 gal./</a:t>
            </a:r>
            <a:r>
              <a:rPr lang="en-US" sz="2600" dirty="0" err="1"/>
              <a:t>hr</a:t>
            </a:r>
            <a:endParaRPr lang="en-US" sz="2600" dirty="0"/>
          </a:p>
          <a:p>
            <a:r>
              <a:rPr lang="en-US" dirty="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19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31563" y="1720849"/>
            <a:ext cx="8712437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ASTM </a:t>
            </a:r>
            <a:r>
              <a:rPr lang="en-US" sz="2800" b="1" dirty="0" smtClean="0"/>
              <a:t>E547 </a:t>
            </a:r>
            <a:r>
              <a:rPr lang="en-US" sz="2800" b="1" dirty="0"/>
              <a:t>test method introduced mid 80’s</a:t>
            </a:r>
          </a:p>
          <a:p>
            <a:endParaRPr lang="en-US" sz="1100" dirty="0"/>
          </a:p>
          <a:p>
            <a:pPr lvl="1"/>
            <a:r>
              <a:rPr lang="en-US" sz="2800" dirty="0"/>
              <a:t>ANSI/AAMA 101-85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/>
              <a:t>Water test pressures were increased to 15% of the design load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/>
              <a:t>R and C tested per E547, HC tested per E331 and E547</a:t>
            </a:r>
          </a:p>
          <a:p>
            <a:pPr lvl="2"/>
            <a:endParaRPr lang="en-US" sz="1100" dirty="0"/>
          </a:p>
          <a:p>
            <a:pPr lvl="1"/>
            <a:r>
              <a:rPr lang="en-US" sz="2800" dirty="0" smtClean="0"/>
              <a:t>NWWDA </a:t>
            </a:r>
            <a:r>
              <a:rPr lang="en-US" sz="2800" dirty="0"/>
              <a:t>I.S. 2-87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/>
              <a:t>Drops reference to E331 for WTP and references E547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/>
              <a:t>Keeps pass/fail criteria and introduces Performance Grade concepts</a:t>
            </a:r>
          </a:p>
          <a:p>
            <a:r>
              <a:rPr lang="en-US" dirty="0"/>
              <a:t> 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97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4799" y="1676400"/>
            <a:ext cx="871243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Early 90’s Continuation of using % of design pressure for various </a:t>
            </a:r>
            <a:r>
              <a:rPr lang="en-US" sz="2800" b="1" dirty="0" smtClean="0"/>
              <a:t>classes</a:t>
            </a:r>
          </a:p>
          <a:p>
            <a:endParaRPr lang="en-US" sz="1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/>
              <a:t>ANSI/AAMA 101-93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/>
              <a:t>R, C, HC used WTP@ 15% of </a:t>
            </a:r>
            <a:r>
              <a:rPr lang="en-US" sz="2400" dirty="0" smtClean="0"/>
              <a:t>DP, tested per E547</a:t>
            </a:r>
            <a:endParaRPr lang="en-US" sz="2400" dirty="0"/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/>
              <a:t>Introduced the AW class, used WTP @ 20% of DP per </a:t>
            </a:r>
            <a:r>
              <a:rPr lang="en-US" sz="2400" dirty="0" smtClean="0"/>
              <a:t>E331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endParaRPr lang="en-US" sz="1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WDMA I.S</a:t>
            </a:r>
            <a:r>
              <a:rPr lang="en-US" sz="2600" dirty="0"/>
              <a:t>. 2-93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800" dirty="0"/>
              <a:t> </a:t>
            </a:r>
            <a:r>
              <a:rPr lang="en-US" sz="2400" dirty="0" smtClean="0"/>
              <a:t>Established WTP @ 15% of the DP, tested per E547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endParaRPr lang="en-US" sz="12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High Velocity Hurricane Zone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TAS 202-94 WTP @ 15% of the DP for 15 minutes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98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68181" y="1629605"/>
            <a:ext cx="87124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First edition of AAMA/WDMA </a:t>
            </a:r>
            <a:r>
              <a:rPr lang="en-US" sz="2800" b="1" dirty="0" smtClean="0"/>
              <a:t>101/I.S.2-97</a:t>
            </a:r>
          </a:p>
          <a:p>
            <a:endParaRPr lang="en-US" sz="1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Standardized </a:t>
            </a:r>
            <a:r>
              <a:rPr lang="en-US" sz="2800" dirty="0"/>
              <a:t>both organization at 15% DP for R, LC, C, HC products, 20% for AW </a:t>
            </a:r>
            <a:r>
              <a:rPr lang="en-US" sz="2800" dirty="0" smtClean="0"/>
              <a:t>products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Water </a:t>
            </a:r>
            <a:r>
              <a:rPr lang="en-US" sz="2800" dirty="0"/>
              <a:t>applied at 5 gal/</a:t>
            </a:r>
            <a:r>
              <a:rPr lang="en-US" sz="2800" dirty="0" err="1"/>
              <a:t>hr</a:t>
            </a:r>
            <a:r>
              <a:rPr lang="en-US" sz="2800" dirty="0"/>
              <a:t>/ft</a:t>
            </a:r>
            <a:r>
              <a:rPr lang="en-US" sz="2800" baseline="30000" dirty="0"/>
              <a:t>2</a:t>
            </a:r>
            <a:r>
              <a:rPr lang="en-US" sz="2800" dirty="0"/>
              <a:t>, equivalent to 8” of rain per </a:t>
            </a:r>
            <a:r>
              <a:rPr lang="en-US" sz="2800" dirty="0" smtClean="0"/>
              <a:t>hour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Maximum </a:t>
            </a:r>
            <a:r>
              <a:rPr lang="en-US" sz="2800" dirty="0"/>
              <a:t>WTP is now specified at 15 </a:t>
            </a:r>
            <a:r>
              <a:rPr lang="en-US" sz="2800" dirty="0" err="1"/>
              <a:t>psf</a:t>
            </a:r>
            <a:r>
              <a:rPr lang="en-US" sz="2800" dirty="0"/>
              <a:t>/ 2.9” HOH, 77.5 mph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These are straight-line winds sustained over a 15-minute period normal to the fenestration- an extremely severe test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10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15781" y="1748298"/>
            <a:ext cx="8712437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smtClean="0"/>
              <a:t>Basis for the 15% and 20% respectively…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“</a:t>
            </a:r>
            <a:r>
              <a:rPr lang="en-US" sz="2400" dirty="0" smtClean="0"/>
              <a:t>The </a:t>
            </a:r>
            <a:r>
              <a:rPr lang="en-US" sz="2400" dirty="0"/>
              <a:t>severity of this test is seen when it is realized that, according to U.S. Department of Commerce, Weather Bureau Technical Paper No. 40-1963, "Rainfall Frequency Atlas of the United States for Durations from 30 Minutes to 24 Hours and Return Periods from 1 to 100 Years", on rainfall frequency published by the National Weather Service, the greatest rainfall expected anywhere in the contiguous 48 United States for a one-hour period during a span of 50 years is less than 5 inches (125 mm) per hour.”</a:t>
            </a:r>
          </a:p>
        </p:txBody>
      </p:sp>
    </p:spTree>
    <p:extLst>
      <p:ext uri="{BB962C8B-B14F-4D97-AF65-F5344CB8AC3E}">
        <p14:creationId xmlns:p14="http://schemas.microsoft.com/office/powerpoint/2010/main" val="281602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8"/>
          <p:cNvSpPr>
            <a:spLocks noChangeArrowheads="1"/>
          </p:cNvSpPr>
          <p:nvPr/>
        </p:nvSpPr>
        <p:spPr bwMode="auto">
          <a:xfrm>
            <a:off x="609600" y="1350963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914400" lvl="1" indent="-4572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1143000" lvl="2" indent="-228600" eaLnBrk="0" hangingPunct="0">
              <a:spcBef>
                <a:spcPct val="20000"/>
              </a:spcBef>
              <a:defRPr/>
            </a:pPr>
            <a:endParaRPr lang="en-US" sz="3200" dirty="0"/>
          </a:p>
          <a:p>
            <a:pPr marL="742950" lvl="1" indent="-285750" eaLnBrk="0" hangingPunct="0">
              <a:spcBef>
                <a:spcPct val="20000"/>
              </a:spcBef>
              <a:buClr>
                <a:srgbClr val="658DA5"/>
              </a:buClr>
              <a:defRPr/>
            </a:pPr>
            <a:endParaRPr lang="en-US" sz="2400" dirty="0"/>
          </a:p>
        </p:txBody>
      </p:sp>
      <p:pic>
        <p:nvPicPr>
          <p:cNvPr id="512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075"/>
            <a:ext cx="9144000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1811907"/>
            <a:ext cx="79418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 </a:t>
            </a:r>
          </a:p>
        </p:txBody>
      </p:sp>
      <p:pic>
        <p:nvPicPr>
          <p:cNvPr id="1026" name="image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8960"/>
            <a:ext cx="1120775" cy="107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53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136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3" name="image3.jpe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324600" y="159508"/>
            <a:ext cx="2590800" cy="108985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15781" y="1718802"/>
            <a:ext cx="8712437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smtClean="0"/>
              <a:t>Current fenestration requirements strike the balance between performance, function and accessibility…</a:t>
            </a:r>
          </a:p>
          <a:p>
            <a:pPr lvl="1"/>
            <a:endParaRPr lang="en-US" sz="11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Sliding seal </a:t>
            </a:r>
            <a:r>
              <a:rPr lang="en-US" sz="2400" dirty="0"/>
              <a:t>products </a:t>
            </a:r>
            <a:r>
              <a:rPr lang="en-US" sz="2400" dirty="0" smtClean="0"/>
              <a:t>(patio doors) to </a:t>
            </a:r>
            <a:r>
              <a:rPr lang="en-US" sz="2400" dirty="0"/>
              <a:t>maintain a reasonable </a:t>
            </a:r>
            <a:r>
              <a:rPr lang="en-US" sz="2400" dirty="0" smtClean="0"/>
              <a:t>threshold height to exterior landing and patio</a:t>
            </a:r>
          </a:p>
          <a:p>
            <a:pPr lvl="1"/>
            <a:endParaRPr lang="en-US" sz="1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Window units to meet the required emergency escape/rescue opening dimensions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Operable windows to supply natural ventilation, to meet code requirements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Balance between a rigid weather seal and meeting operating force requirements of the code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437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9936</TotalTime>
  <Words>648</Words>
  <Application>Microsoft Office PowerPoint</Application>
  <PresentationFormat>On-screen Show (4:3)</PresentationFormat>
  <Paragraphs>138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testpc2</dc:creator>
  <cp:lastModifiedBy>Orlowski, Steven</cp:lastModifiedBy>
  <cp:revision>239</cp:revision>
  <dcterms:created xsi:type="dcterms:W3CDTF">2012-06-18T13:39:15Z</dcterms:created>
  <dcterms:modified xsi:type="dcterms:W3CDTF">2019-02-18T14:44:30Z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000800aa020000000000010250600207f7000400038000</vt:lpwstr>
  </property>
</Properties>
</file>