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80" r:id="rId2"/>
    <p:sldId id="281" r:id="rId3"/>
    <p:sldId id="282" r:id="rId4"/>
    <p:sldId id="283" r:id="rId5"/>
  </p:sldIdLst>
  <p:sldSz cx="9144000" cy="6858000" type="screen4x3"/>
  <p:notesSz cx="7315200" cy="96012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844" y="1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19496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844" y="9119496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2A561E90-5EDC-43D0-AA52-CB3BBAB807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16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4" y="1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D2BA58E3-A28F-42DC-BB43-5D221EA35840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2313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4" y="4560571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4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3AAD8931-4470-404E-8B1C-6542879349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24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79F8B97-DA17-432B-A020-5F0FDDB9B14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438400"/>
            <a:ext cx="7772400" cy="1143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608013" y="1228725"/>
            <a:ext cx="7850187" cy="66675"/>
            <a:chOff x="383" y="774"/>
            <a:chExt cx="4945" cy="42"/>
          </a:xfrm>
        </p:grpSpPr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383" y="774"/>
              <a:ext cx="4945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Line 9"/>
            <p:cNvSpPr>
              <a:spLocks noChangeShapeType="1"/>
            </p:cNvSpPr>
            <p:nvPr/>
          </p:nvSpPr>
          <p:spPr bwMode="auto">
            <a:xfrm>
              <a:off x="383" y="816"/>
              <a:ext cx="4945" cy="0"/>
            </a:xfrm>
            <a:prstGeom prst="line">
              <a:avLst/>
            </a:prstGeom>
            <a:noFill/>
            <a:ln w="12700">
              <a:solidFill>
                <a:srgbClr val="114FFB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04800" y="315913"/>
            <a:ext cx="8585200" cy="608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1963738" y="563563"/>
            <a:ext cx="64944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4000" b="1">
                <a:solidFill>
                  <a:srgbClr val="00279F"/>
                </a:solidFill>
              </a:rPr>
              <a:t>F</a:t>
            </a:r>
            <a:r>
              <a:rPr lang="en-US" sz="2400" b="1">
                <a:solidFill>
                  <a:srgbClr val="00279F"/>
                </a:solidFill>
              </a:rPr>
              <a:t>LORIDA  </a:t>
            </a:r>
            <a:r>
              <a:rPr lang="en-US" sz="4000" b="1">
                <a:solidFill>
                  <a:srgbClr val="00279F"/>
                </a:solidFill>
              </a:rPr>
              <a:t>S</a:t>
            </a:r>
            <a:r>
              <a:rPr lang="en-US" sz="2400" b="1">
                <a:solidFill>
                  <a:srgbClr val="00279F"/>
                </a:solidFill>
              </a:rPr>
              <a:t>OLAR  </a:t>
            </a:r>
            <a:r>
              <a:rPr lang="en-US" sz="4000" b="1">
                <a:solidFill>
                  <a:srgbClr val="00279F"/>
                </a:solidFill>
              </a:rPr>
              <a:t>E</a:t>
            </a:r>
            <a:r>
              <a:rPr lang="en-US" sz="2400" b="1">
                <a:solidFill>
                  <a:srgbClr val="00279F"/>
                </a:solidFill>
              </a:rPr>
              <a:t>NERGY  </a:t>
            </a:r>
            <a:r>
              <a:rPr lang="en-US" sz="4000" b="1">
                <a:solidFill>
                  <a:srgbClr val="00279F"/>
                </a:solidFill>
              </a:rPr>
              <a:t>C</a:t>
            </a:r>
            <a:r>
              <a:rPr lang="en-US" sz="2400" b="1">
                <a:solidFill>
                  <a:srgbClr val="00279F"/>
                </a:solidFill>
              </a:rPr>
              <a:t>ENTER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2114550" y="1263650"/>
            <a:ext cx="6267450" cy="48895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2600" i="1" dirty="0">
                <a:solidFill>
                  <a:schemeClr val="accent2">
                    <a:lumMod val="75000"/>
                  </a:schemeClr>
                </a:solidFill>
              </a:rPr>
              <a:t>Creating Energy Independence Since 1975</a:t>
            </a:r>
          </a:p>
        </p:txBody>
      </p:sp>
      <p:pic>
        <p:nvPicPr>
          <p:cNvPr id="5133" name="Picture 13" descr="FSEClogo_120_tr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888" y="249238"/>
            <a:ext cx="1371600" cy="1503362"/>
          </a:xfrm>
          <a:prstGeom prst="rect">
            <a:avLst/>
          </a:prstGeom>
          <a:noFill/>
        </p:spPr>
      </p:pic>
      <p:pic>
        <p:nvPicPr>
          <p:cNvPr id="5134" name="Picture 14" descr="UCFpegas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8450" y="5943600"/>
            <a:ext cx="819150" cy="838200"/>
          </a:xfrm>
          <a:prstGeom prst="rect">
            <a:avLst/>
          </a:prstGeom>
          <a:noFill/>
        </p:spPr>
      </p:pic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3810000" y="6248400"/>
            <a:ext cx="4114800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200" dirty="0">
                <a:solidFill>
                  <a:srgbClr val="00279F"/>
                </a:solidFill>
                <a:latin typeface="Arial" pitchFamily="34" charset="0"/>
                <a:cs typeface="Arial" pitchFamily="34" charset="0"/>
              </a:rPr>
              <a:t>A Research Institute of the University of Central Florida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2C0BC-400F-4B9A-836B-2B699CBAB4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86DCA-EA4E-407A-AAF0-9850402CEC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0DACE-6DB4-4DD8-BC03-1446A1C71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533400"/>
            <a:ext cx="78486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EBA114A-8175-4C06-8897-9CBE3A46C2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479CE-4C6B-4407-B753-8E0977B246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0C1D1-1F9A-47B4-8C03-87D08964B6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20EFA-DD39-4B09-8BA5-760D6C8279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89125"/>
            <a:ext cx="3848100" cy="4206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89125"/>
            <a:ext cx="3848100" cy="4206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56A31-29C6-4B46-9803-F87A6C7665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D4649-454A-40CC-B302-2EE1DEEF41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92D9B-8CA0-44B0-BB77-7DCC28C02A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3DDE8-038C-44D7-8595-6DA7954B6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594AF-39D1-416F-A8D7-C15B08506D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3FB0C1D1-1F9A-47B4-8C03-87D08964B6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89125"/>
            <a:ext cx="78486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 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5334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title styles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04800" y="315913"/>
            <a:ext cx="8585200" cy="608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608013" y="1228725"/>
            <a:ext cx="7850187" cy="66675"/>
            <a:chOff x="383" y="774"/>
            <a:chExt cx="4945" cy="42"/>
          </a:xfrm>
        </p:grpSpPr>
        <p:sp>
          <p:nvSpPr>
            <p:cNvPr id="4105" name="Line 9"/>
            <p:cNvSpPr>
              <a:spLocks noChangeShapeType="1"/>
            </p:cNvSpPr>
            <p:nvPr/>
          </p:nvSpPr>
          <p:spPr bwMode="auto">
            <a:xfrm>
              <a:off x="383" y="774"/>
              <a:ext cx="4945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383" y="816"/>
              <a:ext cx="4945" cy="0"/>
            </a:xfrm>
            <a:prstGeom prst="line">
              <a:avLst/>
            </a:prstGeom>
            <a:noFill/>
            <a:ln w="12700">
              <a:solidFill>
                <a:srgbClr val="114FFB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107" name="Picture 11" descr="FSEClogo_120_tran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23888" y="261938"/>
            <a:ext cx="1371600" cy="14906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2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600" b="1" i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Book Antiqua" pitchFamily="18" charset="0"/>
        </a:defRPr>
      </a:lvl2pPr>
      <a:lvl3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Book Antiqua" pitchFamily="18" charset="0"/>
        </a:defRPr>
      </a:lvl3pPr>
      <a:lvl4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Book Antiqua" pitchFamily="18" charset="0"/>
        </a:defRPr>
      </a:lvl4pPr>
      <a:lvl5pPr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Book Antiqua" pitchFamily="18" charset="0"/>
        </a:defRPr>
      </a:lvl5pPr>
      <a:lvl6pPr marL="457200"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Book Antiqua" pitchFamily="18" charset="0"/>
        </a:defRPr>
      </a:lvl6pPr>
      <a:lvl7pPr marL="914400"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Book Antiqua" pitchFamily="18" charset="0"/>
        </a:defRPr>
      </a:lvl7pPr>
      <a:lvl8pPr marL="1371600"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Book Antiqua" pitchFamily="18" charset="0"/>
        </a:defRPr>
      </a:lvl8pPr>
      <a:lvl9pPr marL="1828800" algn="l" rtl="0" eaLnBrk="0" fontAlgn="base" hangingPunct="0">
        <a:lnSpc>
          <a:spcPts val="42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Ø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o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6781800" cy="609600"/>
          </a:xfrm>
        </p:spPr>
        <p:txBody>
          <a:bodyPr/>
          <a:lstStyle/>
          <a:p>
            <a:r>
              <a:rPr lang="en-US" sz="2800" dirty="0" smtClean="0"/>
              <a:t>Mandatory Requirements Categorized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07009"/>
              </p:ext>
            </p:extLst>
          </p:nvPr>
        </p:nvGraphicFramePr>
        <p:xfrm>
          <a:off x="762000" y="2514600"/>
          <a:ext cx="7772400" cy="2759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400"/>
                <a:gridCol w="3994690"/>
                <a:gridCol w="3244310"/>
              </a:tblGrid>
              <a:tr h="1450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Description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Comment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</a:tr>
              <a:tr h="13006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ASHRAE Mandatory requirements Categorized based on stage of compliance 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Clarifies when and where mandatory requirement are to be complied with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</a:tr>
              <a:tr h="1143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FBC (IECC 2012) Mandatory requirements Categorized based on stage of compliance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Clarifies when and where mandatory requirement are to be complied with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12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8376" y="533400"/>
            <a:ext cx="3048000" cy="609600"/>
          </a:xfrm>
        </p:spPr>
        <p:txBody>
          <a:bodyPr/>
          <a:lstStyle/>
          <a:p>
            <a:r>
              <a:rPr lang="en-US" sz="2800" dirty="0" smtClean="0"/>
              <a:t>Categories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48400"/>
            <a:ext cx="5581650" cy="1044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199" y="1509084"/>
            <a:ext cx="5581650" cy="123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199" y="3792586"/>
            <a:ext cx="5581651" cy="137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3" y="5151960"/>
            <a:ext cx="5638801" cy="121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138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AEPO for HVAC Corrected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764266"/>
              </p:ext>
            </p:extLst>
          </p:nvPr>
        </p:nvGraphicFramePr>
        <p:xfrm>
          <a:off x="1295400" y="1752600"/>
          <a:ext cx="7696200" cy="1363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400"/>
                <a:gridCol w="4267200"/>
                <a:gridCol w="2895600"/>
              </a:tblGrid>
              <a:tr h="1450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Description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Comment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</a:tr>
              <a:tr h="580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Additional Efficiency Performance Options for HVAC were corrected.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Transposed columns caused incorrect values to display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</a:tr>
            </a:tbl>
          </a:graphicData>
        </a:graphic>
      </p:graphicFrame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925" y="3228975"/>
            <a:ext cx="537210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4800600"/>
            <a:ext cx="53721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5967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Bugs Fixed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123810"/>
              </p:ext>
            </p:extLst>
          </p:nvPr>
        </p:nvGraphicFramePr>
        <p:xfrm>
          <a:off x="1295400" y="1828800"/>
          <a:ext cx="7391400" cy="3945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5029200"/>
                <a:gridCol w="1752600"/>
              </a:tblGrid>
              <a:tr h="1450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Description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Comment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</a:tr>
              <a:tr h="2901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Crash when no south window existed was corrected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</a:tr>
              <a:tr h="4351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External lighting compliance discrepancy between details report and front page summary was corrected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</a:tr>
              <a:tr h="2901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Feature added to reset workspace data if corrupted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</a:tr>
              <a:tr h="2901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Removed reference to incorrect form numbers on reports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</a:tr>
              <a:tr h="2901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Discrepancy between SEER and EER for systems less than 65000 Btu/h was fixed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</a:tr>
              <a:tr h="4351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WWR and Skylight percentage now calculated on the entire building rather than zone by zone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Makes both FBC and ASHRAE Consistent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</a:tr>
              <a:tr h="2901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Crash due to incorrect Skylight percent value for Multifamily building fixed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78" marR="3547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6255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utomating the Code Compliance&amp;#x0D;&amp;#x0A;and Rating Proces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A Little Background&amp;quot;&quot;/&gt;&lt;property id=&quot;20307&quot; value=&quot;273&quot;/&gt;&lt;/object&gt;&lt;object type=&quot;3&quot; unique_id=&quot;10470&quot;&gt;&lt;property id=&quot;20148&quot; value=&quot;5&quot;/&gt;&lt;property id=&quot;20300&quot; value=&quot;Slide 6 - &amp;quot;Why Automation?&amp;quot;&quot;/&gt;&lt;property id=&quot;20307&quot; value=&quot;310&quot;/&gt;&lt;/object&gt;&lt;object type=&quot;3&quot; unique_id=&quot;10779&quot;&gt;&lt;property id=&quot;20148&quot; value=&quot;5&quot;/&gt;&lt;property id=&quot;20300&quot; value=&quot;Slide 3 - &amp;quot;Florida Energy Code&amp;quot;&quot;/&gt;&lt;property id=&quot;20307&quot; value=&quot;311&quot;/&gt;&lt;/object&gt;&lt;object type=&quot;3&quot; unique_id=&quot;10975&quot;&gt;&lt;property id=&quot;20148&quot; value=&quot;5&quot;/&gt;&lt;property id=&quot;20300&quot; value=&quot;Slide 7 - &amp;quot;Automation Has Many Forms&amp;quot;&quot;/&gt;&lt;property id=&quot;20307&quot; value=&quot;312&quot;/&gt;&lt;/object&gt;&lt;object type=&quot;3&quot; unique_id=&quot;11452&quot;&gt;&lt;property id=&quot;20148&quot; value=&quot;5&quot;/&gt;&lt;property id=&quot;20300&quot; value=&quot;Slide 5 - &amp;quot;Where we are – Commercial?&amp;quot;&quot;/&gt;&lt;property id=&quot;20307&quot; value=&quot;315&quot;/&gt;&lt;/object&gt;&lt;object type=&quot;3&quot; unique_id=&quot;11747&quot;&gt;&lt;property id=&quot;20148&quot; value=&quot;5&quot;/&gt;&lt;property id=&quot;20300&quot; value=&quot;Slide 16 - &amp;quot;Automated Compliance Filing&amp;quot;&quot;/&gt;&lt;property id=&quot;20307&quot; value=&quot;318&quot;/&gt;&lt;/object&gt;&lt;object type=&quot;3&quot; unique_id=&quot;11749&quot;&gt;&lt;property id=&quot;20148&quot; value=&quot;5&quot;/&gt;&lt;property id=&quot;20300&quot; value=&quot;Slide 17 - &amp;quot;Current Process – Many Hurdles&amp;quot;&quot;/&gt;&lt;property id=&quot;20307&quot; value=&quot;316&quot;/&gt;&lt;/object&gt;&lt;object type=&quot;3&quot; unique_id=&quot;11929&quot;&gt;&lt;property id=&quot;20148&quot; value=&quot;5&quot;/&gt;&lt;property id=&quot;20300&quot; value=&quot;Slide 18 - &amp;quot;Simplified High Level Design&amp;quot;&quot;/&gt;&lt;property id=&quot;20307&quot; value=&quot;322&quot;/&gt;&lt;/object&gt;&lt;object type=&quot;3&quot; unique_id=&quot;11931&quot;&gt;&lt;property id=&quot;20148&quot; value=&quot;5&quot;/&gt;&lt;property id=&quot;20300&quot; value=&quot;Slide 19&quot;/&gt;&lt;property id=&quot;20307&quot; value=&quot;320&quot;/&gt;&lt;/object&gt;&lt;object type=&quot;3&quot; unique_id=&quot;11932&quot;&gt;&lt;property id=&quot;20148&quot; value=&quot;5&quot;/&gt;&lt;property id=&quot;20300&quot; value=&quot;Slide 20&quot;/&gt;&lt;property id=&quot;20307&quot; value=&quot;321&quot;/&gt;&lt;/object&gt;&lt;object type=&quot;3&quot; unique_id=&quot;12284&quot;&gt;&lt;property id=&quot;20148&quot; value=&quot;5&quot;/&gt;&lt;property id=&quot;20300&quot; value=&quot;Slide 22 - &amp;quot;Future Code Compliance Process&amp;quot;&quot;/&gt;&lt;property id=&quot;20307&quot; value=&quot;323&quot;/&gt;&lt;/object&gt;&lt;object type=&quot;3&quot; unique_id=&quot;12285&quot;&gt;&lt;property id=&quot;20148&quot; value=&quot;5&quot;/&gt;&lt;property id=&quot;20300&quot; value=&quot;Slide 23 - &amp;quot;Automated Energy Code Compliance System – A Pilot Project &amp;quot;&quot;/&gt;&lt;property id=&quot;20307&quot; value=&quot;324&quot;/&gt;&lt;/object&gt;&lt;object type=&quot;3&quot; unique_id=&quot;12430&quot;&gt;&lt;property id=&quot;20148&quot; value=&quot;5&quot;/&gt;&lt;property id=&quot;20300&quot; value=&quot;Slide 8 - &amp;quot;Typical Energy Modeling Process&amp;#x0D;&amp;#x0A;for LEED&amp;quot;&quot;/&gt;&lt;property id=&quot;20307&quot; value=&quot;325&quot;/&gt;&lt;/object&gt;&lt;object type=&quot;3&quot; unique_id=&quot;12431&quot;&gt;&lt;property id=&quot;20148&quot; value=&quot;5&quot;/&gt;&lt;property id=&quot;20300&quot; value=&quot;Slide 10 - &amp;quot;EnergyGauge Summit:&amp;#x0D;&amp;#x0A;LEED Process&amp;quot;&quot;/&gt;&lt;property id=&quot;20307&quot; value=&quot;326&quot;/&gt;&lt;/object&gt;&lt;object type=&quot;3&quot; unique_id=&quot;12433&quot;&gt;&lt;property id=&quot;20148&quot; value=&quot;5&quot;/&gt;&lt;property id=&quot;20300&quot; value=&quot;Slide 9 - &amp;quot;LEED EAc1 Output Submission&amp;quot;&quot;/&gt;&lt;property id=&quot;20307&quot; value=&quot;328&quot;/&gt;&lt;/object&gt;&lt;object type=&quot;3&quot; unique_id=&quot;12434&quot;&gt;&lt;property id=&quot;20148&quot; value=&quot;5&quot;/&gt;&lt;property id=&quot;20300&quot; value=&quot;Slide 11 - &amp;quot;EG Summit LEED EAc1 Output Submission Automation&amp;quot;&quot;/&gt;&lt;property id=&quot;20307&quot; value=&quot;329&quot;/&gt;&lt;/object&gt;&lt;object type=&quot;3&quot; unique_id=&quot;12435&quot;&gt;&lt;property id=&quot;20148&quot; value=&quot;5&quot;/&gt;&lt;property id=&quot;20300&quot; value=&quot;Slide 12 - &amp;quot;EG Summit LEED EAc1 Output Automation&amp;quot;&quot;/&gt;&lt;property id=&quot;20307&quot; value=&quot;330&quot;/&gt;&lt;/object&gt;&lt;object type=&quot;3&quot; unique_id=&quot;12436&quot;&gt;&lt;property id=&quot;20148&quot; value=&quot;5&quot;/&gt;&lt;property id=&quot;20300&quot; value=&quot;Slide 13 - &amp;quot;EG Summit LEED EAc1 Output Automation&amp;quot;&quot;/&gt;&lt;property id=&quot;20307&quot; value=&quot;331&quot;/&gt;&lt;/object&gt;&lt;object type=&quot;3&quot; unique_id=&quot;12437&quot;&gt;&lt;property id=&quot;20148&quot; value=&quot;5&quot;/&gt;&lt;property id=&quot;20300&quot; value=&quot;Slide 14 - &amp;quot;EG Summit LEED EAc1 Output Automation&amp;quot;&quot;/&gt;&lt;property id=&quot;20307&quot; value=&quot;332&quot;/&gt;&lt;/object&gt;&lt;object type=&quot;3&quot; unique_id=&quot;12438&quot;&gt;&lt;property id=&quot;20148&quot; value=&quot;5&quot;/&gt;&lt;property id=&quot;20300&quot; value=&quot;Slide 15 - &amp;quot;LEED with EG Summit: Advantages&amp;quot;&quot;/&gt;&lt;property id=&quot;20307&quot; value=&quot;333&quot;/&gt;&lt;/object&gt;&lt;object type=&quot;3&quot; unique_id=&quot;13289&quot;&gt;&lt;property id=&quot;20148&quot; value=&quot;5&quot;/&gt;&lt;property id=&quot;20300&quot; value=&quot;Slide 26 - &amp;quot;Questions &amp;amp; Further Info&amp;quot;&quot;/&gt;&lt;property id=&quot;20307&quot; value=&quot;334&quot;/&gt;&lt;/object&gt;&lt;object type=&quot;3&quot; unique_id=&quot;15032&quot;&gt;&lt;property id=&quot;20148&quot; value=&quot;5&quot;/&gt;&lt;property id=&quot;20300&quot; value=&quot;Slide 25 - &amp;quot;Conclusion&amp;quot;&quot;/&gt;&lt;property id=&quot;20307&quot; value=&quot;335&quot;/&gt;&lt;/object&gt;&lt;object type=&quot;3&quot; unique_id=&quot;15222&quot;&gt;&lt;property id=&quot;20148&quot; value=&quot;5&quot;/&gt;&lt;property id=&quot;20300&quot; value=&quot;Slide 24 - &amp;quot;Next Generation: EGPlanet&amp;quot;&quot;/&gt;&lt;property id=&quot;20307&quot; value=&quot;336&quot;/&gt;&lt;/object&gt;&lt;object type=&quot;3&quot; unique_id=&quot;15643&quot;&gt;&lt;property id=&quot;20148&quot; value=&quot;5&quot;/&gt;&lt;property id=&quot;20300&quot; value=&quot;Slide 21 - &amp;quot;Sealed Permits&amp;quot;&quot;/&gt;&lt;property id=&quot;20307&quot; value=&quot;337&quot;/&gt;&lt;/object&gt;&lt;object type=&quot;3&quot; unique_id=&quot;15760&quot;&gt;&lt;property id=&quot;20148&quot; value=&quot;5&quot;/&gt;&lt;property id=&quot;20300&quot; value=&quot;Slide 4 - &amp;quot;Where are we – Residential?&amp;quot;&quot;/&gt;&lt;property id=&quot;20307&quot; value=&quot;33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FSEC-UCF_vgr">
  <a:themeElements>
    <a:clrScheme name="">
      <a:dk1>
        <a:srgbClr val="00279F"/>
      </a:dk1>
      <a:lt1>
        <a:srgbClr val="FFFFFF"/>
      </a:lt1>
      <a:dk2>
        <a:srgbClr val="00279F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2087"/>
      </a:accent4>
      <a:accent5>
        <a:srgbClr val="B7C6FE"/>
      </a:accent5>
      <a:accent6>
        <a:srgbClr val="009D00"/>
      </a:accent6>
      <a:hlink>
        <a:srgbClr val="FC0128"/>
      </a:hlink>
      <a:folHlink>
        <a:srgbClr val="919191"/>
      </a:folHlink>
    </a:clrScheme>
    <a:fontScheme name="FSEC-UCF_vgr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FSEC-UCF_vg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EC-UCF_vg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EC-UCF_vg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EC-UCF_vg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EC-UCF_vg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EC-UCF_vg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EC-UCF_vg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FSEC2005</Template>
  <TotalTime>1017</TotalTime>
  <Words>171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FSEC-UCF_vgr</vt:lpstr>
      <vt:lpstr>Mandatory Requirements Categorized</vt:lpstr>
      <vt:lpstr>Categories</vt:lpstr>
      <vt:lpstr>AEPO for HVAC Corrected</vt:lpstr>
      <vt:lpstr>Bugs Fixed</vt:lpstr>
    </vt:vector>
  </TitlesOfParts>
  <Company>FSEC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Tax Incentives</dc:title>
  <dc:creator>Rob Vieira</dc:creator>
  <cp:lastModifiedBy>swami</cp:lastModifiedBy>
  <cp:revision>377</cp:revision>
  <cp:lastPrinted>2015-06-11T16:51:31Z</cp:lastPrinted>
  <dcterms:created xsi:type="dcterms:W3CDTF">2006-06-06T16:59:02Z</dcterms:created>
  <dcterms:modified xsi:type="dcterms:W3CDTF">2016-01-27T04:30:53Z</dcterms:modified>
</cp:coreProperties>
</file>