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349" r:id="rId2"/>
    <p:sldId id="441" r:id="rId3"/>
    <p:sldId id="442" r:id="rId4"/>
    <p:sldId id="459" r:id="rId5"/>
    <p:sldId id="467" r:id="rId6"/>
    <p:sldId id="466" r:id="rId7"/>
    <p:sldId id="471" r:id="rId8"/>
    <p:sldId id="472" r:id="rId9"/>
    <p:sldId id="477" r:id="rId10"/>
    <p:sldId id="476" r:id="rId11"/>
    <p:sldId id="473" r:id="rId12"/>
    <p:sldId id="474" r:id="rId13"/>
    <p:sldId id="475" r:id="rId14"/>
    <p:sldId id="478" r:id="rId15"/>
    <p:sldId id="479" r:id="rId1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2"/>
    <a:srgbClr val="00007E"/>
    <a:srgbClr val="000099"/>
    <a:srgbClr val="003399"/>
    <a:srgbClr val="FCDE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86399" autoAdjust="0"/>
  </p:normalViewPr>
  <p:slideViewPr>
    <p:cSldViewPr>
      <p:cViewPr varScale="1">
        <p:scale>
          <a:sx n="68" d="100"/>
          <a:sy n="68" d="100"/>
        </p:scale>
        <p:origin x="62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8D9985E-6320-42F9-8856-C04CF7E273B4}" type="datetimeFigureOut">
              <a:rPr lang="en-US" smtClean="0"/>
              <a:pPr/>
              <a:t>2/24/2015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B14620B-04AE-4B56-A95F-AF572FD4D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17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5C9E-FD86-490B-8F7A-56ABF90AE25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969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620B-04AE-4B56-A95F-AF572FD4D8B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40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620B-04AE-4B56-A95F-AF572FD4D8B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601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4038600" y="6300960"/>
            <a:ext cx="4191000" cy="22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Research Institute of the University of Central Florida</a:t>
            </a:r>
          </a:p>
        </p:txBody>
      </p:sp>
      <p:pic>
        <p:nvPicPr>
          <p:cNvPr id="10" name="Picture 9" descr="UCF-Ye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29600" y="6172200"/>
            <a:ext cx="388798" cy="41434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0" y="6705600"/>
            <a:ext cx="9144000" cy="0"/>
          </a:xfrm>
          <a:prstGeom prst="line">
            <a:avLst/>
          </a:prstGeom>
          <a:ln>
            <a:solidFill>
              <a:srgbClr val="FCDE04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0" y="304800"/>
            <a:ext cx="9144000" cy="0"/>
          </a:xfrm>
          <a:prstGeom prst="line">
            <a:avLst/>
          </a:prstGeom>
          <a:ln>
            <a:solidFill>
              <a:srgbClr val="FCDE04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3" y="533400"/>
            <a:ext cx="8265493" cy="12312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5" descr="FSEClogo_2010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96200" y="5943600"/>
            <a:ext cx="1158875" cy="695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UCF-Yelo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57200" y="5943600"/>
            <a:ext cx="388798" cy="41434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304800"/>
            <a:ext cx="9144000" cy="0"/>
          </a:xfrm>
          <a:prstGeom prst="line">
            <a:avLst/>
          </a:prstGeom>
          <a:ln>
            <a:solidFill>
              <a:srgbClr val="FCDE04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553200"/>
            <a:ext cx="9144000" cy="0"/>
          </a:xfrm>
          <a:prstGeom prst="line">
            <a:avLst/>
          </a:prstGeom>
          <a:ln>
            <a:solidFill>
              <a:srgbClr val="FCDE04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6581001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FLORIDA SOLAR</a:t>
            </a:r>
            <a:r>
              <a:rPr lang="en-US" sz="1200" i="0" baseline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ENERGY CENTER — A Research Institute of the University of Central Florida</a:t>
            </a:r>
            <a:endParaRPr lang="en-US" sz="1200" i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CDE0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CDE04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0700" y="4724400"/>
            <a:ext cx="5562600" cy="152400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b="1" dirty="0" smtClean="0">
                <a:solidFill>
                  <a:srgbClr val="000066"/>
                </a:solidFill>
              </a:rPr>
              <a:t>FBC Mechanical Technical Advisory Committee Teleconference Meeting</a:t>
            </a:r>
          </a:p>
          <a:p>
            <a:pPr>
              <a:spcBef>
                <a:spcPts val="300"/>
              </a:spcBef>
            </a:pPr>
            <a:r>
              <a:rPr lang="en-US" sz="2800" b="1" dirty="0" smtClean="0">
                <a:solidFill>
                  <a:srgbClr val="000066"/>
                </a:solidFill>
              </a:rPr>
              <a:t>February 25, 2015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905000"/>
            <a:ext cx="8077200" cy="2668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8745" algn="ctr">
              <a:lnSpc>
                <a:spcPct val="107000"/>
              </a:lnSpc>
              <a:spcAft>
                <a:spcPts val="800"/>
              </a:spcAft>
              <a:tabLst>
                <a:tab pos="5462270" algn="l"/>
              </a:tabLst>
            </a:pPr>
            <a:r>
              <a:rPr lang="en-US" sz="3200" b="1" dirty="0">
                <a:solidFill>
                  <a:srgbClr val="00007E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Investigation of the Effectiveness and Failure Rates of Whole-house Mechanical Ventilation Systems in </a:t>
            </a:r>
            <a:r>
              <a:rPr lang="en-US" sz="3200" b="1" dirty="0" smtClean="0">
                <a:solidFill>
                  <a:srgbClr val="00007E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Florida</a:t>
            </a:r>
          </a:p>
          <a:p>
            <a:pPr indent="118745" algn="ctr">
              <a:lnSpc>
                <a:spcPct val="107000"/>
              </a:lnSpc>
              <a:spcAft>
                <a:spcPts val="800"/>
              </a:spcAft>
              <a:tabLst>
                <a:tab pos="5462270" algn="l"/>
              </a:tabLst>
            </a:pPr>
            <a:endParaRPr lang="en-US" sz="1000" b="1" dirty="0">
              <a:solidFill>
                <a:srgbClr val="00007E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18745" algn="ctr">
              <a:lnSpc>
                <a:spcPct val="107000"/>
              </a:lnSpc>
              <a:spcAft>
                <a:spcPts val="800"/>
              </a:spcAft>
              <a:tabLst>
                <a:tab pos="5462270" algn="l"/>
              </a:tabLst>
            </a:pPr>
            <a:r>
              <a:rPr lang="en-US" sz="3200" b="1" i="1" dirty="0" smtClean="0">
                <a:solidFill>
                  <a:srgbClr val="00007E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Interim Progress Report</a:t>
            </a:r>
            <a:endParaRPr lang="en-US" sz="3200" b="1" i="1" dirty="0">
              <a:solidFill>
                <a:srgbClr val="00007E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4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848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Developed 27-Question Homeowner Survey</a:t>
            </a:r>
          </a:p>
          <a:p>
            <a:pPr lvl="1"/>
            <a:r>
              <a:rPr lang="en-US" dirty="0" smtClean="0"/>
              <a:t>Includes operation and maintenance questions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10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Progress to Date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988" y="3205797"/>
            <a:ext cx="4468024" cy="304260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7178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Developed Ventilation System Test Protocol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11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Progress to Date</a:t>
            </a:r>
            <a:endParaRPr lang="en-US" sz="4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628" y="2666288"/>
            <a:ext cx="5284743" cy="358493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882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Current Homeowner Outreach Status</a:t>
            </a:r>
          </a:p>
          <a:p>
            <a:pPr lvl="1"/>
            <a:r>
              <a:rPr lang="en-US" dirty="0" smtClean="0"/>
              <a:t>935 </a:t>
            </a:r>
            <a:r>
              <a:rPr lang="en-US" dirty="0"/>
              <a:t>p</a:t>
            </a:r>
            <a:r>
              <a:rPr lang="en-US" dirty="0" smtClean="0"/>
              <a:t>ostcards mailed out February 11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30 initial homeowner responses to date</a:t>
            </a:r>
          </a:p>
          <a:p>
            <a:pPr lvl="1"/>
            <a:r>
              <a:rPr lang="en-US" dirty="0" smtClean="0"/>
              <a:t>30 follow-up calls or emails</a:t>
            </a:r>
          </a:p>
          <a:p>
            <a:pPr lvl="1"/>
            <a:r>
              <a:rPr lang="en-US" dirty="0" smtClean="0"/>
              <a:t>Four signed Homeowner Agreements received / six additional requested</a:t>
            </a:r>
          </a:p>
          <a:p>
            <a:pPr lvl="1"/>
            <a:r>
              <a:rPr lang="en-US" dirty="0" smtClean="0"/>
              <a:t>First two home visits scheduled </a:t>
            </a:r>
          </a:p>
          <a:p>
            <a:pPr lvl="1"/>
            <a:r>
              <a:rPr lang="en-US" dirty="0" smtClean="0"/>
              <a:t>Scheduling is ongoing; calling owners of older homes for which no response yet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12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Progress to Date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8384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Continue phone calls and assessing responses to date</a:t>
            </a:r>
          </a:p>
          <a:p>
            <a:r>
              <a:rPr lang="en-US" dirty="0" smtClean="0"/>
              <a:t>Second mailing in early March likely</a:t>
            </a:r>
          </a:p>
          <a:p>
            <a:r>
              <a:rPr lang="en-US" dirty="0" smtClean="0"/>
              <a:t>Continue to schedule home visits</a:t>
            </a:r>
          </a:p>
          <a:p>
            <a:r>
              <a:rPr lang="en-US" dirty="0" smtClean="0"/>
              <a:t>Compile survey and test data as obtained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13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Next Steps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7547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Begin data review and analysis in April</a:t>
            </a:r>
          </a:p>
          <a:p>
            <a:r>
              <a:rPr lang="en-US" dirty="0" smtClean="0"/>
              <a:t>Complete data analysis and write final report mid to late April though May</a:t>
            </a:r>
          </a:p>
          <a:p>
            <a:r>
              <a:rPr lang="en-US" dirty="0" smtClean="0"/>
              <a:t>Final report delivered by June 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14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Project Completion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3127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Only two of the 30 initial responses are for homes that are definitely 2+ years old; another six </a:t>
            </a:r>
            <a:r>
              <a:rPr lang="en-US" u="sng" dirty="0" smtClean="0"/>
              <a:t>may be</a:t>
            </a:r>
            <a:r>
              <a:rPr lang="en-US" dirty="0" smtClean="0"/>
              <a:t> 2+ years old </a:t>
            </a:r>
          </a:p>
          <a:p>
            <a:r>
              <a:rPr lang="en-US" dirty="0" smtClean="0"/>
              <a:t>Working on identifying additional older homes (e.g. following-up with homeowner in ~2010-built neighborhood who is willing to talk to neighbors)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15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Current Issues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1876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25303"/>
            <a:ext cx="8534400" cy="2011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Research Purpose and Goal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581900" cy="3733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I</a:t>
            </a:r>
            <a:r>
              <a:rPr lang="en-US" dirty="0" smtClean="0"/>
              <a:t>nvestigate </a:t>
            </a:r>
            <a:r>
              <a:rPr lang="en-US" dirty="0"/>
              <a:t>the effectiveness and failure rates of whole-house mechanical ventilation systems installed in Florida homes over the last 15 years and seek to determine the reason(s) for any issues identified.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fld id="{67E31BDC-FA16-417B-836D-1FFC5CB85E3B}" type="slidenum">
              <a:rPr lang="en-US" sz="1400" smtClean="0"/>
              <a:pPr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989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2011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Air Tightening and Ventilation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365125"/>
          </a:xfrm>
        </p:spPr>
        <p:txBody>
          <a:bodyPr/>
          <a:lstStyle/>
          <a:p>
            <a:fld id="{67E31BDC-FA16-417B-836D-1FFC5CB85E3B}" type="slidenum">
              <a:rPr lang="en-US" sz="1400" smtClean="0"/>
              <a:pPr/>
              <a:t>3</a:t>
            </a:fld>
            <a:endParaRPr lang="en-US" sz="1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1500" y="19812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Air tightening allows control over where and how much outside air enters a house </a:t>
            </a:r>
          </a:p>
          <a:p>
            <a:r>
              <a:rPr lang="en-US" dirty="0" smtClean="0"/>
              <a:t>Measured 2009 Florida Code home average airtightness is ACH50 5.6 (31 home sample)</a:t>
            </a:r>
          </a:p>
          <a:p>
            <a:r>
              <a:rPr lang="en-US" dirty="0"/>
              <a:t>As homes become tighter, mechanical ventilation becomes more important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47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2011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Air Tightening and Ventilation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365125"/>
          </a:xfrm>
        </p:spPr>
        <p:txBody>
          <a:bodyPr/>
          <a:lstStyle/>
          <a:p>
            <a:fld id="{67E31BDC-FA16-417B-836D-1FFC5CB85E3B}" type="slidenum">
              <a:rPr lang="en-US" sz="1400" smtClean="0"/>
              <a:pPr/>
              <a:t>4</a:t>
            </a:fld>
            <a:endParaRPr lang="en-US" sz="1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1500" y="1981200"/>
            <a:ext cx="81153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2014 FEC requirement is &lt;= 5 ACH50 (which will tend to make Florida homes more airtight)</a:t>
            </a:r>
          </a:p>
          <a:p>
            <a:r>
              <a:rPr lang="en-US" dirty="0" smtClean="0"/>
              <a:t>2014 FMC will require mechanical ventilation for any home with an ACH50 &lt; 5</a:t>
            </a:r>
          </a:p>
          <a:p>
            <a:r>
              <a:rPr lang="en-US" dirty="0" smtClean="0"/>
              <a:t>Combination of Energy and Mechanical Code requirements means that when the 2014 Code goes into effect </a:t>
            </a:r>
            <a:r>
              <a:rPr lang="en-US" u="sng" dirty="0" smtClean="0"/>
              <a:t>most new Florida homes will require mechanical ventilation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1037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project report that will include field study results: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entilation system airflow effectiveness 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ailure findings 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ecommendations for future Florida Code airtightness and ventilation requirements and education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5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Expected Outcome and Impact </a:t>
            </a:r>
          </a:p>
          <a:p>
            <a:r>
              <a:rPr lang="en-US" sz="4000" dirty="0" smtClean="0"/>
              <a:t>on the Code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4422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972" y="1908526"/>
            <a:ext cx="838022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Field study in 20 homes around the state that had whole-house mechanical ventilation systems installed in the last 15 years to include: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homeowner survey for each home to assess awareness of the ventilation system and its purpose and maintenance </a:t>
            </a:r>
            <a:r>
              <a:rPr lang="en-US" dirty="0" smtClean="0"/>
              <a:t>practices</a:t>
            </a:r>
          </a:p>
          <a:p>
            <a:pPr lvl="1"/>
            <a:r>
              <a:rPr lang="en-US" dirty="0" smtClean="0"/>
              <a:t>Inspection </a:t>
            </a:r>
            <a:r>
              <a:rPr lang="en-US" dirty="0"/>
              <a:t>and testing of each home’s ventilation system to assess its operational status, level of ventilation it is currently providing and likely reason(s) for any issue </a:t>
            </a:r>
            <a:r>
              <a:rPr lang="en-US" dirty="0" smtClean="0"/>
              <a:t>discovered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6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Research Approach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8595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Developed and received approvals for all study materials</a:t>
            </a:r>
          </a:p>
          <a:p>
            <a:r>
              <a:rPr lang="en-US" dirty="0"/>
              <a:t>F</a:t>
            </a:r>
            <a:r>
              <a:rPr lang="en-US" dirty="0" smtClean="0"/>
              <a:t>ulfilled </a:t>
            </a:r>
            <a:r>
              <a:rPr lang="en-US" dirty="0"/>
              <a:t>i</a:t>
            </a:r>
            <a:r>
              <a:rPr lang="en-US" dirty="0" smtClean="0"/>
              <a:t>nstitutional Review Board / Human Subjects research requirements (for staff and study materials)</a:t>
            </a:r>
          </a:p>
          <a:p>
            <a:r>
              <a:rPr lang="en-US" dirty="0" smtClean="0"/>
              <a:t>Postcard mailing and home visit scheduling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7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Progress to Date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1283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3956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Homeowner Outreach – Postcards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8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Progress to Date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50" y="2743200"/>
            <a:ext cx="4152900" cy="326136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740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Homeowner Outreach – Web Page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9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Progress to Date</a:t>
            </a:r>
            <a:endParaRPr lang="en-US" sz="4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059" y="2743200"/>
            <a:ext cx="3727882" cy="35052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3038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17892</TotalTime>
  <Words>519</Words>
  <Application>Microsoft Office PowerPoint</Application>
  <PresentationFormat>On-screen Show (4:3)</PresentationFormat>
  <Paragraphs>76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Research Purpose and Goal  </vt:lpstr>
      <vt:lpstr>Air Tightening and Ventilation</vt:lpstr>
      <vt:lpstr>Air Tightening and Ventilation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Sherri Shields</dc:creator>
  <cp:lastModifiedBy>Jeff Sonne</cp:lastModifiedBy>
  <cp:revision>473</cp:revision>
  <cp:lastPrinted>2014-06-25T15:53:47Z</cp:lastPrinted>
  <dcterms:created xsi:type="dcterms:W3CDTF">2010-10-21T17:38:20Z</dcterms:created>
  <dcterms:modified xsi:type="dcterms:W3CDTF">2015-02-24T18:01:12Z</dcterms:modified>
</cp:coreProperties>
</file>