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4" r:id="rId3"/>
  </p:sldMasterIdLst>
  <p:notesMasterIdLst>
    <p:notesMasterId r:id="rId42"/>
  </p:notesMasterIdLst>
  <p:handoutMasterIdLst>
    <p:handoutMasterId r:id="rId43"/>
  </p:handoutMasterIdLst>
  <p:sldIdLst>
    <p:sldId id="267" r:id="rId4"/>
    <p:sldId id="268" r:id="rId5"/>
    <p:sldId id="269" r:id="rId6"/>
    <p:sldId id="272" r:id="rId7"/>
    <p:sldId id="271" r:id="rId8"/>
    <p:sldId id="273" r:id="rId9"/>
    <p:sldId id="274" r:id="rId10"/>
    <p:sldId id="275" r:id="rId11"/>
    <p:sldId id="276" r:id="rId12"/>
    <p:sldId id="277" r:id="rId13"/>
    <p:sldId id="278" r:id="rId14"/>
    <p:sldId id="305" r:id="rId15"/>
    <p:sldId id="279" r:id="rId16"/>
    <p:sldId id="29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300" r:id="rId36"/>
    <p:sldId id="298" r:id="rId37"/>
    <p:sldId id="301" r:id="rId38"/>
    <p:sldId id="302" r:id="rId39"/>
    <p:sldId id="303" r:id="rId40"/>
    <p:sldId id="304" r:id="rId41"/>
  </p:sldIdLst>
  <p:sldSz cx="10058400" cy="7772400"/>
  <p:notesSz cx="7010400" cy="9296400"/>
  <p:defaultTextStyle>
    <a:defPPr>
      <a:defRPr lang="en-US"/>
    </a:defPPr>
    <a:lvl1pPr algn="l" rtl="0" fontAlgn="base">
      <a:spcBef>
        <a:spcPct val="0"/>
      </a:spcBef>
      <a:spcAft>
        <a:spcPct val="0"/>
      </a:spcAft>
      <a:defRPr sz="1000" kern="1200">
        <a:solidFill>
          <a:schemeClr val="tx1"/>
        </a:solidFill>
        <a:latin typeface="Tahoma" pitchFamily="34" charset="0"/>
        <a:ea typeface="+mn-ea"/>
        <a:cs typeface="+mn-cs"/>
      </a:defRPr>
    </a:lvl1pPr>
    <a:lvl2pPr marL="457200" algn="l" rtl="0" fontAlgn="base">
      <a:spcBef>
        <a:spcPct val="0"/>
      </a:spcBef>
      <a:spcAft>
        <a:spcPct val="0"/>
      </a:spcAft>
      <a:defRPr sz="1000" kern="1200">
        <a:solidFill>
          <a:schemeClr val="tx1"/>
        </a:solidFill>
        <a:latin typeface="Tahoma" pitchFamily="34" charset="0"/>
        <a:ea typeface="+mn-ea"/>
        <a:cs typeface="+mn-cs"/>
      </a:defRPr>
    </a:lvl2pPr>
    <a:lvl3pPr marL="914400" algn="l" rtl="0" fontAlgn="base">
      <a:spcBef>
        <a:spcPct val="0"/>
      </a:spcBef>
      <a:spcAft>
        <a:spcPct val="0"/>
      </a:spcAft>
      <a:defRPr sz="1000" kern="1200">
        <a:solidFill>
          <a:schemeClr val="tx1"/>
        </a:solidFill>
        <a:latin typeface="Tahoma" pitchFamily="34" charset="0"/>
        <a:ea typeface="+mn-ea"/>
        <a:cs typeface="+mn-cs"/>
      </a:defRPr>
    </a:lvl3pPr>
    <a:lvl4pPr marL="1371600" algn="l" rtl="0" fontAlgn="base">
      <a:spcBef>
        <a:spcPct val="0"/>
      </a:spcBef>
      <a:spcAft>
        <a:spcPct val="0"/>
      </a:spcAft>
      <a:defRPr sz="1000" kern="1200">
        <a:solidFill>
          <a:schemeClr val="tx1"/>
        </a:solidFill>
        <a:latin typeface="Tahoma" pitchFamily="34" charset="0"/>
        <a:ea typeface="+mn-ea"/>
        <a:cs typeface="+mn-cs"/>
      </a:defRPr>
    </a:lvl4pPr>
    <a:lvl5pPr marL="1828800" algn="l" rtl="0" fontAlgn="base">
      <a:spcBef>
        <a:spcPct val="0"/>
      </a:spcBef>
      <a:spcAft>
        <a:spcPct val="0"/>
      </a:spcAft>
      <a:defRPr sz="1000" kern="1200">
        <a:solidFill>
          <a:schemeClr val="tx1"/>
        </a:solidFill>
        <a:latin typeface="Tahoma" pitchFamily="34" charset="0"/>
        <a:ea typeface="+mn-ea"/>
        <a:cs typeface="+mn-cs"/>
      </a:defRPr>
    </a:lvl5pPr>
    <a:lvl6pPr marL="2286000" algn="l" defTabSz="914400" rtl="0" eaLnBrk="1" latinLnBrk="0" hangingPunct="1">
      <a:defRPr sz="1000" kern="1200">
        <a:solidFill>
          <a:schemeClr val="tx1"/>
        </a:solidFill>
        <a:latin typeface="Tahoma" pitchFamily="34" charset="0"/>
        <a:ea typeface="+mn-ea"/>
        <a:cs typeface="+mn-cs"/>
      </a:defRPr>
    </a:lvl6pPr>
    <a:lvl7pPr marL="2743200" algn="l" defTabSz="914400" rtl="0" eaLnBrk="1" latinLnBrk="0" hangingPunct="1">
      <a:defRPr sz="1000" kern="1200">
        <a:solidFill>
          <a:schemeClr val="tx1"/>
        </a:solidFill>
        <a:latin typeface="Tahoma" pitchFamily="34" charset="0"/>
        <a:ea typeface="+mn-ea"/>
        <a:cs typeface="+mn-cs"/>
      </a:defRPr>
    </a:lvl7pPr>
    <a:lvl8pPr marL="3200400" algn="l" defTabSz="914400" rtl="0" eaLnBrk="1" latinLnBrk="0" hangingPunct="1">
      <a:defRPr sz="1000" kern="1200">
        <a:solidFill>
          <a:schemeClr val="tx1"/>
        </a:solidFill>
        <a:latin typeface="Tahoma" pitchFamily="34" charset="0"/>
        <a:ea typeface="+mn-ea"/>
        <a:cs typeface="+mn-cs"/>
      </a:defRPr>
    </a:lvl8pPr>
    <a:lvl9pPr marL="3657600" algn="l" defTabSz="914400" rtl="0" eaLnBrk="1" latinLnBrk="0" hangingPunct="1">
      <a:defRPr sz="10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70909"/>
    <a:srgbClr val="008000"/>
    <a:srgbClr val="375889"/>
    <a:srgbClr val="4B4D75"/>
    <a:srgbClr val="0066FF"/>
    <a:srgbClr val="800000"/>
    <a:srgbClr val="EBEABF"/>
    <a:srgbClr val="DDDDDD"/>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54" autoAdjust="0"/>
    <p:restoredTop sz="94595" autoAdjust="0"/>
  </p:normalViewPr>
  <p:slideViewPr>
    <p:cSldViewPr snapToGrid="0">
      <p:cViewPr>
        <p:scale>
          <a:sx n="66" d="100"/>
          <a:sy n="66" d="100"/>
        </p:scale>
        <p:origin x="-510" y="-138"/>
      </p:cViewPr>
      <p:guideLst>
        <p:guide orient="horz" pos="2448"/>
        <p:guide pos="3168"/>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3553"/>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2241" tIns="46120" rIns="92241" bIns="46120" numCol="1" anchor="t" anchorCtr="0" compatLnSpc="1">
            <a:prstTxWarp prst="textNoShape">
              <a:avLst/>
            </a:prstTxWarp>
          </a:bodyPr>
          <a:lstStyle>
            <a:lvl1pPr defTabSz="917575">
              <a:defRPr sz="1200">
                <a:latin typeface="Times New Roman" pitchFamily="18" charset="0"/>
              </a:defRPr>
            </a:lvl1pPr>
          </a:lstStyle>
          <a:p>
            <a:pPr>
              <a:defRPr/>
            </a:pPr>
            <a:endParaRPr lang="en-US" dirty="0"/>
          </a:p>
        </p:txBody>
      </p:sp>
      <p:sp>
        <p:nvSpPr>
          <p:cNvPr id="22531" name="Rectangle 23554"/>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2241" tIns="46120" rIns="92241" bIns="46120" numCol="1" anchor="t" anchorCtr="0" compatLnSpc="1">
            <a:prstTxWarp prst="textNoShape">
              <a:avLst/>
            </a:prstTxWarp>
          </a:bodyPr>
          <a:lstStyle>
            <a:lvl1pPr algn="r" defTabSz="917575">
              <a:defRPr sz="1200">
                <a:latin typeface="Times New Roman" pitchFamily="18" charset="0"/>
              </a:defRPr>
            </a:lvl1pPr>
          </a:lstStyle>
          <a:p>
            <a:pPr>
              <a:defRPr/>
            </a:pPr>
            <a:endParaRPr lang="en-US" dirty="0"/>
          </a:p>
        </p:txBody>
      </p:sp>
      <p:sp>
        <p:nvSpPr>
          <p:cNvPr id="22532" name="Rectangle 23555"/>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2241" tIns="46120" rIns="92241" bIns="46120" numCol="1" anchor="b" anchorCtr="0" compatLnSpc="1">
            <a:prstTxWarp prst="textNoShape">
              <a:avLst/>
            </a:prstTxWarp>
          </a:bodyPr>
          <a:lstStyle>
            <a:lvl1pPr defTabSz="917575">
              <a:defRPr sz="1200">
                <a:latin typeface="Times New Roman" pitchFamily="18" charset="0"/>
              </a:defRPr>
            </a:lvl1pPr>
          </a:lstStyle>
          <a:p>
            <a:pPr>
              <a:defRPr/>
            </a:pPr>
            <a:endParaRPr lang="en-US" dirty="0"/>
          </a:p>
        </p:txBody>
      </p:sp>
      <p:sp>
        <p:nvSpPr>
          <p:cNvPr id="6149" name="Slide Number Placeholder 6148"/>
          <p:cNvSpPr>
            <a:spLocks noGrp="1" noChangeArrowheads="1"/>
          </p:cNvSpPr>
          <p:nvPr>
            <p:ph type="sldNum" sz="quarter" idx="3"/>
          </p:nvPr>
        </p:nvSpPr>
        <p:spPr bwMode="auto">
          <a:xfrm>
            <a:off x="3971925" y="8831263"/>
            <a:ext cx="3038475" cy="465137"/>
          </a:xfrm>
          <a:prstGeom prst="rect">
            <a:avLst/>
          </a:prstGeom>
          <a:noFill/>
          <a:ln w="9525" cap="flat" cmpd="sng" algn="ctr">
            <a:noFill/>
            <a:prstDash val="solid"/>
            <a:miter lim="800000"/>
            <a:headEnd type="none" w="med" len="med"/>
            <a:tailEnd type="none" w="med" len="med"/>
          </a:ln>
          <a:effectLst/>
        </p:spPr>
        <p:txBody>
          <a:bodyPr vert="horz" wrap="square" lIns="92241" tIns="46120" rIns="92241" bIns="46120" numCol="1" anchor="b" anchorCtr="0" compatLnSpc="1">
            <a:prstTxWarp prst="textNoShape">
              <a:avLst/>
            </a:prstTxWarp>
          </a:bodyPr>
          <a:lstStyle>
            <a:lvl1pPr algn="r" defTabSz="917575">
              <a:defRPr sz="1200">
                <a:latin typeface="Times New Roman" pitchFamily="18" charset="0"/>
              </a:defRPr>
            </a:lvl1pPr>
          </a:lstStyle>
          <a:p>
            <a:pPr>
              <a:defRPr/>
            </a:pPr>
            <a:fld id="{4B89E644-AD2E-445D-B28B-F9A36F47986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2529"/>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1001" tIns="45502" rIns="91001" bIns="45502" numCol="1" anchor="t" anchorCtr="0" compatLnSpc="1">
            <a:prstTxWarp prst="textNoShape">
              <a:avLst/>
            </a:prstTxWarp>
          </a:bodyPr>
          <a:lstStyle>
            <a:lvl1pPr defTabSz="909638">
              <a:defRPr sz="1200">
                <a:latin typeface="Times New Roman" pitchFamily="18" charset="0"/>
              </a:defRPr>
            </a:lvl1pPr>
          </a:lstStyle>
          <a:p>
            <a:pPr>
              <a:defRPr/>
            </a:pPr>
            <a:endParaRPr lang="en-US" dirty="0"/>
          </a:p>
        </p:txBody>
      </p:sp>
      <p:sp>
        <p:nvSpPr>
          <p:cNvPr id="21507" name="Rectangle 22530"/>
          <p:cNvSpPr>
            <a:spLocks noGrp="1" noChangeArrowheads="1"/>
          </p:cNvSpPr>
          <p:nvPr>
            <p:ph type="dt" idx="1"/>
          </p:nvPr>
        </p:nvSpPr>
        <p:spPr bwMode="auto">
          <a:xfrm>
            <a:off x="3970338" y="0"/>
            <a:ext cx="3038475" cy="465138"/>
          </a:xfrm>
          <a:prstGeom prst="rect">
            <a:avLst/>
          </a:prstGeom>
          <a:noFill/>
          <a:ln w="9525">
            <a:noFill/>
            <a:miter lim="800000"/>
            <a:headEnd/>
            <a:tailEnd/>
          </a:ln>
        </p:spPr>
        <p:txBody>
          <a:bodyPr vert="horz" wrap="square" lIns="91001" tIns="45502" rIns="91001" bIns="45502" numCol="1" anchor="t" anchorCtr="0" compatLnSpc="1">
            <a:prstTxWarp prst="textNoShape">
              <a:avLst/>
            </a:prstTxWarp>
          </a:bodyPr>
          <a:lstStyle>
            <a:lvl1pPr algn="r" defTabSz="909638">
              <a:defRPr sz="1200">
                <a:latin typeface="Times New Roman" pitchFamily="18" charset="0"/>
              </a:defRPr>
            </a:lvl1pPr>
          </a:lstStyle>
          <a:p>
            <a:pPr>
              <a:defRPr/>
            </a:pPr>
            <a:endParaRPr lang="en-US" dirty="0"/>
          </a:p>
        </p:txBody>
      </p:sp>
      <p:sp>
        <p:nvSpPr>
          <p:cNvPr id="10244" name="Rectangle 22531"/>
          <p:cNvSpPr>
            <a:spLocks noGrp="1" noRot="1" noChangeAspect="1" noChangeArrowheads="1" noTextEdit="1"/>
          </p:cNvSpPr>
          <p:nvPr>
            <p:ph type="sldImg" idx="2"/>
          </p:nvPr>
        </p:nvSpPr>
        <p:spPr bwMode="auto">
          <a:xfrm>
            <a:off x="1250950" y="698500"/>
            <a:ext cx="4510088" cy="3484563"/>
          </a:xfrm>
          <a:prstGeom prst="rect">
            <a:avLst/>
          </a:prstGeom>
          <a:noFill/>
          <a:ln w="9525" algn="ctr">
            <a:solidFill>
              <a:srgbClr val="000000"/>
            </a:solidFill>
            <a:miter lim="800000"/>
            <a:headEnd/>
            <a:tailEnd/>
          </a:ln>
        </p:spPr>
      </p:sp>
      <p:sp>
        <p:nvSpPr>
          <p:cNvPr id="10245" name="Notes Placeholder 10244"/>
          <p:cNvSpPr>
            <a:spLocks noGrp="1" noChangeArrowheads="1"/>
          </p:cNvSpPr>
          <p:nvPr>
            <p:ph type="body" sz="quarter" idx="3"/>
          </p:nvPr>
        </p:nvSpPr>
        <p:spPr bwMode="auto">
          <a:xfrm>
            <a:off x="701675" y="4416425"/>
            <a:ext cx="5607050" cy="4181475"/>
          </a:xfrm>
          <a:prstGeom prst="rect">
            <a:avLst/>
          </a:prstGeom>
          <a:noFill/>
          <a:ln w="9525" cap="flat" cmpd="sng" algn="ctr">
            <a:noFill/>
            <a:prstDash val="solid"/>
            <a:miter lim="800000"/>
            <a:headEnd type="none" w="med" len="med"/>
            <a:tailEnd type="none" w="med" len="med"/>
          </a:ln>
          <a:effectLst/>
        </p:spPr>
        <p:txBody>
          <a:bodyPr vert="horz" wrap="square" lIns="91001" tIns="45502" rIns="91001" bIns="4550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22533"/>
          <p:cNvSpPr>
            <a:spLocks noGrp="1" noChangeArrowheads="1"/>
          </p:cNvSpPr>
          <p:nvPr>
            <p:ph type="ftr" sz="quarter" idx="4"/>
          </p:nvPr>
        </p:nvSpPr>
        <p:spPr bwMode="auto">
          <a:xfrm>
            <a:off x="0" y="8829675"/>
            <a:ext cx="3038475" cy="465138"/>
          </a:xfrm>
          <a:prstGeom prst="rect">
            <a:avLst/>
          </a:prstGeom>
          <a:noFill/>
          <a:ln w="9525">
            <a:noFill/>
            <a:miter lim="800000"/>
            <a:headEnd/>
            <a:tailEnd/>
          </a:ln>
        </p:spPr>
        <p:txBody>
          <a:bodyPr vert="horz" wrap="square" lIns="91001" tIns="45502" rIns="91001" bIns="45502" numCol="1" anchor="b" anchorCtr="0" compatLnSpc="1">
            <a:prstTxWarp prst="textNoShape">
              <a:avLst/>
            </a:prstTxWarp>
          </a:bodyPr>
          <a:lstStyle>
            <a:lvl1pPr defTabSz="909638">
              <a:defRPr sz="1200">
                <a:latin typeface="Times New Roman" pitchFamily="18" charset="0"/>
              </a:defRPr>
            </a:lvl1pPr>
          </a:lstStyle>
          <a:p>
            <a:pPr>
              <a:defRPr/>
            </a:pPr>
            <a:endParaRPr lang="en-US" dirty="0"/>
          </a:p>
        </p:txBody>
      </p:sp>
      <p:sp>
        <p:nvSpPr>
          <p:cNvPr id="10247" name="Slide Number Placeholder 10246"/>
          <p:cNvSpPr>
            <a:spLocks noGrp="1" noChangeArrowheads="1"/>
          </p:cNvSpPr>
          <p:nvPr>
            <p:ph type="sldNum" sz="quarter" idx="5"/>
          </p:nvPr>
        </p:nvSpPr>
        <p:spPr bwMode="auto">
          <a:xfrm>
            <a:off x="3970338" y="8829675"/>
            <a:ext cx="3038475" cy="465138"/>
          </a:xfrm>
          <a:prstGeom prst="rect">
            <a:avLst/>
          </a:prstGeom>
          <a:noFill/>
          <a:ln w="9525" cap="flat" cmpd="sng" algn="ctr">
            <a:noFill/>
            <a:prstDash val="solid"/>
            <a:miter lim="800000"/>
            <a:headEnd type="none" w="med" len="med"/>
            <a:tailEnd type="none" w="med" len="med"/>
          </a:ln>
          <a:effectLst/>
        </p:spPr>
        <p:txBody>
          <a:bodyPr vert="horz" wrap="square" lIns="91001" tIns="45502" rIns="91001" bIns="45502" numCol="1" anchor="b" anchorCtr="0" compatLnSpc="1">
            <a:prstTxWarp prst="textNoShape">
              <a:avLst/>
            </a:prstTxWarp>
          </a:bodyPr>
          <a:lstStyle>
            <a:lvl1pPr algn="r" defTabSz="909638">
              <a:defRPr sz="1200">
                <a:latin typeface="Times New Roman" pitchFamily="18" charset="0"/>
              </a:defRPr>
            </a:lvl1pPr>
          </a:lstStyle>
          <a:p>
            <a:pPr>
              <a:defRPr/>
            </a:pPr>
            <a:fld id="{957B03F4-9DD6-4906-8B59-9BB8F7B425F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57B03F4-9DD6-4906-8B59-9BB8F7B425F6}" type="slidenum">
              <a:rPr lang="en-US" smtClean="0"/>
              <a:pPr>
                <a:defRPr/>
              </a:pPr>
              <a:t>32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063" y="2414588"/>
            <a:ext cx="8550275" cy="1665287"/>
          </a:xfrm>
        </p:spPr>
        <p:txBody>
          <a:bodyPr>
            <a:normAutofit/>
          </a:bodyPr>
          <a:lstStyle>
            <a:lvl1pPr>
              <a:defRPr sz="5400" b="1" spc="-150"/>
            </a:lvl1pPr>
          </a:lstStyle>
          <a:p>
            <a:r>
              <a:rPr lang="en-US" dirty="0" smtClean="0"/>
              <a:t>Building Energy Rating System</a:t>
            </a:r>
            <a:endParaRPr lang="en-US" dirty="0"/>
          </a:p>
        </p:txBody>
      </p:sp>
      <p:sp>
        <p:nvSpPr>
          <p:cNvPr id="3" name="Subtitle 2"/>
          <p:cNvSpPr>
            <a:spLocks noGrp="1"/>
          </p:cNvSpPr>
          <p:nvPr>
            <p:ph type="subTitle" idx="1"/>
          </p:nvPr>
        </p:nvSpPr>
        <p:spPr>
          <a:xfrm>
            <a:off x="1508125" y="4403725"/>
            <a:ext cx="7042150" cy="19875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622B60-83C8-4F01-AA74-B0C28D965FD8}" type="slidenum">
              <a:rPr lang="en-US" smtClean="0"/>
              <a:pPr/>
              <a:t>‹#›</a:t>
            </a:fld>
            <a:endParaRPr lang="en-US" dirty="0"/>
          </a:p>
        </p:txBody>
      </p:sp>
      <p:sp>
        <p:nvSpPr>
          <p:cNvPr id="7" name="Rectangle 6"/>
          <p:cNvSpPr/>
          <p:nvPr userDrawn="1"/>
        </p:nvSpPr>
        <p:spPr>
          <a:xfrm>
            <a:off x="-505838" y="5593404"/>
            <a:ext cx="11245174" cy="10311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8" name="TextBox 7"/>
          <p:cNvSpPr txBox="1"/>
          <p:nvPr userDrawn="1"/>
        </p:nvSpPr>
        <p:spPr>
          <a:xfrm>
            <a:off x="1099251" y="5622578"/>
            <a:ext cx="4367720" cy="461665"/>
          </a:xfrm>
          <a:prstGeom prst="rect">
            <a:avLst/>
          </a:prstGeom>
          <a:noFill/>
          <a:effectLst>
            <a:outerShdw blurRad="50800" dist="38100" algn="l" rotWithShape="0">
              <a:prstClr val="black">
                <a:alpha val="40000"/>
              </a:prstClr>
            </a:outerShdw>
          </a:effectLst>
        </p:spPr>
        <p:txBody>
          <a:bodyPr wrap="square" rtlCol="0">
            <a:spAutoFit/>
          </a:bodyPr>
          <a:lstStyle/>
          <a:p>
            <a:r>
              <a:rPr lang="en-US" sz="2400" dirty="0" smtClean="0">
                <a:solidFill>
                  <a:schemeClr val="bg1"/>
                </a:solidFill>
                <a:effectLst>
                  <a:outerShdw blurRad="38100" dist="38100" dir="2700000" algn="tl">
                    <a:srgbClr val="000000">
                      <a:alpha val="43137"/>
                    </a:srgbClr>
                  </a:outerShdw>
                </a:effectLst>
                <a:latin typeface="Agency FB" pitchFamily="34" charset="0"/>
              </a:rPr>
              <a:t>Florida Department of Community Affairs</a:t>
            </a:r>
            <a:endParaRPr lang="en-US" sz="2400" dirty="0">
              <a:solidFill>
                <a:schemeClr val="bg1"/>
              </a:solidFill>
              <a:effectLst>
                <a:outerShdw blurRad="38100" dist="38100" dir="2700000" algn="tl">
                  <a:srgbClr val="000000">
                    <a:alpha val="43137"/>
                  </a:srgbClr>
                </a:outerShdw>
              </a:effectLst>
              <a:latin typeface="Agency FB" pitchFamily="34" charset="0"/>
            </a:endParaRPr>
          </a:p>
        </p:txBody>
      </p:sp>
      <p:pic>
        <p:nvPicPr>
          <p:cNvPr id="10" name="Picture 9" descr="logo.gif"/>
          <p:cNvPicPr>
            <a:picLocks noChangeAspect="1"/>
          </p:cNvPicPr>
          <p:nvPr userDrawn="1"/>
        </p:nvPicPr>
        <p:blipFill>
          <a:blip r:embed="rId2" cstate="print"/>
          <a:stretch>
            <a:fillRect/>
          </a:stretch>
        </p:blipFill>
        <p:spPr>
          <a:xfrm>
            <a:off x="252918" y="5612469"/>
            <a:ext cx="680126" cy="982782"/>
          </a:xfrm>
          <a:prstGeom prst="rect">
            <a:avLst/>
          </a:prstGeom>
        </p:spPr>
      </p:pic>
      <p:sp>
        <p:nvSpPr>
          <p:cNvPr id="11" name="TextBox 10"/>
          <p:cNvSpPr txBox="1"/>
          <p:nvPr userDrawn="1"/>
        </p:nvSpPr>
        <p:spPr>
          <a:xfrm>
            <a:off x="2645923" y="5894962"/>
            <a:ext cx="2576346" cy="400110"/>
          </a:xfrm>
          <a:prstGeom prst="rect">
            <a:avLst/>
          </a:prstGeom>
          <a:noFill/>
        </p:spPr>
        <p:txBody>
          <a:bodyPr wrap="none" rtlCol="0">
            <a:spAutoFit/>
          </a:bodyPr>
          <a:lstStyle/>
          <a:p>
            <a:r>
              <a:rPr lang="en-US" sz="2000" dirty="0" smtClean="0">
                <a:latin typeface="Agency FB" pitchFamily="34" charset="0"/>
              </a:rPr>
              <a:t>Building Codes and Standards</a:t>
            </a:r>
            <a:endParaRPr lang="en-US" sz="2000" dirty="0">
              <a:latin typeface="Agency FB"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622B60-83C8-4F01-AA74-B0C28D965FD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622B60-83C8-4F01-AA74-B0C28D965FD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11150"/>
            <a:ext cx="2262188" cy="6632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11150"/>
            <a:ext cx="6637337" cy="6632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622B60-83C8-4F01-AA74-B0C28D965FD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622B60-83C8-4F01-AA74-B0C28D965FD8}" type="slidenum">
              <a:rPr lang="en-US" smtClean="0"/>
              <a:pPr/>
              <a:t>‹#›</a:t>
            </a:fld>
            <a:endParaRPr lang="en-US" dirty="0"/>
          </a:p>
        </p:txBody>
      </p:sp>
      <p:sp>
        <p:nvSpPr>
          <p:cNvPr id="7" name="Title 1"/>
          <p:cNvSpPr>
            <a:spLocks noGrp="1"/>
          </p:cNvSpPr>
          <p:nvPr>
            <p:ph type="title"/>
          </p:nvPr>
        </p:nvSpPr>
        <p:spPr>
          <a:xfrm>
            <a:off x="0" y="0"/>
            <a:ext cx="8132323" cy="817123"/>
          </a:xfrm>
          <a:effectLst>
            <a:outerShdw blurRad="50800" dist="38100" dir="2700000" algn="tl" rotWithShape="0">
              <a:prstClr val="black">
                <a:alpha val="40000"/>
              </a:prstClr>
            </a:outerShdw>
          </a:effectLst>
        </p:spPr>
        <p:txBody>
          <a:bodyPr anchor="t"/>
          <a:lstStyle>
            <a:lvl1pPr algn="l">
              <a:defRPr sz="4000" b="1" cap="all">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8" name="Text Placeholder 7"/>
          <p:cNvSpPr>
            <a:spLocks noGrp="1"/>
          </p:cNvSpPr>
          <p:nvPr>
            <p:ph type="body" sz="quarter" idx="13"/>
          </p:nvPr>
        </p:nvSpPr>
        <p:spPr>
          <a:xfrm>
            <a:off x="8142288" y="0"/>
            <a:ext cx="1916112" cy="808038"/>
          </a:xfrm>
          <a:effectLst>
            <a:outerShdw blurRad="50800" dist="38100" dir="2700000" algn="tl" rotWithShape="0">
              <a:prstClr val="black">
                <a:alpha val="40000"/>
              </a:prstClr>
            </a:outerShdw>
          </a:effectLst>
        </p:spPr>
        <p:txBody>
          <a:bodyPr>
            <a:normAutofit/>
          </a:bodyPr>
          <a:lstStyle>
            <a:lvl1pPr>
              <a:defRPr sz="1800">
                <a:solidFill>
                  <a:schemeClr val="bg1"/>
                </a:solidFill>
                <a:effectLst>
                  <a:outerShdw blurRad="38100" dist="38100" dir="2700000" algn="tl">
                    <a:srgbClr val="000000">
                      <a:alpha val="43137"/>
                    </a:srgbClr>
                  </a:outerShdw>
                </a:effectLst>
              </a:defRPr>
            </a:lvl1pPr>
          </a:lstStyle>
          <a:p>
            <a:pPr lvl="0"/>
            <a:r>
              <a:rPr lang="en-US" dirty="0" smtClean="0"/>
              <a:t>Click to edit</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32323" cy="817123"/>
          </a:xfrm>
          <a:effectLst>
            <a:outerShdw blurRad="50800" dist="38100" dir="2700000" algn="tl" rotWithShape="0">
              <a:prstClr val="black">
                <a:alpha val="40000"/>
              </a:prstClr>
            </a:outerShdw>
          </a:effectLst>
        </p:spPr>
        <p:txBody>
          <a:bodyPr anchor="t"/>
          <a:lstStyle>
            <a:lvl1pPr algn="l">
              <a:defRPr sz="4000" b="1" cap="all">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622B60-83C8-4F01-AA74-B0C28D965FD8}" type="slidenum">
              <a:rPr lang="en-US" smtClean="0"/>
              <a:pPr/>
              <a:t>‹#›</a:t>
            </a:fld>
            <a:endParaRPr lang="en-US" dirty="0"/>
          </a:p>
        </p:txBody>
      </p:sp>
      <p:sp>
        <p:nvSpPr>
          <p:cNvPr id="8" name="Text Placeholder 7"/>
          <p:cNvSpPr>
            <a:spLocks noGrp="1"/>
          </p:cNvSpPr>
          <p:nvPr>
            <p:ph type="body" sz="quarter" idx="13"/>
          </p:nvPr>
        </p:nvSpPr>
        <p:spPr>
          <a:xfrm>
            <a:off x="8142288" y="0"/>
            <a:ext cx="1916112" cy="808038"/>
          </a:xfrm>
          <a:effectLst>
            <a:outerShdw blurRad="50800" dist="38100" dir="2700000" algn="tl" rotWithShape="0">
              <a:prstClr val="black">
                <a:alpha val="40000"/>
              </a:prstClr>
            </a:outerShdw>
          </a:effectLst>
        </p:spPr>
        <p:txBody>
          <a:bodyPr>
            <a:normAutofit/>
          </a:bodyPr>
          <a:lstStyle>
            <a:lvl1pPr>
              <a:defRPr sz="1800">
                <a:solidFill>
                  <a:schemeClr val="bg1"/>
                </a:solidFill>
                <a:effectLst>
                  <a:outerShdw blurRad="38100" dist="38100" dir="2700000" algn="tl">
                    <a:srgbClr val="000000">
                      <a:alpha val="43137"/>
                    </a:srgbClr>
                  </a:outerShdw>
                </a:effectLst>
              </a:defRPr>
            </a:lvl1pPr>
          </a:lstStyle>
          <a:p>
            <a:pPr lvl="0"/>
            <a:r>
              <a:rPr lang="en-US" dirty="0" smtClean="0"/>
              <a:t>Click to edit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622B60-83C8-4F01-AA74-B0C28D965FD8}" type="slidenum">
              <a:rPr lang="en-US" smtClean="0"/>
              <a:pPr/>
              <a:t>‹#›</a:t>
            </a:fld>
            <a:endParaRPr lang="en-US" dirty="0"/>
          </a:p>
        </p:txBody>
      </p:sp>
      <p:sp>
        <p:nvSpPr>
          <p:cNvPr id="6" name="Title 1"/>
          <p:cNvSpPr>
            <a:spLocks noGrp="1"/>
          </p:cNvSpPr>
          <p:nvPr>
            <p:ph type="title"/>
          </p:nvPr>
        </p:nvSpPr>
        <p:spPr>
          <a:xfrm>
            <a:off x="0" y="0"/>
            <a:ext cx="8132323" cy="817123"/>
          </a:xfrm>
          <a:effectLst>
            <a:outerShdw blurRad="50800" dist="38100" dir="2700000" algn="tl" rotWithShape="0">
              <a:prstClr val="black">
                <a:alpha val="40000"/>
              </a:prstClr>
            </a:outerShdw>
          </a:effectLst>
        </p:spPr>
        <p:txBody>
          <a:bodyPr anchor="t"/>
          <a:lstStyle>
            <a:lvl1pPr algn="l">
              <a:defRPr sz="4000" b="1" cap="all">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7" name="Text Placeholder 7"/>
          <p:cNvSpPr>
            <a:spLocks noGrp="1"/>
          </p:cNvSpPr>
          <p:nvPr>
            <p:ph type="body" sz="quarter" idx="13"/>
          </p:nvPr>
        </p:nvSpPr>
        <p:spPr>
          <a:xfrm>
            <a:off x="8142288" y="0"/>
            <a:ext cx="1916112" cy="808038"/>
          </a:xfrm>
          <a:effectLst>
            <a:outerShdw blurRad="50800" dist="38100" dir="2700000" algn="tl" rotWithShape="0">
              <a:prstClr val="black">
                <a:alpha val="40000"/>
              </a:prstClr>
            </a:outerShdw>
          </a:effectLst>
        </p:spPr>
        <p:txBody>
          <a:bodyPr>
            <a:normAutofit/>
          </a:bodyPr>
          <a:lstStyle>
            <a:lvl1pPr>
              <a:defRPr sz="1800">
                <a:solidFill>
                  <a:schemeClr val="bg1"/>
                </a:solidFill>
                <a:effectLst>
                  <a:outerShdw blurRad="38100" dist="38100" dir="2700000" algn="tl">
                    <a:srgbClr val="000000">
                      <a:alpha val="43137"/>
                    </a:srgbClr>
                  </a:outerShdw>
                </a:effectLst>
              </a:defRPr>
            </a:lvl1pPr>
          </a:lstStyle>
          <a:p>
            <a:pPr lvl="0"/>
            <a:r>
              <a:rPr lang="en-US" dirty="0" smtClean="0"/>
              <a:t>Click to edit</a:t>
            </a:r>
            <a:endParaRPr lang="en-US" dirty="0"/>
          </a:p>
        </p:txBody>
      </p:sp>
      <p:sp>
        <p:nvSpPr>
          <p:cNvPr id="9" name="Text Placeholder 8"/>
          <p:cNvSpPr>
            <a:spLocks noGrp="1"/>
          </p:cNvSpPr>
          <p:nvPr>
            <p:ph type="body" sz="quarter" idx="14"/>
          </p:nvPr>
        </p:nvSpPr>
        <p:spPr>
          <a:xfrm>
            <a:off x="0" y="963613"/>
            <a:ext cx="10058400" cy="1439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Text Placeholder 10"/>
          <p:cNvSpPr>
            <a:spLocks noGrp="1"/>
          </p:cNvSpPr>
          <p:nvPr>
            <p:ph type="body" sz="quarter" idx="15"/>
          </p:nvPr>
        </p:nvSpPr>
        <p:spPr>
          <a:xfrm>
            <a:off x="0" y="2403475"/>
            <a:ext cx="5010150" cy="4591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ext Placeholder 12"/>
          <p:cNvSpPr>
            <a:spLocks noGrp="1"/>
          </p:cNvSpPr>
          <p:nvPr>
            <p:ph type="body" sz="quarter" idx="16"/>
          </p:nvPr>
        </p:nvSpPr>
        <p:spPr>
          <a:xfrm>
            <a:off x="5010150" y="2422525"/>
            <a:ext cx="5048250" cy="4591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812925"/>
            <a:ext cx="4449762"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812925"/>
            <a:ext cx="444976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622B60-83C8-4F01-AA74-B0C28D965FD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622B60-83C8-4F01-AA74-B0C28D965FD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622B60-83C8-4F01-AA74-B0C28D965FD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622B60-83C8-4F01-AA74-B0C28D965FD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0319A-9940-4360-B955-B1154D5F7AB5}" type="datetimeFigureOut">
              <a:rPr lang="en-US" smtClean="0"/>
              <a:pPr/>
              <a:t>9/10/2010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622B60-83C8-4F01-AA74-B0C28D965FD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3238" y="311150"/>
            <a:ext cx="9051925" cy="1295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3238" y="1812925"/>
            <a:ext cx="9051925" cy="5130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3238" y="7204075"/>
            <a:ext cx="2346325" cy="414338"/>
          </a:xfrm>
          <a:prstGeom prst="rect">
            <a:avLst/>
          </a:prstGeom>
        </p:spPr>
        <p:txBody>
          <a:bodyPr vert="horz" lIns="91440" tIns="45720" rIns="91440" bIns="45720" rtlCol="0" anchor="ctr"/>
          <a:lstStyle>
            <a:lvl1pPr algn="l">
              <a:defRPr sz="1200">
                <a:solidFill>
                  <a:schemeClr val="tx1">
                    <a:lumMod val="95000"/>
                    <a:lumOff val="5000"/>
                  </a:schemeClr>
                </a:solidFill>
              </a:defRPr>
            </a:lvl1pPr>
          </a:lstStyle>
          <a:p>
            <a:fld id="{3B80319A-9940-4360-B955-B1154D5F7AB5}" type="datetimeFigureOut">
              <a:rPr lang="en-US" smtClean="0"/>
              <a:pPr/>
              <a:t>9/10/2010</a:t>
            </a:fld>
            <a:endParaRPr lang="en-US" dirty="0"/>
          </a:p>
        </p:txBody>
      </p:sp>
      <p:sp>
        <p:nvSpPr>
          <p:cNvPr id="5" name="Footer Placeholder 4"/>
          <p:cNvSpPr>
            <a:spLocks noGrp="1"/>
          </p:cNvSpPr>
          <p:nvPr>
            <p:ph type="ftr" sz="quarter" idx="3"/>
          </p:nvPr>
        </p:nvSpPr>
        <p:spPr>
          <a:xfrm>
            <a:off x="3436938" y="7204075"/>
            <a:ext cx="3184525" cy="4143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838" y="7204075"/>
            <a:ext cx="2346325" cy="414338"/>
          </a:xfrm>
          <a:prstGeom prst="rect">
            <a:avLst/>
          </a:prstGeom>
        </p:spPr>
        <p:txBody>
          <a:bodyPr vert="horz" lIns="91440" tIns="45720" rIns="91440" bIns="45720" rtlCol="0" anchor="ctr"/>
          <a:lstStyle>
            <a:lvl1pPr algn="r">
              <a:defRPr sz="1200">
                <a:solidFill>
                  <a:schemeClr val="tx1">
                    <a:lumMod val="95000"/>
                    <a:lumOff val="5000"/>
                  </a:schemeClr>
                </a:solidFill>
              </a:defRPr>
            </a:lvl1pPr>
          </a:lstStyle>
          <a:p>
            <a:fld id="{52622B60-83C8-4F01-AA74-B0C28D965FD8}" type="slidenum">
              <a:rPr lang="en-US" smtClean="0"/>
              <a:pPr/>
              <a:t>‹#›</a:t>
            </a:fld>
            <a:endParaRPr lang="en-US" dirty="0"/>
          </a:p>
        </p:txBody>
      </p:sp>
      <p:pic>
        <p:nvPicPr>
          <p:cNvPr id="7" name="Picture 6" descr="nice border.bmp"/>
          <p:cNvPicPr>
            <a:picLocks noChangeAspect="1"/>
          </p:cNvPicPr>
          <p:nvPr userDrawn="1"/>
        </p:nvPicPr>
        <p:blipFill>
          <a:blip r:embed="rId14" cstate="print"/>
          <a:stretch>
            <a:fillRect/>
          </a:stretch>
        </p:blipFill>
        <p:spPr>
          <a:xfrm>
            <a:off x="0" y="0"/>
            <a:ext cx="10058400" cy="4563357"/>
          </a:xfrm>
          <a:prstGeom prst="rect">
            <a:avLst/>
          </a:prstGeom>
        </p:spPr>
      </p:pic>
      <p:pic>
        <p:nvPicPr>
          <p:cNvPr id="8" name="Picture 4" descr="Blue_AccentBand_rgb_PNG1.png"/>
          <p:cNvPicPr>
            <a:picLocks noChangeAspect="1"/>
          </p:cNvPicPr>
          <p:nvPr userDrawn="1"/>
        </p:nvPicPr>
        <p:blipFill>
          <a:blip r:embed="rId15" cstate="print"/>
          <a:srcRect/>
          <a:stretch>
            <a:fillRect/>
          </a:stretch>
        </p:blipFill>
        <p:spPr bwMode="auto">
          <a:xfrm>
            <a:off x="0" y="7064375"/>
            <a:ext cx="10058400" cy="171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86"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leg.state.fl.us/Statutes/index.cfm?App_mode=Display_Statute&amp;Search_String=&amp;URL=0200-0299/0255/Sections/0255.256.html" TargetMode="External"/><Relationship Id="rId2" Type="http://schemas.openxmlformats.org/officeDocument/2006/relationships/hyperlink" Target="http://www.leg.state.fl.us/Statutes/index.cfm?App_mode=Display_Statute&amp;Search_String=&amp;URL=0500-0599/0553/Sections/0553.9085.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414588"/>
            <a:ext cx="9785131" cy="1665287"/>
          </a:xfrm>
          <a:gradFill flip="none" rotWithShape="1">
            <a:gsLst>
              <a:gs pos="100000">
                <a:srgbClr val="FF0000"/>
              </a:gs>
              <a:gs pos="61000">
                <a:srgbClr val="FFC000"/>
              </a:gs>
              <a:gs pos="51000">
                <a:srgbClr val="FFFF00"/>
              </a:gs>
              <a:gs pos="29000">
                <a:schemeClr val="bg1"/>
              </a:gs>
              <a:gs pos="29000">
                <a:srgbClr val="92D050"/>
              </a:gs>
              <a:gs pos="17000">
                <a:srgbClr val="008000"/>
              </a:gs>
            </a:gsLst>
            <a:lin ang="10800000" scaled="1"/>
            <a:tileRect/>
          </a:gradFill>
          <a:ln w="76200">
            <a:solidFill>
              <a:srgbClr val="0033CC"/>
            </a:solidFill>
          </a:ln>
          <a:effectLst>
            <a:glow rad="63500">
              <a:schemeClr val="accent1">
                <a:satMod val="175000"/>
                <a:alpha val="40000"/>
              </a:schemeClr>
            </a:glow>
          </a:effectLst>
        </p:spPr>
        <p:txBody>
          <a:bodyPr>
            <a:normAutofit/>
          </a:bodyPr>
          <a:lstStyle/>
          <a:p>
            <a:r>
              <a:rPr lang="en-US" sz="6000" dirty="0" smtClean="0">
                <a:effectLst>
                  <a:outerShdw blurRad="38100" dist="38100" dir="2700000" algn="tl">
                    <a:srgbClr val="000000">
                      <a:alpha val="43137"/>
                    </a:srgbClr>
                  </a:outerShdw>
                </a:effectLst>
              </a:rPr>
              <a:t>Building Energy Rating System</a:t>
            </a:r>
            <a:endParaRPr lang="en-US" sz="6000" dirty="0">
              <a:effectLst>
                <a:outerShdw blurRad="38100" dist="38100" dir="2700000" algn="tl">
                  <a:srgbClr val="000000">
                    <a:alpha val="43137"/>
                  </a:srgbClr>
                </a:outerShdw>
              </a:effectLst>
            </a:endParaRPr>
          </a:p>
        </p:txBody>
      </p:sp>
      <p:sp>
        <p:nvSpPr>
          <p:cNvPr id="4" name="Subtitle 3"/>
          <p:cNvSpPr>
            <a:spLocks noGrp="1"/>
          </p:cNvSpPr>
          <p:nvPr>
            <p:ph type="subTitle" idx="1"/>
          </p:nvPr>
        </p:nvSpPr>
        <p:spPr/>
        <p:txBody>
          <a:bodyPr/>
          <a:lstStyle/>
          <a:p>
            <a:endParaRPr lang="en-US" dirty="0"/>
          </a:p>
        </p:txBody>
      </p:sp>
      <p:sp>
        <p:nvSpPr>
          <p:cNvPr id="9" name="TextBox 8"/>
          <p:cNvSpPr txBox="1"/>
          <p:nvPr/>
        </p:nvSpPr>
        <p:spPr>
          <a:xfrm>
            <a:off x="0" y="2112580"/>
            <a:ext cx="10772217" cy="307777"/>
          </a:xfrm>
          <a:prstGeom prst="rect">
            <a:avLst/>
          </a:prstGeom>
          <a:noFill/>
        </p:spPr>
        <p:txBody>
          <a:bodyPr wrap="square" rtlCol="0">
            <a:spAutoFit/>
          </a:bodyPr>
          <a:lstStyle/>
          <a:p>
            <a:r>
              <a:rPr lang="en-US" sz="1400" b="1" dirty="0" smtClean="0">
                <a:latin typeface="Arial Black" pitchFamily="34" charset="0"/>
              </a:rPr>
              <a:t>150     140     130     120      110      100     90      80      70     60      50     40     30      20     10     0	</a:t>
            </a:r>
            <a:endParaRPr lang="en-US" sz="1400" b="1" dirty="0">
              <a:latin typeface="Arial Black" pitchFamily="34" charset="0"/>
            </a:endParaRPr>
          </a:p>
        </p:txBody>
      </p:sp>
      <p:sp>
        <p:nvSpPr>
          <p:cNvPr id="10" name="Pentagon 9"/>
          <p:cNvSpPr/>
          <p:nvPr/>
        </p:nvSpPr>
        <p:spPr>
          <a:xfrm rot="5400000">
            <a:off x="6916775" y="814522"/>
            <a:ext cx="1928717" cy="929162"/>
          </a:xfrm>
          <a:prstGeom prst="homePlat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072055" y="5276193"/>
            <a:ext cx="2575035" cy="276999"/>
          </a:xfrm>
          <a:prstGeom prst="rect">
            <a:avLst/>
          </a:prstGeom>
          <a:noFill/>
        </p:spPr>
        <p:txBody>
          <a:bodyPr wrap="square" rtlCol="0">
            <a:spAutoFit/>
          </a:bodyPr>
          <a:lstStyle/>
          <a:p>
            <a:r>
              <a:rPr lang="en-US" sz="1200" dirty="0" smtClean="0"/>
              <a:t>Brought to you by</a:t>
            </a:r>
            <a:endParaRPr lang="en-US" sz="1200" dirty="0"/>
          </a:p>
        </p:txBody>
      </p:sp>
      <p:sp>
        <p:nvSpPr>
          <p:cNvPr id="12" name="TextBox 11"/>
          <p:cNvSpPr txBox="1"/>
          <p:nvPr/>
        </p:nvSpPr>
        <p:spPr>
          <a:xfrm>
            <a:off x="2653865" y="6143299"/>
            <a:ext cx="2575035" cy="369332"/>
          </a:xfrm>
          <a:prstGeom prst="rect">
            <a:avLst/>
          </a:prstGeom>
          <a:noFill/>
        </p:spPr>
        <p:txBody>
          <a:bodyPr wrap="square" rtlCol="0">
            <a:spAutoFit/>
          </a:bodyPr>
          <a:lstStyle/>
          <a:p>
            <a:r>
              <a:rPr lang="en-US" sz="1800" b="1" dirty="0" smtClean="0">
                <a:latin typeface="Agency FB" pitchFamily="34" charset="0"/>
              </a:rPr>
              <a:t>www.floridabuilding.org</a:t>
            </a:r>
            <a:endParaRPr lang="en-US" sz="1800" b="1" dirty="0">
              <a:latin typeface="Agency FB" pitchFamily="34" charset="0"/>
            </a:endParaRPr>
          </a:p>
        </p:txBody>
      </p:sp>
      <p:sp>
        <p:nvSpPr>
          <p:cNvPr id="13" name="Flowchart: Decision 12"/>
          <p:cNvSpPr/>
          <p:nvPr/>
        </p:nvSpPr>
        <p:spPr>
          <a:xfrm>
            <a:off x="682171" y="2496457"/>
            <a:ext cx="304800" cy="508000"/>
          </a:xfrm>
          <a:prstGeom prst="flowChartDecisi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lowchart: Decision 13"/>
          <p:cNvSpPr/>
          <p:nvPr/>
        </p:nvSpPr>
        <p:spPr>
          <a:xfrm>
            <a:off x="1211942" y="3548742"/>
            <a:ext cx="304800" cy="508000"/>
          </a:xfrm>
          <a:prstGeom prst="flowChartDecisi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667657" y="2743201"/>
            <a:ext cx="1040674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lowchart: Decision 14"/>
          <p:cNvSpPr/>
          <p:nvPr/>
        </p:nvSpPr>
        <p:spPr>
          <a:xfrm>
            <a:off x="6807199" y="2467428"/>
            <a:ext cx="304800" cy="508000"/>
          </a:xfrm>
          <a:prstGeom prst="flowChartDecisi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p:nvPr/>
        </p:nvCxnSpPr>
        <p:spPr>
          <a:xfrm>
            <a:off x="-667657" y="3766458"/>
            <a:ext cx="103922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Flowchart: Decision 15"/>
          <p:cNvSpPr/>
          <p:nvPr/>
        </p:nvSpPr>
        <p:spPr>
          <a:xfrm>
            <a:off x="7322457" y="3534228"/>
            <a:ext cx="304800" cy="508000"/>
          </a:xfrm>
          <a:prstGeom prst="flowChartDecisi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sz="2800" b="1" u="sng" dirty="0" smtClean="0">
                <a:solidFill>
                  <a:srgbClr val="0070C0"/>
                </a:solidFill>
              </a:rPr>
              <a:t>Department’s responsibilities - continue</a:t>
            </a:r>
          </a:p>
          <a:p>
            <a:endParaRPr lang="en-US" b="1" u="sng" dirty="0" smtClean="0">
              <a:solidFill>
                <a:schemeClr val="accent1"/>
              </a:solidFill>
            </a:endParaRPr>
          </a:p>
          <a:p>
            <a:r>
              <a:rPr lang="en-US" b="1" u="sng" dirty="0" smtClean="0">
                <a:solidFill>
                  <a:schemeClr val="accent1"/>
                </a:solidFill>
              </a:rPr>
              <a:t>Provide for an information brochure</a:t>
            </a:r>
            <a:r>
              <a:rPr lang="en-US" dirty="0" smtClean="0"/>
              <a:t>, at the time of or prior to the purchaser’s execution of the contract for sale and purchase, notifying the purchaser of the option for an energy-efficiency rating on the building. Such brochure shall be prepared, made available for distribution, and provided at no cost by the department. Such brochure shall </a:t>
            </a:r>
            <a:r>
              <a:rPr lang="en-US" b="1" dirty="0" smtClean="0">
                <a:solidFill>
                  <a:schemeClr val="accent1"/>
                </a:solidFill>
              </a:rPr>
              <a:t>contain information</a:t>
            </a:r>
            <a:r>
              <a:rPr lang="en-US" dirty="0" smtClean="0"/>
              <a:t> relevant to that class of building, including, but not limited to:</a:t>
            </a:r>
          </a:p>
          <a:p>
            <a:endParaRPr lang="en-US" dirty="0"/>
          </a:p>
        </p:txBody>
      </p:sp>
      <p:sp>
        <p:nvSpPr>
          <p:cNvPr id="3" name="Title 2"/>
          <p:cNvSpPr>
            <a:spLocks noGrp="1"/>
          </p:cNvSpPr>
          <p:nvPr>
            <p:ph type="title"/>
          </p:nvPr>
        </p:nvSpPr>
        <p:spPr/>
        <p:txBody>
          <a:bodyPr>
            <a:normAutofit fontScale="90000"/>
          </a:bodyPr>
          <a:lstStyle/>
          <a:p>
            <a:r>
              <a:rPr lang="en-US" sz="2800" dirty="0" smtClean="0"/>
              <a:t>553.996 Energy-efficiency information brochure.</a:t>
            </a:r>
            <a:endParaRPr lang="en-US" sz="27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 -	How to </a:t>
            </a:r>
            <a:r>
              <a:rPr lang="en-US" b="1" dirty="0" smtClean="0">
                <a:solidFill>
                  <a:schemeClr val="accent1"/>
                </a:solidFill>
              </a:rPr>
              <a:t>analyze</a:t>
            </a:r>
            <a:r>
              <a:rPr lang="en-US" dirty="0" smtClean="0"/>
              <a:t> the building’s energy-efficiency rating.</a:t>
            </a:r>
          </a:p>
          <a:p>
            <a:pPr>
              <a:buNone/>
            </a:pPr>
            <a:endParaRPr lang="en-US" dirty="0" smtClean="0"/>
          </a:p>
          <a:p>
            <a:pPr>
              <a:buNone/>
            </a:pPr>
            <a:r>
              <a:rPr lang="en-US" b="1" dirty="0" smtClean="0">
                <a:solidFill>
                  <a:schemeClr val="accent1"/>
                </a:solidFill>
              </a:rPr>
              <a:t>-	Comparisons to statewide averages</a:t>
            </a:r>
            <a:r>
              <a:rPr lang="en-US" dirty="0" smtClean="0"/>
              <a:t> for new and existing construction of that class.</a:t>
            </a:r>
          </a:p>
          <a:p>
            <a:pPr>
              <a:buNone/>
            </a:pPr>
            <a:endParaRPr lang="en-US" dirty="0" smtClean="0"/>
          </a:p>
          <a:p>
            <a:pPr>
              <a:buNone/>
            </a:pPr>
            <a:r>
              <a:rPr lang="en-US" dirty="0" smtClean="0"/>
              <a:t>-	Information concerning </a:t>
            </a:r>
            <a:r>
              <a:rPr lang="en-US" b="1" dirty="0" smtClean="0">
                <a:solidFill>
                  <a:schemeClr val="accent1"/>
                </a:solidFill>
              </a:rPr>
              <a:t>methods to improve the building’s energy-efficiency rating</a:t>
            </a:r>
            <a:r>
              <a:rPr lang="en-US" dirty="0" smtClean="0"/>
              <a:t>.</a:t>
            </a:r>
          </a:p>
          <a:p>
            <a:pPr>
              <a:buNone/>
            </a:pPr>
            <a:endParaRPr lang="en-US" dirty="0" smtClean="0"/>
          </a:p>
          <a:p>
            <a:pPr>
              <a:buNone/>
            </a:pPr>
            <a:r>
              <a:rPr lang="en-US" b="1" dirty="0" smtClean="0">
                <a:solidFill>
                  <a:schemeClr val="accent1"/>
                </a:solidFill>
              </a:rPr>
              <a:t>-	A notice</a:t>
            </a:r>
            <a:r>
              <a:rPr lang="en-US" dirty="0" smtClean="0"/>
              <a:t> to residential purchasers that the energy-efficiency rating may </a:t>
            </a:r>
            <a:r>
              <a:rPr lang="en-US" b="1" dirty="0" smtClean="0">
                <a:solidFill>
                  <a:schemeClr val="accent1"/>
                </a:solidFill>
              </a:rPr>
              <a:t>qualify the purchaser for an energy-efficient mortgage</a:t>
            </a:r>
            <a:r>
              <a:rPr lang="en-US" dirty="0" smtClean="0"/>
              <a:t> from lending institutions.</a:t>
            </a:r>
          </a:p>
          <a:p>
            <a:endParaRPr lang="en-US" dirty="0"/>
          </a:p>
        </p:txBody>
      </p:sp>
      <p:sp>
        <p:nvSpPr>
          <p:cNvPr id="3" name="Title 2"/>
          <p:cNvSpPr>
            <a:spLocks noGrp="1"/>
          </p:cNvSpPr>
          <p:nvPr>
            <p:ph type="title"/>
          </p:nvPr>
        </p:nvSpPr>
        <p:spPr/>
        <p:txBody>
          <a:bodyPr>
            <a:normAutofit fontScale="90000"/>
          </a:bodyPr>
          <a:lstStyle/>
          <a:p>
            <a:r>
              <a:rPr lang="en-US" dirty="0" smtClean="0"/>
              <a:t>553.996 </a:t>
            </a:r>
            <a:r>
              <a:rPr lang="en-US" sz="2700" dirty="0" smtClean="0"/>
              <a:t>Energy-efficiency information brochure.</a:t>
            </a:r>
            <a:endParaRPr lang="en-US" sz="27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33CC"/>
                </a:solidFill>
              </a:rPr>
              <a:t>Each public building proposed for construction</a:t>
            </a:r>
            <a:r>
              <a:rPr lang="en-US" dirty="0" smtClean="0"/>
              <a:t>, renovation or acquisition </a:t>
            </a:r>
            <a:r>
              <a:rPr lang="en-US" dirty="0" smtClean="0">
                <a:solidFill>
                  <a:srgbClr val="0033CC"/>
                </a:solidFill>
              </a:rPr>
              <a:t>shall be rated prior to contracting for construction</a:t>
            </a:r>
            <a:r>
              <a:rPr lang="en-US" dirty="0" smtClean="0"/>
              <a:t>, renovation or acquisition. </a:t>
            </a:r>
          </a:p>
          <a:p>
            <a:r>
              <a:rPr lang="en-US" dirty="0" smtClean="0"/>
              <a:t>The public body proposing to contract for construction, renovation or acquisition of a public building </a:t>
            </a:r>
            <a:r>
              <a:rPr lang="en-US" dirty="0" smtClean="0">
                <a:solidFill>
                  <a:srgbClr val="0033CC"/>
                </a:solidFill>
              </a:rPr>
              <a:t>shall consider the energy-efficiency rating </a:t>
            </a:r>
            <a:r>
              <a:rPr lang="en-US" dirty="0" smtClean="0"/>
              <a:t>when comparing contract alternatives.</a:t>
            </a:r>
            <a:endParaRPr lang="en-US" dirty="0"/>
          </a:p>
        </p:txBody>
      </p:sp>
      <p:sp>
        <p:nvSpPr>
          <p:cNvPr id="3" name="Title 2"/>
          <p:cNvSpPr>
            <a:spLocks noGrp="1"/>
          </p:cNvSpPr>
          <p:nvPr>
            <p:ph type="title"/>
          </p:nvPr>
        </p:nvSpPr>
        <p:spPr/>
        <p:txBody>
          <a:bodyPr/>
          <a:lstStyle/>
          <a:p>
            <a:r>
              <a:rPr lang="en-US" dirty="0" smtClean="0"/>
              <a:t>553.997 Public buildings</a:t>
            </a:r>
            <a:endParaRPr lang="en-US" dirty="0"/>
          </a:p>
        </p:txBody>
      </p:sp>
      <p:sp>
        <p:nvSpPr>
          <p:cNvPr id="4" name="Text Placeholder 3"/>
          <p:cNvSpPr>
            <a:spLocks noGrp="1"/>
          </p:cNvSpPr>
          <p:nvPr>
            <p:ph type="body" sz="quarter" idx="13"/>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u="sng" dirty="0" smtClean="0">
                <a:solidFill>
                  <a:schemeClr val="accent1"/>
                </a:solidFill>
              </a:rPr>
              <a:t>All ratings</a:t>
            </a:r>
            <a:r>
              <a:rPr lang="en-US" dirty="0" smtClean="0"/>
              <a:t> shall be determined </a:t>
            </a:r>
            <a:r>
              <a:rPr lang="en-US" b="1" dirty="0" smtClean="0">
                <a:solidFill>
                  <a:schemeClr val="accent1"/>
                </a:solidFill>
              </a:rPr>
              <a:t>using tools and procedures adopted by the department by rule</a:t>
            </a:r>
            <a:r>
              <a:rPr lang="en-US" dirty="0" smtClean="0"/>
              <a:t> in accordance with chapter 120 </a:t>
            </a:r>
            <a:r>
              <a:rPr lang="en-US" dirty="0" smtClean="0">
                <a:solidFill>
                  <a:srgbClr val="FF0000"/>
                </a:solidFill>
              </a:rPr>
              <a:t>and</a:t>
            </a:r>
            <a:r>
              <a:rPr lang="en-US" dirty="0" smtClean="0"/>
              <a:t> </a:t>
            </a:r>
          </a:p>
          <a:p>
            <a:pPr>
              <a:buNone/>
            </a:pPr>
            <a:r>
              <a:rPr lang="en-US" b="1" dirty="0" smtClean="0">
                <a:solidFill>
                  <a:schemeClr val="accent1"/>
                </a:solidFill>
              </a:rPr>
              <a:t>	Shall be certified by the rater as accurate and correct and in compliance with procedures adopted by the department</a:t>
            </a:r>
            <a:r>
              <a:rPr lang="en-US" dirty="0" smtClean="0"/>
              <a:t> by rule in accordance with chapter 120.</a:t>
            </a:r>
          </a:p>
          <a:p>
            <a:pPr>
              <a:buNone/>
            </a:pPr>
            <a:endParaRPr lang="en-US" dirty="0"/>
          </a:p>
        </p:txBody>
      </p:sp>
      <p:sp>
        <p:nvSpPr>
          <p:cNvPr id="3" name="Title 2"/>
          <p:cNvSpPr>
            <a:spLocks noGrp="1"/>
          </p:cNvSpPr>
          <p:nvPr>
            <p:ph type="title"/>
          </p:nvPr>
        </p:nvSpPr>
        <p:spPr/>
        <p:txBody>
          <a:bodyPr/>
          <a:lstStyle/>
          <a:p>
            <a:r>
              <a:rPr lang="en-US" dirty="0" smtClean="0"/>
              <a:t>553.998 Compliance.</a:t>
            </a:r>
            <a:endParaRPr lang="en-US" dirty="0"/>
          </a:p>
        </p:txBody>
      </p:sp>
      <p:sp>
        <p:nvSpPr>
          <p:cNvPr id="4" name="Text Placeholder 3"/>
          <p:cNvSpPr>
            <a:spLocks noGrp="1"/>
          </p:cNvSpPr>
          <p:nvPr>
            <p:ph type="body" sz="quarter" idx="13"/>
          </p:nvPr>
        </p:nvSpPr>
        <p:spPr/>
        <p:txBody>
          <a:bodyPr/>
          <a:lstStyle/>
          <a:p>
            <a:endParaRPr lang="en-US" dirty="0"/>
          </a:p>
        </p:txBody>
      </p:sp>
      <p:pic>
        <p:nvPicPr>
          <p:cNvPr id="24578" name="Picture 2" descr="http://greencomplianceplus.markenglisharchitects.com/wpb/wp-content/uploads/2010/05/HERS_rater_insulation.jpg"/>
          <p:cNvPicPr>
            <a:picLocks noChangeAspect="1" noChangeArrowheads="1"/>
          </p:cNvPicPr>
          <p:nvPr/>
        </p:nvPicPr>
        <p:blipFill>
          <a:blip r:embed="rId2" cstate="print"/>
          <a:srcRect/>
          <a:stretch>
            <a:fillRect/>
          </a:stretch>
        </p:blipFill>
        <p:spPr bwMode="auto">
          <a:xfrm>
            <a:off x="7393214" y="5117646"/>
            <a:ext cx="1981200" cy="15144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businesslaw.newark.rutgers.edu/images/BooksandGavelA.jpg"/>
          <p:cNvPicPr>
            <a:picLocks noChangeAspect="1" noChangeArrowheads="1"/>
          </p:cNvPicPr>
          <p:nvPr/>
        </p:nvPicPr>
        <p:blipFill>
          <a:blip r:embed="rId2" cstate="print"/>
          <a:srcRect/>
          <a:stretch>
            <a:fillRect/>
          </a:stretch>
        </p:blipFill>
        <p:spPr bwMode="auto">
          <a:xfrm>
            <a:off x="2284185" y="1271361"/>
            <a:ext cx="4581071" cy="5678334"/>
          </a:xfrm>
          <a:prstGeom prst="rect">
            <a:avLst/>
          </a:prstGeom>
          <a:noFill/>
        </p:spPr>
      </p:pic>
      <p:sp>
        <p:nvSpPr>
          <p:cNvPr id="2" name="Content Placeholder 1"/>
          <p:cNvSpPr>
            <a:spLocks noGrp="1"/>
          </p:cNvSpPr>
          <p:nvPr>
            <p:ph idx="1"/>
          </p:nvPr>
        </p:nvSpPr>
        <p:spPr>
          <a:xfrm>
            <a:off x="3449637" y="4876800"/>
            <a:ext cx="6608763" cy="1146629"/>
          </a:xfrm>
          <a:solidFill>
            <a:schemeClr val="accent3">
              <a:lumMod val="50000"/>
            </a:schemeClr>
          </a:solidFill>
        </p:spPr>
        <p:txBody>
          <a:bodyPr>
            <a:normAutofit/>
          </a:bodyPr>
          <a:lstStyle/>
          <a:p>
            <a:pPr algn="ctr"/>
            <a:r>
              <a:rPr lang="en-US" sz="6000" b="1" dirty="0" smtClean="0">
                <a:solidFill>
                  <a:schemeClr val="bg1"/>
                </a:solidFill>
                <a:effectLst>
                  <a:outerShdw blurRad="38100" dist="38100" dir="2700000" algn="tl">
                    <a:srgbClr val="000000">
                      <a:alpha val="43137"/>
                    </a:srgbClr>
                  </a:outerShdw>
                </a:effectLst>
              </a:rPr>
              <a:t>Rule 9B-60</a:t>
            </a:r>
            <a:endParaRPr lang="en-US" sz="6000" b="1" dirty="0">
              <a:solidFill>
                <a:schemeClr val="bg1"/>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lstStyle/>
          <a:p>
            <a:endParaRPr lang="en-US"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u="sng" dirty="0" smtClean="0">
                <a:solidFill>
                  <a:srgbClr val="FF0000"/>
                </a:solidFill>
              </a:rPr>
              <a:t> Rating System</a:t>
            </a:r>
            <a:r>
              <a:rPr lang="en-US" dirty="0" smtClean="0"/>
              <a:t> -- a uniform scale of the relative energy use of buildings based on annual energy usage and costs with consideration of local climate conditions, construction practices and building use.</a:t>
            </a:r>
          </a:p>
          <a:p>
            <a:r>
              <a:rPr lang="en-US" b="1" u="sng" dirty="0" smtClean="0">
                <a:solidFill>
                  <a:srgbClr val="FF0000"/>
                </a:solidFill>
              </a:rPr>
              <a:t>Rater --</a:t>
            </a:r>
            <a:r>
              <a:rPr lang="en-US" dirty="0" smtClean="0"/>
              <a:t> a person trained and certified by the Department to apply the Rating System to Florida buildings.</a:t>
            </a:r>
            <a:endParaRPr lang="en-US" dirty="0"/>
          </a:p>
        </p:txBody>
      </p:sp>
      <p:sp>
        <p:nvSpPr>
          <p:cNvPr id="3" name="Title 2"/>
          <p:cNvSpPr>
            <a:spLocks noGrp="1"/>
          </p:cNvSpPr>
          <p:nvPr>
            <p:ph type="title"/>
          </p:nvPr>
        </p:nvSpPr>
        <p:spPr/>
        <p:txBody>
          <a:bodyPr>
            <a:normAutofit fontScale="90000"/>
          </a:bodyPr>
          <a:lstStyle/>
          <a:p>
            <a:r>
              <a:rPr lang="en-US" sz="3600" dirty="0" smtClean="0"/>
              <a:t>Rule 9B-60 (BERS) -9B-60.002. Definitions.</a:t>
            </a:r>
            <a:endParaRPr lang="en-US" sz="36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u="sng" dirty="0" smtClean="0">
                <a:solidFill>
                  <a:srgbClr val="FF0000"/>
                </a:solidFill>
              </a:rPr>
              <a:t>Rating Class for Residential Buildings</a:t>
            </a:r>
            <a:r>
              <a:rPr lang="en-US" dirty="0" smtClean="0"/>
              <a:t> -- the category of an energy rating, based on the source of the input data which are used by the Florida Building Energy Rating System to compute the energy and cost estimates of the energy rating, and consisting of the following three Classes:</a:t>
            </a:r>
          </a:p>
          <a:p>
            <a:r>
              <a:rPr lang="en-US" b="1" u="sng" dirty="0" smtClean="0">
                <a:solidFill>
                  <a:srgbClr val="FF0000"/>
                </a:solidFill>
              </a:rPr>
              <a:t>Class 1 Rating</a:t>
            </a:r>
            <a:r>
              <a:rPr lang="en-US" dirty="0" smtClean="0"/>
              <a:t> – a confirmed energy rating, conducted in accordance with Rule 9B-60, F.A.C., using site energy audit and performance test data as the sources for the input data on which the rating is based.</a:t>
            </a:r>
            <a:endParaRPr lang="en-US" dirty="0"/>
          </a:p>
        </p:txBody>
      </p:sp>
      <p:sp>
        <p:nvSpPr>
          <p:cNvPr id="3" name="Title 2"/>
          <p:cNvSpPr>
            <a:spLocks noGrp="1"/>
          </p:cNvSpPr>
          <p:nvPr>
            <p:ph type="title"/>
          </p:nvPr>
        </p:nvSpPr>
        <p:spPr/>
        <p:txBody>
          <a:bodyPr>
            <a:noAutofit/>
          </a:bodyPr>
          <a:lstStyle/>
          <a:p>
            <a:r>
              <a:rPr lang="en-US" sz="3200" dirty="0" smtClean="0"/>
              <a:t>Rule 9B-60 (BERS) -9B-60.002 . Definitions.</a:t>
            </a:r>
            <a:endParaRPr lang="en-US" sz="32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u="sng" dirty="0" smtClean="0">
                <a:solidFill>
                  <a:srgbClr val="FF0000"/>
                </a:solidFill>
              </a:rPr>
              <a:t>Class 2 Rating </a:t>
            </a:r>
            <a:r>
              <a:rPr lang="en-US" dirty="0" smtClean="0"/>
              <a:t>– a confirmed energy rating, conducted in accordance with Rule 9B-60, F.A.C., using site energy audit data as the source for the input data on which the rating is based.</a:t>
            </a:r>
          </a:p>
          <a:p>
            <a:r>
              <a:rPr lang="en-US" b="1" u="sng" dirty="0" smtClean="0">
                <a:solidFill>
                  <a:srgbClr val="FF0000"/>
                </a:solidFill>
              </a:rPr>
              <a:t>Class 3 Rating</a:t>
            </a:r>
            <a:r>
              <a:rPr lang="en-US" dirty="0" smtClean="0"/>
              <a:t> -- a projected energy rating, reserved for new buildings and clearly labeled as "projected rating based on plans" that is conducted in accordance with Rule 9B-60, F.A.C., using plans and construction documents as the sources for the input data on which the rating is based.</a:t>
            </a:r>
            <a:br>
              <a:rPr lang="en-US" dirty="0" smtClean="0"/>
            </a:br>
            <a:endParaRPr lang="en-US" dirty="0"/>
          </a:p>
        </p:txBody>
      </p:sp>
      <p:sp>
        <p:nvSpPr>
          <p:cNvPr id="3" name="Title 2"/>
          <p:cNvSpPr>
            <a:spLocks noGrp="1"/>
          </p:cNvSpPr>
          <p:nvPr>
            <p:ph type="title"/>
          </p:nvPr>
        </p:nvSpPr>
        <p:spPr/>
        <p:txBody>
          <a:bodyPr>
            <a:normAutofit/>
          </a:bodyPr>
          <a:lstStyle/>
          <a:p>
            <a:r>
              <a:rPr lang="en-US" sz="3200" dirty="0" smtClean="0"/>
              <a:t>Rule 9B-60 (BERS) -9B-60.002 . Definitions.</a:t>
            </a:r>
            <a:endParaRPr lang="en-US" sz="32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u="sng" dirty="0" smtClean="0">
                <a:solidFill>
                  <a:srgbClr val="FF0000"/>
                </a:solidFill>
              </a:rPr>
              <a:t>Registered Rating</a:t>
            </a:r>
            <a:r>
              <a:rPr lang="en-US" dirty="0" smtClean="0"/>
              <a:t> -- a Florida Building Energy Rating for a specifically located building that has been compiled by a certified Florida Rater of any Class, has been found to be complete and accurate, and has been recorded with the Program Administrator.</a:t>
            </a:r>
          </a:p>
          <a:p>
            <a:r>
              <a:rPr lang="en-US" b="1" u="sng" dirty="0" smtClean="0">
                <a:solidFill>
                  <a:srgbClr val="FF0000"/>
                </a:solidFill>
              </a:rPr>
              <a:t>HERS Rating</a:t>
            </a:r>
            <a:r>
              <a:rPr lang="en-US" dirty="0" smtClean="0"/>
              <a:t> -- An audit and computer-generated performance evaluation of a home conducted in accordance with Rule 9B-60.004 of this chapter and resulting in a HERS Index.</a:t>
            </a:r>
            <a:br>
              <a:rPr lang="en-US" dirty="0" smtClean="0"/>
            </a:br>
            <a:endParaRPr lang="en-US" dirty="0"/>
          </a:p>
        </p:txBody>
      </p:sp>
      <p:sp>
        <p:nvSpPr>
          <p:cNvPr id="3" name="Title 2"/>
          <p:cNvSpPr>
            <a:spLocks noGrp="1"/>
          </p:cNvSpPr>
          <p:nvPr>
            <p:ph type="title"/>
          </p:nvPr>
        </p:nvSpPr>
        <p:spPr/>
        <p:txBody>
          <a:bodyPr>
            <a:normAutofit/>
          </a:bodyPr>
          <a:lstStyle/>
          <a:p>
            <a:r>
              <a:rPr lang="en-US" sz="3200" dirty="0" smtClean="0"/>
              <a:t>Rule 9B-60 (BERS) -9B-60.002 . Definitions.</a:t>
            </a:r>
            <a:endParaRPr lang="en-US" sz="32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u="sng" dirty="0" smtClean="0">
                <a:solidFill>
                  <a:srgbClr val="FF0000"/>
                </a:solidFill>
              </a:rPr>
              <a:t>HERS Index</a:t>
            </a:r>
            <a:r>
              <a:rPr lang="en-US" dirty="0" smtClean="0"/>
              <a:t> -- The numerical rating for a home with a value between 0 and 100 where a value of 0 indicates that the home uses no purchased energy for heating, cooling, hot water, lighting and appliances and a value of 100 indicates that the home has the same energy use for heating, cooling, hot water, lighting and appliances as the HERS Reference Home established by the 2006 Mortgage Industry National Home Energy Rating Systems Standards, amended July 22, 2009.</a:t>
            </a:r>
            <a:endParaRPr lang="en-US" dirty="0"/>
          </a:p>
        </p:txBody>
      </p:sp>
      <p:sp>
        <p:nvSpPr>
          <p:cNvPr id="3" name="Title 2"/>
          <p:cNvSpPr>
            <a:spLocks noGrp="1"/>
          </p:cNvSpPr>
          <p:nvPr>
            <p:ph type="title"/>
          </p:nvPr>
        </p:nvSpPr>
        <p:spPr/>
        <p:txBody>
          <a:bodyPr>
            <a:normAutofit/>
          </a:bodyPr>
          <a:lstStyle/>
          <a:p>
            <a:r>
              <a:rPr lang="en-US" sz="3200" dirty="0" smtClean="0"/>
              <a:t>Rule 9B-60 (BERS) -9B-60.002 . Definitions.</a:t>
            </a:r>
            <a:endParaRPr lang="en-US" sz="32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dirty="0" smtClean="0"/>
              <a:t>1. </a:t>
            </a:r>
            <a:r>
              <a:rPr lang="en-US" sz="4800" b="1" dirty="0" smtClean="0"/>
              <a:t>Florida Statutes </a:t>
            </a:r>
            <a:r>
              <a:rPr lang="en-US" sz="4800" dirty="0" smtClean="0"/>
              <a:t>(553.990)</a:t>
            </a:r>
          </a:p>
          <a:p>
            <a:r>
              <a:rPr lang="en-US" sz="4800" dirty="0" smtClean="0"/>
              <a:t>2. </a:t>
            </a:r>
            <a:r>
              <a:rPr lang="en-US" sz="4800" b="1" dirty="0" smtClean="0"/>
              <a:t>Rule 9B-60 - </a:t>
            </a:r>
            <a:r>
              <a:rPr lang="en-US" sz="4800" dirty="0" smtClean="0"/>
              <a:t>Building Energy Rating System</a:t>
            </a:r>
          </a:p>
          <a:p>
            <a:r>
              <a:rPr lang="en-US" sz="4800" dirty="0" smtClean="0"/>
              <a:t>3. </a:t>
            </a:r>
            <a:r>
              <a:rPr lang="en-US" sz="4800" b="1" dirty="0" smtClean="0"/>
              <a:t>Memorandum of Agreement</a:t>
            </a:r>
          </a:p>
        </p:txBody>
      </p:sp>
      <p:sp>
        <p:nvSpPr>
          <p:cNvPr id="3" name="Title 2"/>
          <p:cNvSpPr>
            <a:spLocks noGrp="1"/>
          </p:cNvSpPr>
          <p:nvPr>
            <p:ph type="title"/>
          </p:nvPr>
        </p:nvSpPr>
        <p:spPr/>
        <p:txBody>
          <a:bodyPr/>
          <a:lstStyle/>
          <a:p>
            <a:r>
              <a:rPr lang="en-US" dirty="0" smtClean="0"/>
              <a:t>Table OF Contents</a:t>
            </a:r>
            <a:endParaRPr lang="en-US" dirty="0"/>
          </a:p>
        </p:txBody>
      </p:sp>
      <p:sp>
        <p:nvSpPr>
          <p:cNvPr id="4" name="Text Placeholder 3"/>
          <p:cNvSpPr>
            <a:spLocks noGrp="1"/>
          </p:cNvSpPr>
          <p:nvPr>
            <p:ph type="body" sz="quarter" idx="13"/>
          </p:nvPr>
        </p:nvSpPr>
        <p:spPr/>
        <p:txBody>
          <a:bodyPr/>
          <a:lstStyle/>
          <a:p>
            <a:r>
              <a:rPr lang="en-US" dirty="0" smtClean="0"/>
              <a:t>BERS GUIDE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u="sng" dirty="0" smtClean="0">
                <a:solidFill>
                  <a:srgbClr val="FF0000"/>
                </a:solidFill>
              </a:rPr>
              <a:t>Program Administrator</a:t>
            </a:r>
            <a:r>
              <a:rPr lang="en-US" dirty="0" smtClean="0"/>
              <a:t> – means a public or private entity that is qualified to perform the training and support functions of the Florida Building Energy Rating System and that is authorized by the Department to perform such functions.</a:t>
            </a:r>
            <a:endParaRPr lang="en-US" dirty="0"/>
          </a:p>
        </p:txBody>
      </p:sp>
      <p:sp>
        <p:nvSpPr>
          <p:cNvPr id="3" name="Title 2"/>
          <p:cNvSpPr>
            <a:spLocks noGrp="1"/>
          </p:cNvSpPr>
          <p:nvPr>
            <p:ph type="title"/>
          </p:nvPr>
        </p:nvSpPr>
        <p:spPr/>
        <p:txBody>
          <a:bodyPr>
            <a:normAutofit/>
          </a:bodyPr>
          <a:lstStyle/>
          <a:p>
            <a:r>
              <a:rPr lang="en-US" sz="3200" dirty="0" smtClean="0"/>
              <a:t>Rule 9B-60 (BERS) -9B-60.002 . Definitions.</a:t>
            </a:r>
            <a:endParaRPr lang="en-US" sz="32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u="sng" dirty="0" smtClean="0">
                <a:solidFill>
                  <a:srgbClr val="FF0000"/>
                </a:solidFill>
              </a:rPr>
              <a:t>Interpret</a:t>
            </a:r>
            <a:r>
              <a:rPr lang="en-US" dirty="0" smtClean="0"/>
              <a:t> and clarify the BERS Rule.</a:t>
            </a:r>
          </a:p>
          <a:p>
            <a:r>
              <a:rPr lang="en-US" dirty="0" smtClean="0"/>
              <a:t>At least </a:t>
            </a:r>
            <a:r>
              <a:rPr lang="en-US" b="1" u="sng" dirty="0" smtClean="0">
                <a:solidFill>
                  <a:srgbClr val="FF0000"/>
                </a:solidFill>
              </a:rPr>
              <a:t>triennially</a:t>
            </a:r>
            <a:r>
              <a:rPr lang="en-US" dirty="0" smtClean="0"/>
              <a:t>, the Department shall </a:t>
            </a:r>
            <a:r>
              <a:rPr lang="en-US" b="1" u="sng" dirty="0" smtClean="0">
                <a:solidFill>
                  <a:srgbClr val="FF0000"/>
                </a:solidFill>
              </a:rPr>
              <a:t>review</a:t>
            </a:r>
            <a:r>
              <a:rPr lang="en-US" dirty="0" smtClean="0"/>
              <a:t> the BERS criteria to determine the need for revision or modification.</a:t>
            </a:r>
          </a:p>
          <a:p>
            <a:r>
              <a:rPr lang="en-US" b="1" u="sng" dirty="0" smtClean="0">
                <a:solidFill>
                  <a:srgbClr val="FF0000"/>
                </a:solidFill>
              </a:rPr>
              <a:t>Adopt modifications</a:t>
            </a:r>
            <a:r>
              <a:rPr lang="en-US" dirty="0" smtClean="0"/>
              <a:t> to the current editions of the </a:t>
            </a:r>
            <a:r>
              <a:rPr lang="en-US" b="1" u="sng" dirty="0" smtClean="0">
                <a:solidFill>
                  <a:srgbClr val="FF0000"/>
                </a:solidFill>
              </a:rPr>
              <a:t>Code </a:t>
            </a:r>
            <a:r>
              <a:rPr lang="en-US" dirty="0" smtClean="0"/>
              <a:t>and the </a:t>
            </a:r>
            <a:r>
              <a:rPr lang="en-US" b="1" u="sng" dirty="0" smtClean="0">
                <a:solidFill>
                  <a:srgbClr val="FF0000"/>
                </a:solidFill>
              </a:rPr>
              <a:t>2006 Mortgage Industry National </a:t>
            </a:r>
            <a:r>
              <a:rPr lang="en-US" dirty="0" smtClean="0"/>
              <a:t>Home Energy Rating Systems Standards, amended July 22, 2009,  promulgated by the Residential Energy Services Network </a:t>
            </a:r>
            <a:r>
              <a:rPr lang="en-US" b="1" u="sng" dirty="0" smtClean="0">
                <a:solidFill>
                  <a:srgbClr val="FF0000"/>
                </a:solidFill>
              </a:rPr>
              <a:t>(RESNET)</a:t>
            </a:r>
            <a:r>
              <a:rPr lang="en-US" dirty="0" smtClean="0"/>
              <a:t> and the National Association of State Energy Officials </a:t>
            </a:r>
            <a:r>
              <a:rPr lang="en-US" b="1" u="sng" dirty="0" smtClean="0">
                <a:solidFill>
                  <a:srgbClr val="FF0000"/>
                </a:solidFill>
              </a:rPr>
              <a:t>(NASEO)</a:t>
            </a:r>
            <a:r>
              <a:rPr lang="en-US" dirty="0" smtClean="0"/>
              <a:t>.</a:t>
            </a:r>
            <a:endParaRPr lang="en-US" dirty="0"/>
          </a:p>
        </p:txBody>
      </p:sp>
      <p:sp>
        <p:nvSpPr>
          <p:cNvPr id="3" name="Title 2"/>
          <p:cNvSpPr>
            <a:spLocks noGrp="1"/>
          </p:cNvSpPr>
          <p:nvPr>
            <p:ph type="title"/>
          </p:nvPr>
        </p:nvSpPr>
        <p:spPr/>
        <p:txBody>
          <a:bodyPr/>
          <a:lstStyle/>
          <a:p>
            <a:r>
              <a:rPr lang="en-US" dirty="0" smtClean="0"/>
              <a:t>9B-60.003. Department Activities.</a:t>
            </a:r>
            <a:endParaRPr lang="en-US"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u="sng" dirty="0" smtClean="0">
                <a:solidFill>
                  <a:schemeClr val="accent1"/>
                </a:solidFill>
              </a:rPr>
              <a:t>System criteria:-</a:t>
            </a:r>
          </a:p>
          <a:p>
            <a:r>
              <a:rPr lang="en-US" dirty="0" smtClean="0"/>
              <a:t>Shall be determined using only the Florida Residential Building Energy Rating System software </a:t>
            </a:r>
            <a:r>
              <a:rPr lang="en-US" b="1" dirty="0" smtClean="0">
                <a:solidFill>
                  <a:srgbClr val="FF0000"/>
                </a:solidFill>
              </a:rPr>
              <a:t>EnergyGauge® USA, ResRate 2008.</a:t>
            </a:r>
          </a:p>
          <a:p>
            <a:r>
              <a:rPr lang="en-US" b="1" dirty="0" smtClean="0">
                <a:solidFill>
                  <a:srgbClr val="FF0000"/>
                </a:solidFill>
              </a:rPr>
              <a:t>Air distribution system testing for Class 1 ratings</a:t>
            </a:r>
            <a:r>
              <a:rPr lang="en-US" dirty="0" smtClean="0"/>
              <a:t> shall be performed in accordance with Annex B and Annex C of BSR/</a:t>
            </a:r>
            <a:r>
              <a:rPr lang="en-US" b="1" dirty="0" smtClean="0">
                <a:solidFill>
                  <a:srgbClr val="FF0000"/>
                </a:solidFill>
              </a:rPr>
              <a:t>ASHRAE Standard 152-04</a:t>
            </a:r>
            <a:r>
              <a:rPr lang="en-US" dirty="0" smtClean="0"/>
              <a:t>, "Method of Test for Determining the Design and Seasonal Efficiencies of Residential Thermal Distribution Systems.</a:t>
            </a:r>
            <a:endParaRPr lang="en-US" dirty="0"/>
          </a:p>
        </p:txBody>
      </p:sp>
      <p:sp>
        <p:nvSpPr>
          <p:cNvPr id="3" name="Title 2"/>
          <p:cNvSpPr>
            <a:spLocks noGrp="1"/>
          </p:cNvSpPr>
          <p:nvPr>
            <p:ph type="title"/>
          </p:nvPr>
        </p:nvSpPr>
        <p:spPr/>
        <p:txBody>
          <a:bodyPr>
            <a:noAutofit/>
          </a:bodyPr>
          <a:lstStyle/>
          <a:p>
            <a:r>
              <a:rPr lang="en-US" sz="3200" dirty="0" smtClean="0"/>
              <a:t>9B-60.004. Florida Building Energy Rating System, Adopted  </a:t>
            </a:r>
            <a:endParaRPr lang="en-US" sz="32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u="sng" dirty="0" smtClean="0">
                <a:solidFill>
                  <a:schemeClr val="accent1"/>
                </a:solidFill>
              </a:rPr>
              <a:t>System criteria:- continue</a:t>
            </a:r>
          </a:p>
          <a:p>
            <a:r>
              <a:rPr lang="en-US" dirty="0" smtClean="0"/>
              <a:t>The energy rating for </a:t>
            </a:r>
            <a:r>
              <a:rPr lang="en-US" b="1" dirty="0" smtClean="0">
                <a:solidFill>
                  <a:srgbClr val="FF0000"/>
                </a:solidFill>
              </a:rPr>
              <a:t>public and commercial buildings</a:t>
            </a:r>
            <a:r>
              <a:rPr lang="en-US" dirty="0" smtClean="0"/>
              <a:t> shall be determined using only the Florida Commercial Building Energy Rating System software</a:t>
            </a:r>
            <a:r>
              <a:rPr lang="en-US" b="1" dirty="0" smtClean="0">
                <a:solidFill>
                  <a:srgbClr val="FF0000"/>
                </a:solidFill>
              </a:rPr>
              <a:t> EnergyGauge® Summit ComRate 2008</a:t>
            </a:r>
            <a:r>
              <a:rPr lang="en-US" dirty="0" smtClean="0"/>
              <a:t>, which produces the Florida Commercial Building Energy Rating form, Form FCBER-2008</a:t>
            </a:r>
            <a:endParaRPr lang="en-US" dirty="0"/>
          </a:p>
        </p:txBody>
      </p:sp>
      <p:sp>
        <p:nvSpPr>
          <p:cNvPr id="3" name="Title 2"/>
          <p:cNvSpPr>
            <a:spLocks noGrp="1"/>
          </p:cNvSpPr>
          <p:nvPr>
            <p:ph type="title"/>
          </p:nvPr>
        </p:nvSpPr>
        <p:spPr/>
        <p:txBody>
          <a:bodyPr>
            <a:noAutofit/>
          </a:bodyPr>
          <a:lstStyle/>
          <a:p>
            <a:r>
              <a:rPr lang="en-US" sz="3200" dirty="0" smtClean="0"/>
              <a:t>9B-60.004. Florida Building Energy Rating System, Adopted.</a:t>
            </a:r>
            <a:endParaRPr lang="en-US" sz="32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buNone/>
            </a:pPr>
            <a:r>
              <a:rPr lang="en-US" b="1" u="sng" dirty="0" smtClean="0">
                <a:solidFill>
                  <a:schemeClr val="accent1"/>
                </a:solidFill>
              </a:rPr>
              <a:t>System criteria: - continue</a:t>
            </a:r>
          </a:p>
          <a:p>
            <a:pPr>
              <a:buNone/>
            </a:pPr>
            <a:endParaRPr lang="en-US" dirty="0" smtClean="0"/>
          </a:p>
          <a:p>
            <a:r>
              <a:rPr lang="en-US" dirty="0" smtClean="0"/>
              <a:t>No person may provide a rating for buildings in Florida unless such</a:t>
            </a:r>
            <a:r>
              <a:rPr lang="en-US" b="1" dirty="0" smtClean="0">
                <a:solidFill>
                  <a:srgbClr val="FF0000"/>
                </a:solidFill>
              </a:rPr>
              <a:t> a person has been certified</a:t>
            </a:r>
            <a:r>
              <a:rPr lang="en-US" dirty="0" smtClean="0"/>
              <a:t>.</a:t>
            </a:r>
            <a:endParaRPr lang="en-US" b="1" dirty="0" smtClean="0">
              <a:solidFill>
                <a:srgbClr val="FF0000"/>
              </a:solidFill>
            </a:endParaRPr>
          </a:p>
          <a:p>
            <a:r>
              <a:rPr lang="en-US" b="1" dirty="0" smtClean="0">
                <a:solidFill>
                  <a:srgbClr val="FF0000"/>
                </a:solidFill>
              </a:rPr>
              <a:t>For residential buildings</a:t>
            </a:r>
            <a:r>
              <a:rPr lang="en-US" dirty="0" smtClean="0"/>
              <a:t>, certification is in accordance with Section 102.1.4.6 of the 2006 Mortgage Industry National Home Energy Rating Systems Standards, amended July 22, 2009.</a:t>
            </a:r>
          </a:p>
          <a:p>
            <a:r>
              <a:rPr lang="en-US" dirty="0" smtClean="0"/>
              <a:t> Certification is valid for one (1) year.</a:t>
            </a:r>
          </a:p>
          <a:p>
            <a:r>
              <a:rPr lang="en-US" dirty="0" smtClean="0"/>
              <a:t> Annual certification renewal is required (fee $50).</a:t>
            </a:r>
          </a:p>
          <a:p>
            <a:r>
              <a:rPr lang="en-US" b="1" dirty="0" smtClean="0">
                <a:solidFill>
                  <a:srgbClr val="FF0000"/>
                </a:solidFill>
              </a:rPr>
              <a:t>A certified residential</a:t>
            </a:r>
            <a:r>
              <a:rPr lang="en-US" dirty="0" smtClean="0"/>
              <a:t> rater must, over a three year period, complete twelve credit hours of continuing education.</a:t>
            </a:r>
            <a:endParaRPr lang="en-US" dirty="0"/>
          </a:p>
        </p:txBody>
      </p:sp>
      <p:sp>
        <p:nvSpPr>
          <p:cNvPr id="3" name="Title 2"/>
          <p:cNvSpPr>
            <a:spLocks noGrp="1"/>
          </p:cNvSpPr>
          <p:nvPr>
            <p:ph type="title"/>
          </p:nvPr>
        </p:nvSpPr>
        <p:spPr/>
        <p:txBody>
          <a:bodyPr>
            <a:noAutofit/>
          </a:bodyPr>
          <a:lstStyle/>
          <a:p>
            <a:r>
              <a:rPr lang="en-US" sz="3200" dirty="0" smtClean="0"/>
              <a:t>9B-60.005. </a:t>
            </a:r>
            <a:r>
              <a:rPr lang="en-US" sz="2400" dirty="0" smtClean="0"/>
              <a:t>Training and Certification Program.</a:t>
            </a:r>
            <a:endParaRPr lang="en-US" sz="24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3238" y="1349829"/>
            <a:ext cx="9051925" cy="5593896"/>
          </a:xfrm>
        </p:spPr>
        <p:txBody>
          <a:bodyPr>
            <a:normAutofit lnSpcReduction="10000"/>
          </a:bodyPr>
          <a:lstStyle/>
          <a:p>
            <a:r>
              <a:rPr lang="en-US" b="1" dirty="0" smtClean="0">
                <a:solidFill>
                  <a:srgbClr val="FF0000"/>
                </a:solidFill>
              </a:rPr>
              <a:t>Minimum qualifications for certification as a </a:t>
            </a:r>
            <a:r>
              <a:rPr lang="en-US" b="1" dirty="0" smtClean="0">
                <a:solidFill>
                  <a:srgbClr val="FF0000"/>
                </a:solidFill>
              </a:rPr>
              <a:t>residential building rater</a:t>
            </a:r>
            <a:r>
              <a:rPr lang="en-US" b="1" dirty="0" smtClean="0">
                <a:solidFill>
                  <a:srgbClr val="FF0000"/>
                </a:solidFill>
              </a:rPr>
              <a:t>:</a:t>
            </a:r>
          </a:p>
          <a:p>
            <a:pPr>
              <a:buNone/>
            </a:pPr>
            <a:r>
              <a:rPr lang="en-US" b="1" dirty="0" smtClean="0">
                <a:solidFill>
                  <a:srgbClr val="FF0000"/>
                </a:solidFill>
              </a:rPr>
              <a:t>	</a:t>
            </a:r>
            <a:r>
              <a:rPr lang="en-US" dirty="0" smtClean="0"/>
              <a:t>-	Submit an application (fee $150).</a:t>
            </a:r>
          </a:p>
          <a:p>
            <a:pPr>
              <a:buNone/>
            </a:pPr>
            <a:r>
              <a:rPr lang="en-US" dirty="0" smtClean="0"/>
              <a:t>	-	Certification </a:t>
            </a:r>
            <a:r>
              <a:rPr lang="en-US" dirty="0" smtClean="0"/>
              <a:t>as a </a:t>
            </a:r>
            <a:r>
              <a:rPr lang="en-US" b="1" dirty="0" smtClean="0">
                <a:solidFill>
                  <a:srgbClr val="FF0000"/>
                </a:solidFill>
              </a:rPr>
              <a:t>Class 3</a:t>
            </a:r>
            <a:r>
              <a:rPr lang="en-US" dirty="0" smtClean="0"/>
              <a:t> rater:  must attend a 	training program and </a:t>
            </a:r>
            <a:r>
              <a:rPr lang="en-US" dirty="0" smtClean="0"/>
              <a:t>pass a Class 3 rater </a:t>
            </a:r>
            <a:r>
              <a:rPr lang="en-US" dirty="0" smtClean="0"/>
              <a:t>test </a:t>
            </a:r>
            <a:r>
              <a:rPr lang="en-US" b="1" dirty="0" smtClean="0"/>
              <a:t>or</a:t>
            </a:r>
            <a:r>
              <a:rPr lang="en-US" dirty="0" smtClean="0"/>
              <a:t>  	pass a Class 3 challenge test.</a:t>
            </a:r>
          </a:p>
          <a:p>
            <a:pPr>
              <a:buNone/>
            </a:pPr>
            <a:r>
              <a:rPr lang="en-US" b="1" dirty="0" smtClean="0">
                <a:solidFill>
                  <a:srgbClr val="FF0000"/>
                </a:solidFill>
              </a:rPr>
              <a:t>	-	</a:t>
            </a:r>
            <a:r>
              <a:rPr lang="en-US" dirty="0" smtClean="0"/>
              <a:t> Certification </a:t>
            </a:r>
            <a:r>
              <a:rPr lang="en-US" dirty="0" smtClean="0"/>
              <a:t>as a </a:t>
            </a:r>
            <a:r>
              <a:rPr lang="en-US" b="1" dirty="0" smtClean="0">
                <a:solidFill>
                  <a:srgbClr val="FF0000"/>
                </a:solidFill>
              </a:rPr>
              <a:t>Class 2</a:t>
            </a:r>
            <a:r>
              <a:rPr lang="en-US" dirty="0" smtClean="0"/>
              <a:t> </a:t>
            </a:r>
            <a:r>
              <a:rPr lang="en-US" dirty="0" smtClean="0"/>
              <a:t>rater: in </a:t>
            </a:r>
            <a:r>
              <a:rPr lang="en-US" dirty="0" smtClean="0"/>
              <a:t>addition to </a:t>
            </a:r>
            <a:r>
              <a:rPr lang="en-US" dirty="0" smtClean="0"/>
              <a:t>	the </a:t>
            </a:r>
            <a:r>
              <a:rPr lang="en-US" dirty="0" smtClean="0"/>
              <a:t>requirements for </a:t>
            </a:r>
            <a:r>
              <a:rPr lang="en-US" dirty="0" smtClean="0"/>
              <a:t>a Class </a:t>
            </a:r>
            <a:r>
              <a:rPr lang="en-US" dirty="0" smtClean="0"/>
              <a:t>3 rater, must </a:t>
            </a:r>
            <a:r>
              <a:rPr lang="en-US" dirty="0" smtClean="0"/>
              <a:t>	attend </a:t>
            </a:r>
            <a:r>
              <a:rPr lang="en-US" dirty="0" smtClean="0"/>
              <a:t>training specific to </a:t>
            </a:r>
            <a:r>
              <a:rPr lang="en-US" dirty="0" smtClean="0"/>
              <a:t>the Class </a:t>
            </a:r>
            <a:r>
              <a:rPr lang="en-US" dirty="0" smtClean="0"/>
              <a:t>2 </a:t>
            </a:r>
            <a:r>
              <a:rPr lang="en-US" dirty="0" smtClean="0"/>
              <a:t>rater </a:t>
            </a:r>
            <a:r>
              <a:rPr lang="en-US" dirty="0" smtClean="0"/>
              <a:t>and </a:t>
            </a:r>
            <a:r>
              <a:rPr lang="en-US" dirty="0" smtClean="0"/>
              <a:t>	pass </a:t>
            </a:r>
            <a:r>
              <a:rPr lang="en-US" dirty="0" smtClean="0"/>
              <a:t>a </a:t>
            </a:r>
            <a:r>
              <a:rPr lang="en-US" dirty="0" smtClean="0"/>
              <a:t>Class 2 rater test </a:t>
            </a:r>
            <a:r>
              <a:rPr lang="en-US" b="1" dirty="0" smtClean="0"/>
              <a:t>or</a:t>
            </a:r>
            <a:r>
              <a:rPr lang="en-US" dirty="0" smtClean="0"/>
              <a:t> pass a Class 2 </a:t>
            </a:r>
            <a:r>
              <a:rPr lang="en-US" dirty="0" smtClean="0"/>
              <a:t>	challenge </a:t>
            </a:r>
            <a:r>
              <a:rPr lang="en-US" dirty="0" smtClean="0"/>
              <a:t>test.</a:t>
            </a:r>
            <a:endParaRPr lang="en-US" b="1" dirty="0">
              <a:solidFill>
                <a:srgbClr val="FF0000"/>
              </a:solidFill>
            </a:endParaRPr>
          </a:p>
        </p:txBody>
      </p:sp>
      <p:sp>
        <p:nvSpPr>
          <p:cNvPr id="3" name="Title 2"/>
          <p:cNvSpPr>
            <a:spLocks noGrp="1"/>
          </p:cNvSpPr>
          <p:nvPr>
            <p:ph type="title"/>
          </p:nvPr>
        </p:nvSpPr>
        <p:spPr/>
        <p:txBody>
          <a:bodyPr>
            <a:normAutofit/>
          </a:bodyPr>
          <a:lstStyle/>
          <a:p>
            <a:r>
              <a:rPr lang="en-US" sz="2400" dirty="0" smtClean="0"/>
              <a:t>9B-60.005. Training and Certification Program.</a:t>
            </a:r>
            <a:endParaRPr lang="en-US" sz="24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US" b="1" dirty="0" smtClean="0">
                <a:solidFill>
                  <a:srgbClr val="FF0000"/>
                </a:solidFill>
              </a:rPr>
              <a:t>	Minimum qualifications for certification as a </a:t>
            </a:r>
            <a:r>
              <a:rPr lang="en-US" b="1" dirty="0" smtClean="0">
                <a:solidFill>
                  <a:srgbClr val="FF0000"/>
                </a:solidFill>
              </a:rPr>
              <a:t>residential rater</a:t>
            </a:r>
            <a:r>
              <a:rPr lang="en-US" b="1" dirty="0" smtClean="0">
                <a:solidFill>
                  <a:srgbClr val="FF0000"/>
                </a:solidFill>
              </a:rPr>
              <a:t>: continue..</a:t>
            </a:r>
          </a:p>
          <a:p>
            <a:pPr>
              <a:buNone/>
            </a:pPr>
            <a:r>
              <a:rPr lang="en-US" b="1" dirty="0" smtClean="0">
                <a:solidFill>
                  <a:srgbClr val="FF0000"/>
                </a:solidFill>
              </a:rPr>
              <a:t>-  Certification as Class 1 raters:</a:t>
            </a:r>
            <a:r>
              <a:rPr lang="en-US" dirty="0" smtClean="0"/>
              <a:t>  </a:t>
            </a:r>
          </a:p>
          <a:p>
            <a:pPr>
              <a:spcBef>
                <a:spcPts val="1200"/>
              </a:spcBef>
              <a:buNone/>
            </a:pPr>
            <a:r>
              <a:rPr lang="en-US" dirty="0" smtClean="0"/>
              <a:t>	Must meet requirements  as </a:t>
            </a:r>
            <a:r>
              <a:rPr lang="en-US" b="1" dirty="0" smtClean="0">
                <a:solidFill>
                  <a:srgbClr val="FF0000"/>
                </a:solidFill>
              </a:rPr>
              <a:t>Class 2</a:t>
            </a:r>
            <a:r>
              <a:rPr lang="en-US" dirty="0" smtClean="0"/>
              <a:t> </a:t>
            </a:r>
            <a:r>
              <a:rPr lang="en-US" dirty="0" smtClean="0"/>
              <a:t>rater--and </a:t>
            </a:r>
            <a:r>
              <a:rPr lang="en-US" dirty="0" smtClean="0"/>
              <a:t>must attend a Class 1 training program </a:t>
            </a:r>
            <a:r>
              <a:rPr lang="en-US" dirty="0" smtClean="0"/>
              <a:t>and </a:t>
            </a:r>
            <a:r>
              <a:rPr lang="en-US" dirty="0" smtClean="0"/>
              <a:t>pass a test specific to Class 1 certification </a:t>
            </a:r>
            <a:r>
              <a:rPr lang="en-US" b="1" dirty="0" smtClean="0"/>
              <a:t>or</a:t>
            </a:r>
            <a:r>
              <a:rPr lang="en-US" dirty="0" smtClean="0"/>
              <a:t> pass a Class 1 challenge test. </a:t>
            </a:r>
          </a:p>
          <a:p>
            <a:pPr>
              <a:spcBef>
                <a:spcPts val="1200"/>
              </a:spcBef>
              <a:buNone/>
            </a:pPr>
            <a:r>
              <a:rPr lang="en-US" dirty="0" smtClean="0"/>
              <a:t>	In addition, a Class 1 rater candidate must complete five Class 1 ratings under the supervision of a certified Class 1 rater as well as pass the RESNET National Core Competency Test, referenced from Section 207.1.2 of the 2006 Mortgage Industry National Home Energy Rating Systems Standards, amended July 22, 2009, in order to obtain a Class 1 certification. </a:t>
            </a:r>
          </a:p>
          <a:p>
            <a:endParaRPr lang="en-US" dirty="0"/>
          </a:p>
        </p:txBody>
      </p:sp>
      <p:sp>
        <p:nvSpPr>
          <p:cNvPr id="3" name="Title 2"/>
          <p:cNvSpPr>
            <a:spLocks noGrp="1"/>
          </p:cNvSpPr>
          <p:nvPr>
            <p:ph type="title"/>
          </p:nvPr>
        </p:nvSpPr>
        <p:spPr/>
        <p:txBody>
          <a:bodyPr>
            <a:normAutofit/>
          </a:bodyPr>
          <a:lstStyle/>
          <a:p>
            <a:r>
              <a:rPr lang="en-US" sz="2400" dirty="0" smtClean="0"/>
              <a:t>9B-60.005. Training and Certification Program.</a:t>
            </a:r>
            <a:endParaRPr lang="en-US" sz="24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1638" y="1812925"/>
            <a:ext cx="9051925" cy="5130800"/>
          </a:xfrm>
        </p:spPr>
        <p:txBody>
          <a:bodyPr>
            <a:normAutofit fontScale="92500" lnSpcReduction="10000"/>
          </a:bodyPr>
          <a:lstStyle/>
          <a:p>
            <a:pPr>
              <a:buNone/>
            </a:pPr>
            <a:r>
              <a:rPr lang="en-US" dirty="0" smtClean="0"/>
              <a:t> </a:t>
            </a:r>
            <a:r>
              <a:rPr lang="en-US" b="1" dirty="0" smtClean="0">
                <a:solidFill>
                  <a:srgbClr val="FF0000"/>
                </a:solidFill>
              </a:rPr>
              <a:t>Minimum qualifications for certification as a </a:t>
            </a:r>
            <a:r>
              <a:rPr lang="en-US" b="1" dirty="0" smtClean="0">
                <a:solidFill>
                  <a:srgbClr val="FF0000"/>
                </a:solidFill>
              </a:rPr>
              <a:t>commercial building rater</a:t>
            </a:r>
            <a:r>
              <a:rPr lang="en-US" b="1" dirty="0" smtClean="0">
                <a:solidFill>
                  <a:srgbClr val="FF0000"/>
                </a:solidFill>
              </a:rPr>
              <a:t>: </a:t>
            </a:r>
            <a:r>
              <a:rPr lang="en-US" b="1" dirty="0" smtClean="0">
                <a:solidFill>
                  <a:srgbClr val="FF0000"/>
                </a:solidFill>
              </a:rPr>
              <a:t> </a:t>
            </a:r>
            <a:endParaRPr lang="en-US" dirty="0" smtClean="0"/>
          </a:p>
          <a:p>
            <a:pPr>
              <a:buNone/>
            </a:pPr>
            <a:r>
              <a:rPr lang="en-US" dirty="0" smtClean="0"/>
              <a:t>	</a:t>
            </a:r>
          </a:p>
          <a:p>
            <a:pPr>
              <a:buNone/>
            </a:pPr>
            <a:r>
              <a:rPr lang="en-US" dirty="0" smtClean="0"/>
              <a:t>-	Individuals applying for certification as raters of </a:t>
            </a:r>
            <a:r>
              <a:rPr lang="en-US" b="1" dirty="0" smtClean="0">
                <a:solidFill>
                  <a:srgbClr val="FF0000"/>
                </a:solidFill>
              </a:rPr>
              <a:t>existing commercial buildings</a:t>
            </a:r>
            <a:r>
              <a:rPr lang="en-US" dirty="0" smtClean="0"/>
              <a:t>, in addition to the requirements for new commercial buildings, shall demonstrate certification as an energy auditor from a recognized commercial energy auditing program </a:t>
            </a:r>
            <a:r>
              <a:rPr lang="en-US" b="1" dirty="0" smtClean="0"/>
              <a:t>or</a:t>
            </a:r>
            <a:r>
              <a:rPr lang="en-US" dirty="0" smtClean="0"/>
              <a:t> have at least one year of experience performing a minimum of fifteen commercial energy audits.</a:t>
            </a:r>
            <a:br>
              <a:rPr lang="en-US" dirty="0" smtClean="0"/>
            </a:br>
            <a:endParaRPr lang="en-US" dirty="0"/>
          </a:p>
        </p:txBody>
      </p:sp>
      <p:sp>
        <p:nvSpPr>
          <p:cNvPr id="3" name="Title 2"/>
          <p:cNvSpPr>
            <a:spLocks noGrp="1"/>
          </p:cNvSpPr>
          <p:nvPr>
            <p:ph type="title"/>
          </p:nvPr>
        </p:nvSpPr>
        <p:spPr/>
        <p:txBody>
          <a:bodyPr>
            <a:normAutofit/>
          </a:bodyPr>
          <a:lstStyle/>
          <a:p>
            <a:r>
              <a:rPr lang="en-US" sz="2400" dirty="0" smtClean="0"/>
              <a:t>Rule 9B-60.005. Training and Certification Program.</a:t>
            </a:r>
            <a:endParaRPr lang="en-US" sz="24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US" b="1" u="sng" dirty="0" smtClean="0">
                <a:solidFill>
                  <a:srgbClr val="FF0000"/>
                </a:solidFill>
              </a:rPr>
              <a:t>Rates for providing ratings:</a:t>
            </a:r>
          </a:p>
          <a:p>
            <a:endParaRPr lang="en-US" b="1" dirty="0" smtClean="0">
              <a:solidFill>
                <a:srgbClr val="FF0000"/>
              </a:solidFill>
            </a:endParaRPr>
          </a:p>
          <a:p>
            <a:r>
              <a:rPr lang="en-US" b="1" dirty="0" smtClean="0">
                <a:solidFill>
                  <a:srgbClr val="FF0000"/>
                </a:solidFill>
              </a:rPr>
              <a:t>The rates for providing building ratings shall be as follows:</a:t>
            </a:r>
          </a:p>
          <a:p>
            <a:pPr>
              <a:buNone/>
            </a:pPr>
            <a:r>
              <a:rPr lang="en-US" dirty="0" smtClean="0"/>
              <a:t>	</a:t>
            </a:r>
            <a:r>
              <a:rPr lang="en-US" b="1" dirty="0" smtClean="0">
                <a:solidFill>
                  <a:srgbClr val="0070C0"/>
                </a:solidFill>
              </a:rPr>
              <a:t>For Class 3 new residential building </a:t>
            </a:r>
            <a:r>
              <a:rPr lang="en-US" dirty="0" smtClean="0"/>
              <a:t>ratings, $25.00 above those charges for providing Energy Code compliance calculations, or no more than the actual cost of conducting the rating, whichever is greater; </a:t>
            </a:r>
          </a:p>
          <a:p>
            <a:pPr>
              <a:buNone/>
            </a:pPr>
            <a:r>
              <a:rPr lang="en-US" dirty="0" smtClean="0"/>
              <a:t>	</a:t>
            </a:r>
            <a:r>
              <a:rPr lang="en-US" b="1" dirty="0" smtClean="0">
                <a:solidFill>
                  <a:srgbClr val="0070C0"/>
                </a:solidFill>
              </a:rPr>
              <a:t>For Class 2 residential building ratings</a:t>
            </a:r>
            <a:r>
              <a:rPr lang="en-US" dirty="0" smtClean="0"/>
              <a:t>, $75.00 above those charges for providing the energy audit, or no more than the actual cost of conducting the rating, whichever is greater; </a:t>
            </a:r>
          </a:p>
          <a:p>
            <a:pPr>
              <a:buNone/>
            </a:pPr>
            <a:r>
              <a:rPr lang="en-US" dirty="0" smtClean="0"/>
              <a:t>	</a:t>
            </a:r>
            <a:r>
              <a:rPr lang="en-US" b="1" dirty="0" smtClean="0">
                <a:solidFill>
                  <a:srgbClr val="0070C0"/>
                </a:solidFill>
              </a:rPr>
              <a:t>For Class 1 residential building ratings</a:t>
            </a:r>
            <a:r>
              <a:rPr lang="en-US" dirty="0" smtClean="0"/>
              <a:t>, $125.00 above those charges for providing the energy audit and performance tests, or no more than the actual cost of conducting the rating, whichever is greater; </a:t>
            </a:r>
            <a:endParaRPr lang="en-US" dirty="0"/>
          </a:p>
        </p:txBody>
      </p:sp>
      <p:sp>
        <p:nvSpPr>
          <p:cNvPr id="3" name="Title 2"/>
          <p:cNvSpPr>
            <a:spLocks noGrp="1"/>
          </p:cNvSpPr>
          <p:nvPr>
            <p:ph type="title"/>
          </p:nvPr>
        </p:nvSpPr>
        <p:spPr/>
        <p:txBody>
          <a:bodyPr>
            <a:normAutofit fontScale="90000"/>
          </a:bodyPr>
          <a:lstStyle/>
          <a:p>
            <a:r>
              <a:rPr lang="en-US" sz="2800" dirty="0" smtClean="0"/>
              <a:t>Rule 9B-60.005. Training and Certification Program.</a:t>
            </a:r>
            <a:endParaRPr lang="en-US" sz="28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US" b="1" u="sng" dirty="0" smtClean="0">
                <a:solidFill>
                  <a:srgbClr val="FF0000"/>
                </a:solidFill>
              </a:rPr>
              <a:t>Rates for providing ratings: continue..</a:t>
            </a:r>
          </a:p>
          <a:p>
            <a:pPr>
              <a:buNone/>
            </a:pPr>
            <a:endParaRPr lang="en-US" b="1" dirty="0" smtClean="0">
              <a:solidFill>
                <a:srgbClr val="0070C0"/>
              </a:solidFill>
            </a:endParaRPr>
          </a:p>
          <a:p>
            <a:r>
              <a:rPr lang="en-US" b="1" dirty="0" smtClean="0">
                <a:solidFill>
                  <a:srgbClr val="0070C0"/>
                </a:solidFill>
              </a:rPr>
              <a:t>For new public and new commercial buildings</a:t>
            </a:r>
            <a:r>
              <a:rPr lang="en-US" dirty="0" smtClean="0"/>
              <a:t> which must comply with the Energy Code, $50.00 above those charges for providing Energy Code compliance calculations, or no more than the actual cost of conducting the rating, whichever is greater; </a:t>
            </a:r>
          </a:p>
          <a:p>
            <a:endParaRPr lang="en-US" dirty="0" smtClean="0"/>
          </a:p>
          <a:p>
            <a:r>
              <a:rPr lang="en-US" b="1" dirty="0" smtClean="0">
                <a:solidFill>
                  <a:srgbClr val="0070C0"/>
                </a:solidFill>
              </a:rPr>
              <a:t>For those new public buildings</a:t>
            </a:r>
            <a:r>
              <a:rPr lang="en-US" dirty="0" smtClean="0"/>
              <a:t> which are exempt from Energy Code compliance, $200.00 may be charged, or no more than the actual cost of conducting the rating whichever is greater; and </a:t>
            </a:r>
          </a:p>
          <a:p>
            <a:endParaRPr lang="en-US" dirty="0" smtClean="0"/>
          </a:p>
          <a:p>
            <a:r>
              <a:rPr lang="en-US" b="1" dirty="0" smtClean="0">
                <a:solidFill>
                  <a:srgbClr val="0070C0"/>
                </a:solidFill>
              </a:rPr>
              <a:t>For existing commercial buildings</a:t>
            </a:r>
            <a:r>
              <a:rPr lang="en-US" dirty="0" smtClean="0"/>
              <a:t>, $100.00 above those charges for performing the energy audit, or no more than the actual cost of conducting the rating, whichever is greater.</a:t>
            </a:r>
            <a:br>
              <a:rPr lang="en-US" dirty="0" smtClean="0"/>
            </a:br>
            <a:endParaRPr lang="en-US" dirty="0"/>
          </a:p>
        </p:txBody>
      </p:sp>
      <p:sp>
        <p:nvSpPr>
          <p:cNvPr id="3" name="Title 2"/>
          <p:cNvSpPr>
            <a:spLocks noGrp="1"/>
          </p:cNvSpPr>
          <p:nvPr>
            <p:ph type="title"/>
          </p:nvPr>
        </p:nvSpPr>
        <p:spPr/>
        <p:txBody>
          <a:bodyPr>
            <a:normAutofit fontScale="90000"/>
          </a:bodyPr>
          <a:lstStyle/>
          <a:p>
            <a:r>
              <a:rPr lang="en-US" sz="2800" dirty="0" smtClean="0"/>
              <a:t>Rule 9B-60.005. Training and Certification Program.</a:t>
            </a:r>
            <a:endParaRPr lang="en-US" sz="28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www.freelegaladvicehelp.com/images/What-Is-A-The-Statute-Of-Limitations.jpg"/>
          <p:cNvPicPr>
            <a:picLocks noChangeAspect="1" noChangeArrowheads="1"/>
          </p:cNvPicPr>
          <p:nvPr/>
        </p:nvPicPr>
        <p:blipFill>
          <a:blip r:embed="rId2" cstate="print"/>
          <a:srcRect/>
          <a:stretch>
            <a:fillRect/>
          </a:stretch>
        </p:blipFill>
        <p:spPr bwMode="auto">
          <a:xfrm>
            <a:off x="1602015" y="1445531"/>
            <a:ext cx="6746192" cy="4476297"/>
          </a:xfrm>
          <a:prstGeom prst="rect">
            <a:avLst/>
          </a:prstGeom>
          <a:noFill/>
        </p:spPr>
      </p:pic>
      <p:sp>
        <p:nvSpPr>
          <p:cNvPr id="2" name="Content Placeholder 1"/>
          <p:cNvSpPr>
            <a:spLocks noGrp="1"/>
          </p:cNvSpPr>
          <p:nvPr>
            <p:ph idx="1"/>
          </p:nvPr>
        </p:nvSpPr>
        <p:spPr>
          <a:xfrm>
            <a:off x="3580266" y="5021943"/>
            <a:ext cx="6478134" cy="1515381"/>
          </a:xfrm>
          <a:solidFill>
            <a:schemeClr val="accent3">
              <a:lumMod val="50000"/>
            </a:schemeClr>
          </a:solidFill>
        </p:spPr>
        <p:txBody>
          <a:bodyPr>
            <a:normAutofit fontScale="70000" lnSpcReduction="20000"/>
          </a:bodyPr>
          <a:lstStyle/>
          <a:p>
            <a:endParaRPr lang="en-US" dirty="0" smtClean="0"/>
          </a:p>
          <a:p>
            <a:pPr algn="ctr"/>
            <a:r>
              <a:rPr lang="en-US" sz="9400" b="1" dirty="0" smtClean="0">
                <a:solidFill>
                  <a:schemeClr val="bg1"/>
                </a:solidFill>
                <a:effectLst>
                  <a:outerShdw blurRad="38100" dist="38100" dir="2700000" algn="tl">
                    <a:srgbClr val="000000">
                      <a:alpha val="43137"/>
                    </a:srgbClr>
                  </a:outerShdw>
                </a:effectLst>
              </a:rPr>
              <a:t>Florida Statutes</a:t>
            </a:r>
            <a:endParaRPr lang="en-US" sz="9400" b="1" dirty="0">
              <a:solidFill>
                <a:schemeClr val="bg1"/>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lstStyle/>
          <a:p>
            <a:endParaRPr lang="en-US"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b="1" u="sng" dirty="0" smtClean="0">
                <a:solidFill>
                  <a:srgbClr val="FF0000"/>
                </a:solidFill>
              </a:rPr>
              <a:t>Recertification: </a:t>
            </a:r>
          </a:p>
          <a:p>
            <a:r>
              <a:rPr lang="en-US" b="1" dirty="0" smtClean="0">
                <a:solidFill>
                  <a:srgbClr val="0070C0"/>
                </a:solidFill>
              </a:rPr>
              <a:t>Recertification</a:t>
            </a:r>
            <a:r>
              <a:rPr lang="en-US" dirty="0" smtClean="0"/>
              <a:t> is required within six months of the effective date of major revisions to the energy code provisions of the Florida Building Code, or at least every three years from the rater's last date of certification. </a:t>
            </a:r>
          </a:p>
          <a:p>
            <a:r>
              <a:rPr lang="en-US" dirty="0" smtClean="0">
                <a:solidFill>
                  <a:srgbClr val="0070C0"/>
                </a:solidFill>
              </a:rPr>
              <a:t>For recertification</a:t>
            </a:r>
            <a:r>
              <a:rPr lang="en-US" dirty="0" smtClean="0"/>
              <a:t>, the applicant shall attend training on changes impacting the rating system ..and demonstrate achievement of a level of knowledge and proficiency so as to successfully rate buildings by passing a test applicable to the buildings being rated.</a:t>
            </a:r>
          </a:p>
          <a:p>
            <a:r>
              <a:rPr lang="en-US" dirty="0" smtClean="0"/>
              <a:t> The fee for recertification shall be the annual certification renewal fee. </a:t>
            </a:r>
          </a:p>
          <a:p>
            <a:pPr>
              <a:buNone/>
            </a:pPr>
            <a:endParaRPr lang="en-US" dirty="0"/>
          </a:p>
        </p:txBody>
      </p:sp>
      <p:sp>
        <p:nvSpPr>
          <p:cNvPr id="3" name="Title 2"/>
          <p:cNvSpPr>
            <a:spLocks noGrp="1"/>
          </p:cNvSpPr>
          <p:nvPr>
            <p:ph type="title"/>
          </p:nvPr>
        </p:nvSpPr>
        <p:spPr/>
        <p:txBody>
          <a:bodyPr>
            <a:normAutofit fontScale="90000"/>
          </a:bodyPr>
          <a:lstStyle/>
          <a:p>
            <a:r>
              <a:rPr lang="en-US" sz="2800" dirty="0" smtClean="0"/>
              <a:t>Rule 9B-60.005. Training and Certification Program.</a:t>
            </a:r>
            <a:endParaRPr lang="en-US" sz="28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u="sng" dirty="0" smtClean="0">
                <a:solidFill>
                  <a:srgbClr val="FF0000"/>
                </a:solidFill>
              </a:rPr>
              <a:t>Recertification continue…</a:t>
            </a:r>
          </a:p>
          <a:p>
            <a:r>
              <a:rPr lang="en-US" dirty="0" smtClean="0"/>
              <a:t>In addition to the written test, </a:t>
            </a:r>
            <a:r>
              <a:rPr lang="en-US" b="1" dirty="0" smtClean="0">
                <a:solidFill>
                  <a:srgbClr val="0070C0"/>
                </a:solidFill>
              </a:rPr>
              <a:t>Class 1 residential</a:t>
            </a:r>
            <a:r>
              <a:rPr lang="en-US" dirty="0" smtClean="0"/>
              <a:t> raters shall be required to satisfactorily demonstrate performance testing skills necessary to perform a Class 1 rating as part of the recertification as well as at the time of training and testing.  Any rater who fails to pass the recertification test in his or her rating classification shall be required to attend a refresher course.</a:t>
            </a:r>
            <a:endParaRPr lang="en-US" dirty="0"/>
          </a:p>
        </p:txBody>
      </p:sp>
      <p:sp>
        <p:nvSpPr>
          <p:cNvPr id="3" name="Title 2"/>
          <p:cNvSpPr>
            <a:spLocks noGrp="1"/>
          </p:cNvSpPr>
          <p:nvPr>
            <p:ph type="title"/>
          </p:nvPr>
        </p:nvSpPr>
        <p:spPr/>
        <p:txBody>
          <a:bodyPr>
            <a:normAutofit fontScale="90000"/>
          </a:bodyPr>
          <a:lstStyle/>
          <a:p>
            <a:r>
              <a:rPr lang="en-US" sz="2800" dirty="0" smtClean="0"/>
              <a:t>Rule 9B-60.005. Training and Certification Program.</a:t>
            </a:r>
            <a:endParaRPr lang="en-US" sz="28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US" b="1" u="sng" dirty="0" smtClean="0">
                <a:solidFill>
                  <a:srgbClr val="0070C0"/>
                </a:solidFill>
              </a:rPr>
              <a:t>Reporting Requirements. </a:t>
            </a:r>
          </a:p>
          <a:p>
            <a:r>
              <a:rPr lang="en-US" dirty="0" smtClean="0"/>
              <a:t>Certified raters shall submit all ratings to the Department in care of its Program Administrator via the website.  </a:t>
            </a:r>
          </a:p>
          <a:p>
            <a:endParaRPr lang="en-US" dirty="0" smtClean="0"/>
          </a:p>
          <a:p>
            <a:r>
              <a:rPr lang="en-US" dirty="0" smtClean="0"/>
              <a:t>The Program Administrator shall maintain an electronic database that can be queried by the public to verify that a BERS Rating has been registered for a specific real property.</a:t>
            </a:r>
            <a:br>
              <a:rPr lang="en-US" dirty="0" smtClean="0"/>
            </a:br>
            <a:endParaRPr lang="en-US" dirty="0" smtClean="0"/>
          </a:p>
          <a:p>
            <a:r>
              <a:rPr lang="en-US" dirty="0" smtClean="0"/>
              <a:t>Upon request and if authorized by the homeowner or his/her agent, the Program Administrator shall provide a registered BERS Rating report from the electronic database to a homeowner, or prospective home purchaser. The Program Administrator may charge a fee not to exceed the actual cost of providing such rating report.</a:t>
            </a:r>
            <a:endParaRPr lang="en-US" dirty="0"/>
          </a:p>
        </p:txBody>
      </p:sp>
      <p:sp>
        <p:nvSpPr>
          <p:cNvPr id="3" name="Title 2"/>
          <p:cNvSpPr>
            <a:spLocks noGrp="1"/>
          </p:cNvSpPr>
          <p:nvPr>
            <p:ph type="title"/>
          </p:nvPr>
        </p:nvSpPr>
        <p:spPr/>
        <p:txBody>
          <a:bodyPr>
            <a:normAutofit fontScale="90000"/>
          </a:bodyPr>
          <a:lstStyle/>
          <a:p>
            <a:r>
              <a:rPr lang="en-US" sz="2800" dirty="0" smtClean="0"/>
              <a:t>Rule 9B-60.005. Training and Certification Program.</a:t>
            </a:r>
            <a:endParaRPr lang="en-US" sz="28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pPr algn="ctr"/>
            <a:r>
              <a:rPr lang="en-US" b="1" dirty="0" smtClean="0"/>
              <a:t>Memorandum of </a:t>
            </a:r>
            <a:r>
              <a:rPr lang="en-US" b="1" dirty="0" smtClean="0"/>
              <a:t>Agreement </a:t>
            </a:r>
            <a:endParaRPr lang="en-US" b="1" dirty="0"/>
          </a:p>
        </p:txBody>
      </p:sp>
      <p:sp>
        <p:nvSpPr>
          <p:cNvPr id="3" name="Title 2"/>
          <p:cNvSpPr>
            <a:spLocks noGrp="1"/>
          </p:cNvSpPr>
          <p:nvPr>
            <p:ph type="title"/>
          </p:nvPr>
        </p:nvSpPr>
        <p:spPr/>
        <p:txBody>
          <a:bodyPr/>
          <a:lstStyle/>
          <a:p>
            <a:endParaRPr lang="en-US"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F70909"/>
                </a:solidFill>
              </a:rPr>
              <a:t>No cost agreement </a:t>
            </a:r>
            <a:r>
              <a:rPr lang="en-US" dirty="0" smtClean="0"/>
              <a:t>between the Florida Department of </a:t>
            </a:r>
            <a:r>
              <a:rPr lang="en-US" dirty="0" smtClean="0"/>
              <a:t>Community Affairs (DCA) and the </a:t>
            </a:r>
            <a:r>
              <a:rPr lang="en-US" dirty="0" smtClean="0"/>
              <a:t>Florida </a:t>
            </a:r>
            <a:r>
              <a:rPr lang="en-US" dirty="0" smtClean="0"/>
              <a:t>Solar Energy Center (FSEC</a:t>
            </a:r>
            <a:r>
              <a:rPr lang="en-US" dirty="0" smtClean="0"/>
              <a:t>) </a:t>
            </a:r>
            <a:r>
              <a:rPr lang="en-US" dirty="0" smtClean="0">
                <a:solidFill>
                  <a:srgbClr val="F70909"/>
                </a:solidFill>
              </a:rPr>
              <a:t>to administer the BERS Program.</a:t>
            </a:r>
            <a:endParaRPr lang="en-US" dirty="0" smtClean="0">
              <a:solidFill>
                <a:srgbClr val="F70909"/>
              </a:solidFill>
            </a:endParaRPr>
          </a:p>
          <a:p>
            <a:r>
              <a:rPr lang="en-US" dirty="0" smtClean="0"/>
              <a:t>Executed as of 2004 and subject to automatic renewal every year</a:t>
            </a:r>
            <a:r>
              <a:rPr lang="en-US" dirty="0" smtClean="0"/>
              <a:t>.</a:t>
            </a:r>
          </a:p>
        </p:txBody>
      </p:sp>
      <p:sp>
        <p:nvSpPr>
          <p:cNvPr id="3" name="Title 2"/>
          <p:cNvSpPr>
            <a:spLocks noGrp="1"/>
          </p:cNvSpPr>
          <p:nvPr>
            <p:ph type="title"/>
          </p:nvPr>
        </p:nvSpPr>
        <p:spPr/>
        <p:txBody>
          <a:bodyPr>
            <a:normAutofit/>
          </a:bodyPr>
          <a:lstStyle/>
          <a:p>
            <a:r>
              <a:rPr lang="en-US" sz="3200" dirty="0" smtClean="0"/>
              <a:t>Memorandum of Agreement </a:t>
            </a:r>
            <a:endParaRPr lang="en-US" sz="32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solidFill>
                  <a:srgbClr val="0033CC"/>
                </a:solidFill>
              </a:rPr>
              <a:t>Provide Class 1, 2 and 3 Residential Buildings Rater Certification training and testing. Provide Public and Commercial Buildings Rater training and testing</a:t>
            </a:r>
            <a:r>
              <a:rPr lang="en-US" dirty="0" smtClean="0"/>
              <a:t>. </a:t>
            </a:r>
            <a:r>
              <a:rPr lang="en-US" dirty="0" smtClean="0"/>
              <a:t>Make recommendations on whether applicants have met the requirements for Certification</a:t>
            </a:r>
            <a:r>
              <a:rPr lang="en-US" dirty="0" smtClean="0"/>
              <a:t>.</a:t>
            </a:r>
          </a:p>
          <a:p>
            <a:r>
              <a:rPr lang="en-US" dirty="0" smtClean="0"/>
              <a:t>Offer a minimum number of courses and exams annually.</a:t>
            </a:r>
          </a:p>
          <a:p>
            <a:r>
              <a:rPr lang="en-US" dirty="0" smtClean="0"/>
              <a:t>Provide exam results to DCA within 10 days of the exam.  Certify course attendees who have successfully completed course requirements.</a:t>
            </a:r>
          </a:p>
        </p:txBody>
      </p:sp>
      <p:sp>
        <p:nvSpPr>
          <p:cNvPr id="4" name="Text Placeholder 3"/>
          <p:cNvSpPr>
            <a:spLocks noGrp="1"/>
          </p:cNvSpPr>
          <p:nvPr>
            <p:ph type="body" sz="quarter" idx="13"/>
          </p:nvPr>
        </p:nvSpPr>
        <p:spPr/>
        <p:txBody>
          <a:bodyPr/>
          <a:lstStyle/>
          <a:p>
            <a:endParaRPr lang="en-US"/>
          </a:p>
        </p:txBody>
      </p:sp>
      <p:sp>
        <p:nvSpPr>
          <p:cNvPr id="5" name="Title 4"/>
          <p:cNvSpPr>
            <a:spLocks noGrp="1"/>
          </p:cNvSpPr>
          <p:nvPr>
            <p:ph type="title"/>
          </p:nvPr>
        </p:nvSpPr>
        <p:spPr/>
        <p:txBody>
          <a:bodyPr/>
          <a:lstStyle/>
          <a:p>
            <a:r>
              <a:rPr lang="en-US" dirty="0" smtClean="0"/>
              <a:t>Scope of services, moa:</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Provide </a:t>
            </a:r>
            <a:r>
              <a:rPr lang="en-US" dirty="0" smtClean="0">
                <a:solidFill>
                  <a:srgbClr val="0033CC"/>
                </a:solidFill>
              </a:rPr>
              <a:t>programmatic and technical information </a:t>
            </a:r>
            <a:r>
              <a:rPr lang="en-US" dirty="0" smtClean="0"/>
              <a:t>to clients involved with the rating system.</a:t>
            </a:r>
          </a:p>
          <a:p>
            <a:r>
              <a:rPr lang="en-US" dirty="0" smtClean="0">
                <a:solidFill>
                  <a:srgbClr val="0033CC"/>
                </a:solidFill>
              </a:rPr>
              <a:t>Print and distribute </a:t>
            </a:r>
            <a:r>
              <a:rPr lang="en-US" dirty="0" smtClean="0"/>
              <a:t>the BERS General Information </a:t>
            </a:r>
            <a:r>
              <a:rPr lang="en-US" dirty="0" smtClean="0">
                <a:solidFill>
                  <a:srgbClr val="0033CC"/>
                </a:solidFill>
              </a:rPr>
              <a:t>Brochures</a:t>
            </a:r>
            <a:r>
              <a:rPr lang="en-US" dirty="0" smtClean="0"/>
              <a:t>. </a:t>
            </a:r>
          </a:p>
          <a:p>
            <a:r>
              <a:rPr lang="en-US" dirty="0" smtClean="0"/>
              <a:t>Provide BERS </a:t>
            </a:r>
            <a:r>
              <a:rPr lang="en-US" dirty="0" smtClean="0">
                <a:solidFill>
                  <a:srgbClr val="0033CC"/>
                </a:solidFill>
              </a:rPr>
              <a:t>software support and maintenance</a:t>
            </a:r>
            <a:r>
              <a:rPr lang="en-US" dirty="0" smtClean="0"/>
              <a:t>.</a:t>
            </a:r>
          </a:p>
          <a:p>
            <a:r>
              <a:rPr lang="en-US" dirty="0" smtClean="0"/>
              <a:t>Provide BERS </a:t>
            </a:r>
            <a:r>
              <a:rPr lang="en-US" dirty="0" smtClean="0">
                <a:solidFill>
                  <a:srgbClr val="0033CC"/>
                </a:solidFill>
              </a:rPr>
              <a:t>rating data storage </a:t>
            </a:r>
            <a:r>
              <a:rPr lang="en-US" dirty="0" smtClean="0"/>
              <a:t>and maintenance.</a:t>
            </a:r>
          </a:p>
          <a:p>
            <a:r>
              <a:rPr lang="en-US" dirty="0" smtClean="0"/>
              <a:t>Provide </a:t>
            </a:r>
            <a:r>
              <a:rPr lang="en-US" dirty="0" smtClean="0">
                <a:solidFill>
                  <a:srgbClr val="0033CC"/>
                </a:solidFill>
              </a:rPr>
              <a:t>administration and maintenance </a:t>
            </a:r>
            <a:r>
              <a:rPr lang="en-US" dirty="0" smtClean="0"/>
              <a:t>of the BERs program. </a:t>
            </a:r>
          </a:p>
          <a:p>
            <a:r>
              <a:rPr lang="en-US" dirty="0" smtClean="0"/>
              <a:t>Maintain </a:t>
            </a:r>
            <a:r>
              <a:rPr lang="en-US" dirty="0" smtClean="0">
                <a:solidFill>
                  <a:srgbClr val="0033CC"/>
                </a:solidFill>
              </a:rPr>
              <a:t>quality assurance </a:t>
            </a:r>
            <a:r>
              <a:rPr lang="en-US" dirty="0" smtClean="0"/>
              <a:t>and control procedures. </a:t>
            </a:r>
            <a:endParaRPr lang="en-US" dirty="0"/>
          </a:p>
        </p:txBody>
      </p:sp>
      <p:sp>
        <p:nvSpPr>
          <p:cNvPr id="3" name="Title 2"/>
          <p:cNvSpPr>
            <a:spLocks noGrp="1"/>
          </p:cNvSpPr>
          <p:nvPr>
            <p:ph type="title"/>
          </p:nvPr>
        </p:nvSpPr>
        <p:spPr/>
        <p:txBody>
          <a:bodyPr/>
          <a:lstStyle/>
          <a:p>
            <a:r>
              <a:rPr lang="en-US" dirty="0" smtClean="0"/>
              <a:t>Scope of MOA, cont.</a:t>
            </a:r>
            <a:endParaRPr lang="en-US" dirty="0"/>
          </a:p>
        </p:txBody>
      </p:sp>
      <p:sp>
        <p:nvSpPr>
          <p:cNvPr id="4" name="Text Placeholder 3"/>
          <p:cNvSpPr>
            <a:spLocks noGrp="1"/>
          </p:cNvSpPr>
          <p:nvPr>
            <p:ph type="body" sz="quarter" idx="13"/>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33CC"/>
                </a:solidFill>
              </a:rPr>
              <a:t>Participate in national programs </a:t>
            </a:r>
            <a:r>
              <a:rPr lang="en-US" dirty="0" smtClean="0"/>
              <a:t>to establish or revise the national HERS guidelines. Provide recommendations to DCA on rule changes needed to </a:t>
            </a:r>
            <a:r>
              <a:rPr lang="en-US" dirty="0" smtClean="0">
                <a:solidFill>
                  <a:srgbClr val="0033CC"/>
                </a:solidFill>
              </a:rPr>
              <a:t>maintain consistency with the national HERS</a:t>
            </a:r>
            <a:r>
              <a:rPr lang="en-US" dirty="0" smtClean="0"/>
              <a:t>.</a:t>
            </a:r>
          </a:p>
          <a:p>
            <a:r>
              <a:rPr lang="en-US" dirty="0" smtClean="0"/>
              <a:t>Provide the DCA with annual statistical data analysis report on </a:t>
            </a:r>
            <a:r>
              <a:rPr lang="en-US" dirty="0" smtClean="0">
                <a:solidFill>
                  <a:srgbClr val="0033CC"/>
                </a:solidFill>
              </a:rPr>
              <a:t>trends in building construction </a:t>
            </a:r>
            <a:r>
              <a:rPr lang="en-US" dirty="0" smtClean="0"/>
              <a:t>represented in the rating database. </a:t>
            </a:r>
          </a:p>
          <a:p>
            <a:r>
              <a:rPr lang="en-US" dirty="0" smtClean="0"/>
              <a:t>Maintain the </a:t>
            </a:r>
            <a:r>
              <a:rPr lang="en-US" dirty="0" smtClean="0">
                <a:solidFill>
                  <a:srgbClr val="0033CC"/>
                </a:solidFill>
              </a:rPr>
              <a:t>confidentiality and security </a:t>
            </a:r>
            <a:r>
              <a:rPr lang="en-US" dirty="0" smtClean="0"/>
              <a:t>of all BERS course materials</a:t>
            </a:r>
          </a:p>
        </p:txBody>
      </p:sp>
      <p:sp>
        <p:nvSpPr>
          <p:cNvPr id="3" name="Title 2"/>
          <p:cNvSpPr>
            <a:spLocks noGrp="1"/>
          </p:cNvSpPr>
          <p:nvPr>
            <p:ph type="title"/>
          </p:nvPr>
        </p:nvSpPr>
        <p:spPr/>
        <p:txBody>
          <a:bodyPr/>
          <a:lstStyle/>
          <a:p>
            <a:r>
              <a:rPr lang="en-US" dirty="0" smtClean="0"/>
              <a:t>SCOPE of MOA, cont.</a:t>
            </a:r>
            <a:endParaRPr lang="en-US" dirty="0"/>
          </a:p>
        </p:txBody>
      </p:sp>
      <p:sp>
        <p:nvSpPr>
          <p:cNvPr id="4" name="Text Placeholder 3"/>
          <p:cNvSpPr>
            <a:spLocks noGrp="1"/>
          </p:cNvSpPr>
          <p:nvPr>
            <p:ph type="body" sz="quarter" idx="13"/>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33CC"/>
                </a:solidFill>
              </a:rPr>
              <a:t>Keep BERS certified raters informed </a:t>
            </a:r>
            <a:r>
              <a:rPr lang="en-US" dirty="0" smtClean="0"/>
              <a:t>of important information concerning home energy rating systems and the BERS program. </a:t>
            </a:r>
          </a:p>
          <a:p>
            <a:r>
              <a:rPr lang="en-US" dirty="0" smtClean="0"/>
              <a:t>May </a:t>
            </a:r>
            <a:r>
              <a:rPr lang="en-US" dirty="0" smtClean="0">
                <a:solidFill>
                  <a:srgbClr val="0033CC"/>
                </a:solidFill>
              </a:rPr>
              <a:t>charge reasonable fees </a:t>
            </a:r>
            <a:r>
              <a:rPr lang="en-US" dirty="0" smtClean="0"/>
              <a:t>for services provided including rater training, testing and certification evaluation, rating registrations, software, database access, cost/benefit analysis, evaluation of rater training, evaluation of HERS raters for certification by the DCA and maintaining Florida’s national accreditation as a HERS Provider.  </a:t>
            </a:r>
            <a:endParaRPr lang="en-US" dirty="0"/>
          </a:p>
        </p:txBody>
      </p:sp>
      <p:sp>
        <p:nvSpPr>
          <p:cNvPr id="3" name="Title 2"/>
          <p:cNvSpPr>
            <a:spLocks noGrp="1"/>
          </p:cNvSpPr>
          <p:nvPr>
            <p:ph type="title"/>
          </p:nvPr>
        </p:nvSpPr>
        <p:spPr/>
        <p:txBody>
          <a:bodyPr/>
          <a:lstStyle/>
          <a:p>
            <a:r>
              <a:rPr lang="en-US" dirty="0" smtClean="0"/>
              <a:t>SCOPE OF MOA, cont.</a:t>
            </a:r>
            <a:endParaRPr lang="en-US" dirty="0"/>
          </a:p>
        </p:txBody>
      </p:sp>
      <p:sp>
        <p:nvSpPr>
          <p:cNvPr id="4" name="Text Placeholder 3"/>
          <p:cNvSpPr>
            <a:spLocks noGrp="1"/>
          </p:cNvSpPr>
          <p:nvPr>
            <p:ph type="body" sz="quarter" idx="13"/>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solidFill>
                  <a:srgbClr val="0070C0"/>
                </a:solidFill>
              </a:rPr>
              <a:t>-	</a:t>
            </a:r>
            <a:r>
              <a:rPr lang="en-US" b="1" u="sng" dirty="0" smtClean="0">
                <a:solidFill>
                  <a:srgbClr val="0070C0"/>
                </a:solidFill>
              </a:rPr>
              <a:t>(Uniform system)</a:t>
            </a:r>
            <a:r>
              <a:rPr lang="en-US" dirty="0" smtClean="0"/>
              <a:t>- Provide for a statewide uniform system for rating the energy efficiency of buildings. </a:t>
            </a:r>
          </a:p>
          <a:p>
            <a:pPr>
              <a:buFontTx/>
              <a:buChar char="-"/>
            </a:pPr>
            <a:r>
              <a:rPr lang="en-US" b="1" u="sng" dirty="0" smtClean="0">
                <a:solidFill>
                  <a:srgbClr val="0070C0"/>
                </a:solidFill>
              </a:rPr>
              <a:t>(Market rewards)</a:t>
            </a:r>
            <a:r>
              <a:rPr lang="en-US" dirty="0" smtClean="0"/>
              <a:t> - To encourage the consideration of the energy-efficiency rating system in the market so as to provide market rewards for energy-efficient buildings and to those persons 	or companies designing, building, or selling energy-efficient buildings. </a:t>
            </a:r>
          </a:p>
          <a:p>
            <a:endParaRPr lang="en-US" dirty="0"/>
          </a:p>
        </p:txBody>
      </p:sp>
      <p:sp>
        <p:nvSpPr>
          <p:cNvPr id="3" name="Title 2"/>
          <p:cNvSpPr>
            <a:spLocks noGrp="1"/>
          </p:cNvSpPr>
          <p:nvPr>
            <p:ph type="title"/>
          </p:nvPr>
        </p:nvSpPr>
        <p:spPr/>
        <p:txBody>
          <a:bodyPr/>
          <a:lstStyle/>
          <a:p>
            <a:r>
              <a:rPr lang="en-US" dirty="0" smtClean="0"/>
              <a:t> 553.991  Purpose.—</a:t>
            </a:r>
            <a:endParaRPr lang="en-US"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u="sng" dirty="0" smtClean="0">
                <a:solidFill>
                  <a:srgbClr val="0070C0"/>
                </a:solidFill>
              </a:rPr>
              <a:t>(Authority to establish the BERS)</a:t>
            </a:r>
            <a:r>
              <a:rPr lang="en-US" dirty="0" smtClean="0"/>
              <a:t> - The </a:t>
            </a:r>
            <a:r>
              <a:rPr lang="en-US" i="1" dirty="0" smtClean="0"/>
              <a:t>Department of Community Affairs </a:t>
            </a:r>
            <a:r>
              <a:rPr lang="en-US" dirty="0" smtClean="0"/>
              <a:t>shall adopt, update, and maintain a statewide uniform building energy-efficiency rating system.</a:t>
            </a:r>
          </a:p>
          <a:p>
            <a:r>
              <a:rPr lang="en-US" dirty="0" smtClean="0">
                <a:solidFill>
                  <a:srgbClr val="0070C0"/>
                </a:solidFill>
              </a:rPr>
              <a:t> </a:t>
            </a:r>
            <a:r>
              <a:rPr lang="en-US" b="1" u="sng" dirty="0" smtClean="0">
                <a:solidFill>
                  <a:srgbClr val="0070C0"/>
                </a:solidFill>
              </a:rPr>
              <a:t>(Authority to issue opinion)</a:t>
            </a:r>
            <a:r>
              <a:rPr lang="en-US" dirty="0" smtClean="0"/>
              <a:t> - Upon the request of any builder, designer, rater, or owner of a building, issue nonbinding interpretations, clarifications, and opinions concerning the application and use of the building energy rating system. </a:t>
            </a:r>
          </a:p>
          <a:p>
            <a:endParaRPr lang="en-US" dirty="0"/>
          </a:p>
        </p:txBody>
      </p:sp>
      <p:sp>
        <p:nvSpPr>
          <p:cNvPr id="3" name="Title 2"/>
          <p:cNvSpPr>
            <a:spLocks noGrp="1"/>
          </p:cNvSpPr>
          <p:nvPr>
            <p:ph type="title"/>
          </p:nvPr>
        </p:nvSpPr>
        <p:spPr/>
        <p:txBody>
          <a:bodyPr>
            <a:normAutofit fontScale="90000"/>
          </a:bodyPr>
          <a:lstStyle/>
          <a:p>
            <a:r>
              <a:rPr lang="en-US" dirty="0" smtClean="0"/>
              <a:t>553.992  Adoption of rating system.</a:t>
            </a:r>
            <a:br>
              <a:rPr lang="en-US" dirty="0" smtClean="0"/>
            </a:br>
            <a:endParaRPr lang="en-US"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3239" y="1812925"/>
            <a:ext cx="5099276" cy="5130800"/>
          </a:xfrm>
        </p:spPr>
        <p:txBody>
          <a:bodyPr/>
          <a:lstStyle/>
          <a:p>
            <a:r>
              <a:rPr lang="en-US" dirty="0" smtClean="0"/>
              <a:t>The rating system shall apply to:</a:t>
            </a:r>
          </a:p>
          <a:p>
            <a:pPr>
              <a:buFontTx/>
              <a:buChar char="-"/>
            </a:pPr>
            <a:r>
              <a:rPr lang="en-US" dirty="0" smtClean="0"/>
              <a:t>All public, </a:t>
            </a:r>
          </a:p>
          <a:p>
            <a:pPr>
              <a:buFontTx/>
              <a:buChar char="-"/>
            </a:pPr>
            <a:r>
              <a:rPr lang="en-US" dirty="0" smtClean="0"/>
              <a:t>Commercial, and </a:t>
            </a:r>
          </a:p>
          <a:p>
            <a:pPr>
              <a:buFontTx/>
              <a:buChar char="-"/>
            </a:pPr>
            <a:r>
              <a:rPr lang="en-US" dirty="0" smtClean="0"/>
              <a:t>Residential buildings in the state.</a:t>
            </a:r>
          </a:p>
          <a:p>
            <a:endParaRPr lang="en-US" dirty="0"/>
          </a:p>
        </p:txBody>
      </p:sp>
      <p:sp>
        <p:nvSpPr>
          <p:cNvPr id="3" name="Title 2"/>
          <p:cNvSpPr>
            <a:spLocks noGrp="1"/>
          </p:cNvSpPr>
          <p:nvPr>
            <p:ph type="title"/>
          </p:nvPr>
        </p:nvSpPr>
        <p:spPr/>
        <p:txBody>
          <a:bodyPr/>
          <a:lstStyle/>
          <a:p>
            <a:r>
              <a:rPr lang="en-US" dirty="0" smtClean="0"/>
              <a:t>553.994 Applicability.</a:t>
            </a:r>
            <a:endParaRPr lang="en-US" dirty="0"/>
          </a:p>
        </p:txBody>
      </p:sp>
      <p:sp>
        <p:nvSpPr>
          <p:cNvPr id="4" name="Text Placeholder 3"/>
          <p:cNvSpPr>
            <a:spLocks noGrp="1"/>
          </p:cNvSpPr>
          <p:nvPr>
            <p:ph type="body" sz="quarter" idx="13"/>
          </p:nvPr>
        </p:nvSpPr>
        <p:spPr/>
        <p:txBody>
          <a:bodyPr/>
          <a:lstStyle/>
          <a:p>
            <a:endParaRPr lang="en-US" dirty="0"/>
          </a:p>
        </p:txBody>
      </p:sp>
      <p:pic>
        <p:nvPicPr>
          <p:cNvPr id="30722" name="Picture 2" descr="http://www.comprehensivebuildingsolutions.net/Plans%20and%20rule.jpg"/>
          <p:cNvPicPr>
            <a:picLocks noChangeAspect="1" noChangeArrowheads="1"/>
          </p:cNvPicPr>
          <p:nvPr/>
        </p:nvPicPr>
        <p:blipFill>
          <a:blip r:embed="rId2" cstate="print"/>
          <a:srcRect/>
          <a:stretch>
            <a:fillRect/>
          </a:stretch>
        </p:blipFill>
        <p:spPr bwMode="auto">
          <a:xfrm>
            <a:off x="5622471" y="2142218"/>
            <a:ext cx="4048125" cy="26860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endParaRPr lang="en-US" u="sng" dirty="0" smtClean="0"/>
          </a:p>
          <a:p>
            <a:r>
              <a:rPr lang="en-US" b="1" u="sng" dirty="0" smtClean="0"/>
              <a:t>The energy-efficiency rating system shall at a minimum:</a:t>
            </a:r>
          </a:p>
          <a:p>
            <a:pPr>
              <a:buNone/>
            </a:pPr>
            <a:endParaRPr lang="en-US" dirty="0" smtClean="0"/>
          </a:p>
          <a:p>
            <a:pPr>
              <a:buNone/>
            </a:pPr>
            <a:r>
              <a:rPr lang="en-US" dirty="0" smtClean="0"/>
              <a:t>-	Provide </a:t>
            </a:r>
            <a:r>
              <a:rPr lang="en-US" b="1" u="sng" dirty="0" smtClean="0">
                <a:solidFill>
                  <a:srgbClr val="0070C0"/>
                </a:solidFill>
              </a:rPr>
              <a:t>a uniform rating</a:t>
            </a:r>
            <a:r>
              <a:rPr lang="en-US" dirty="0" smtClean="0"/>
              <a:t> scale of the efficiency of buildings based on annual energy usage.</a:t>
            </a:r>
          </a:p>
          <a:p>
            <a:pPr>
              <a:buNone/>
            </a:pPr>
            <a:endParaRPr lang="en-US" dirty="0" smtClean="0"/>
          </a:p>
          <a:p>
            <a:pPr>
              <a:buNone/>
            </a:pPr>
            <a:r>
              <a:rPr lang="en-US" dirty="0" smtClean="0"/>
              <a:t>-	Take into</a:t>
            </a:r>
            <a:r>
              <a:rPr lang="en-US" u="sng" dirty="0" smtClean="0"/>
              <a:t> </a:t>
            </a:r>
            <a:r>
              <a:rPr lang="en-US" b="1" u="sng" dirty="0" smtClean="0">
                <a:solidFill>
                  <a:srgbClr val="0070C0"/>
                </a:solidFill>
              </a:rPr>
              <a:t>account local climate conditions</a:t>
            </a:r>
            <a:r>
              <a:rPr lang="en-US" dirty="0" smtClean="0"/>
              <a:t>, construction practices, and building use.</a:t>
            </a:r>
          </a:p>
          <a:p>
            <a:pPr>
              <a:buNone/>
            </a:pPr>
            <a:endParaRPr lang="en-US" dirty="0" smtClean="0"/>
          </a:p>
          <a:p>
            <a:pPr>
              <a:buNone/>
            </a:pPr>
            <a:r>
              <a:rPr lang="en-US" dirty="0" smtClean="0"/>
              <a:t>-	Be </a:t>
            </a:r>
            <a:r>
              <a:rPr lang="en-US" b="1" u="sng" dirty="0" smtClean="0">
                <a:solidFill>
                  <a:srgbClr val="0070C0"/>
                </a:solidFill>
              </a:rPr>
              <a:t>compatible with standard federal rating systems</a:t>
            </a:r>
            <a:r>
              <a:rPr lang="en-US" dirty="0" smtClean="0"/>
              <a:t> and </a:t>
            </a:r>
            <a:r>
              <a:rPr lang="en-US" b="1" u="sng" dirty="0" smtClean="0">
                <a:solidFill>
                  <a:srgbClr val="0070C0"/>
                </a:solidFill>
              </a:rPr>
              <a:t>state building codes and standards</a:t>
            </a:r>
            <a:r>
              <a:rPr lang="en-US" dirty="0" smtClean="0"/>
              <a:t>, where applicable, and shall satisfy the requirements of s. </a:t>
            </a:r>
            <a:r>
              <a:rPr lang="en-US" dirty="0" smtClean="0">
                <a:hlinkClick r:id="rId2"/>
              </a:rPr>
              <a:t>553.9085</a:t>
            </a:r>
            <a:r>
              <a:rPr lang="en-US" dirty="0" smtClean="0"/>
              <a:t> with respect to residential buildings and s. </a:t>
            </a:r>
            <a:r>
              <a:rPr lang="en-US" dirty="0" smtClean="0">
                <a:hlinkClick r:id="rId3"/>
              </a:rPr>
              <a:t>255.256</a:t>
            </a:r>
            <a:r>
              <a:rPr lang="en-US" dirty="0" smtClean="0"/>
              <a:t> with respect to state buildings.</a:t>
            </a:r>
          </a:p>
          <a:p>
            <a:endParaRPr lang="en-US" dirty="0"/>
          </a:p>
        </p:txBody>
      </p:sp>
      <p:sp>
        <p:nvSpPr>
          <p:cNvPr id="3" name="Title 2"/>
          <p:cNvSpPr>
            <a:spLocks noGrp="1"/>
          </p:cNvSpPr>
          <p:nvPr>
            <p:ph type="title"/>
          </p:nvPr>
        </p:nvSpPr>
        <p:spPr/>
        <p:txBody>
          <a:bodyPr>
            <a:normAutofit fontScale="90000"/>
          </a:bodyPr>
          <a:lstStyle/>
          <a:p>
            <a:r>
              <a:rPr lang="en-US" dirty="0" smtClean="0"/>
              <a:t>553.995 </a:t>
            </a:r>
            <a:r>
              <a:rPr lang="en-US" sz="2700" dirty="0" smtClean="0"/>
              <a:t>Energy-efficiency ratings for buildings.</a:t>
            </a:r>
            <a:r>
              <a:rPr lang="en-US" dirty="0" smtClean="0"/>
              <a:t/>
            </a:r>
            <a:br>
              <a:rPr lang="en-US" dirty="0" smtClean="0"/>
            </a:br>
            <a:endParaRPr lang="en-US"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3238" y="1088571"/>
            <a:ext cx="6158819" cy="5855154"/>
          </a:xfrm>
        </p:spPr>
        <p:txBody>
          <a:bodyPr/>
          <a:lstStyle/>
          <a:p>
            <a:pPr>
              <a:buNone/>
            </a:pPr>
            <a:endParaRPr lang="en-US" dirty="0" smtClean="0"/>
          </a:p>
          <a:p>
            <a:r>
              <a:rPr lang="en-US" sz="2800" b="1" u="sng" dirty="0" smtClean="0"/>
              <a:t>The energy-efficiency rating system shall at a minimum: continue…</a:t>
            </a:r>
          </a:p>
          <a:p>
            <a:pPr>
              <a:buNone/>
            </a:pPr>
            <a:endParaRPr lang="en-US" dirty="0" smtClean="0"/>
          </a:p>
          <a:p>
            <a:pPr>
              <a:buNone/>
            </a:pPr>
            <a:r>
              <a:rPr lang="en-US" dirty="0" smtClean="0"/>
              <a:t>-	</a:t>
            </a:r>
            <a:r>
              <a:rPr lang="en-US" b="1" u="sng" dirty="0" smtClean="0">
                <a:solidFill>
                  <a:srgbClr val="0070C0"/>
                </a:solidFill>
              </a:rPr>
              <a:t>Provide a means of analyzing and comparing the relative energy</a:t>
            </a:r>
            <a:r>
              <a:rPr lang="en-US" dirty="0" smtClean="0"/>
              <a:t> efficiency of buildings upon the sale of new or existing residential, public, or commercial buildings.</a:t>
            </a:r>
          </a:p>
          <a:p>
            <a:endParaRPr lang="en-US" dirty="0"/>
          </a:p>
        </p:txBody>
      </p:sp>
      <p:sp>
        <p:nvSpPr>
          <p:cNvPr id="3" name="Title 2"/>
          <p:cNvSpPr>
            <a:spLocks noGrp="1"/>
          </p:cNvSpPr>
          <p:nvPr>
            <p:ph type="title"/>
          </p:nvPr>
        </p:nvSpPr>
        <p:spPr/>
        <p:txBody>
          <a:bodyPr>
            <a:normAutofit fontScale="90000"/>
          </a:bodyPr>
          <a:lstStyle/>
          <a:p>
            <a:r>
              <a:rPr lang="en-US" dirty="0" smtClean="0"/>
              <a:t>553.995 </a:t>
            </a:r>
            <a:r>
              <a:rPr lang="en-US" sz="2700" dirty="0" smtClean="0"/>
              <a:t>Energy-efficiency ratings for buildings.</a:t>
            </a:r>
            <a:endParaRPr lang="en-US" sz="2700" dirty="0"/>
          </a:p>
        </p:txBody>
      </p:sp>
      <p:sp>
        <p:nvSpPr>
          <p:cNvPr id="4" name="Text Placeholder 3"/>
          <p:cNvSpPr>
            <a:spLocks noGrp="1"/>
          </p:cNvSpPr>
          <p:nvPr>
            <p:ph type="body" sz="quarter" idx="13"/>
          </p:nvPr>
        </p:nvSpPr>
        <p:spPr/>
        <p:txBody>
          <a:bodyPr/>
          <a:lstStyle/>
          <a:p>
            <a:endParaRPr lang="en-US" dirty="0"/>
          </a:p>
        </p:txBody>
      </p:sp>
      <p:pic>
        <p:nvPicPr>
          <p:cNvPr id="28674" name="Picture 2" descr="http://www.duranoconstruction.com/images/LARRYGORMAN.jpg"/>
          <p:cNvPicPr>
            <a:picLocks noChangeAspect="1" noChangeArrowheads="1"/>
          </p:cNvPicPr>
          <p:nvPr/>
        </p:nvPicPr>
        <p:blipFill>
          <a:blip r:embed="rId2" cstate="print"/>
          <a:srcRect/>
          <a:stretch>
            <a:fillRect/>
          </a:stretch>
        </p:blipFill>
        <p:spPr bwMode="auto">
          <a:xfrm>
            <a:off x="6682015" y="1895475"/>
            <a:ext cx="3067050" cy="47434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u="sng" dirty="0" smtClean="0">
                <a:solidFill>
                  <a:srgbClr val="0070C0"/>
                </a:solidFill>
              </a:rPr>
              <a:t>Department’s responsibilities:.. </a:t>
            </a:r>
          </a:p>
          <a:p>
            <a:r>
              <a:rPr lang="en-US" dirty="0" smtClean="0"/>
              <a:t>The department shall develop a</a:t>
            </a:r>
            <a:r>
              <a:rPr lang="en-US" b="1" dirty="0" smtClean="0">
                <a:solidFill>
                  <a:srgbClr val="FF0000"/>
                </a:solidFill>
              </a:rPr>
              <a:t> training and certification program to certify raters</a:t>
            </a:r>
            <a:r>
              <a:rPr lang="en-US" dirty="0" smtClean="0"/>
              <a:t>. </a:t>
            </a:r>
          </a:p>
          <a:p>
            <a:r>
              <a:rPr lang="en-US" dirty="0" smtClean="0"/>
              <a:t>The Department </a:t>
            </a:r>
            <a:r>
              <a:rPr lang="en-US" u="sng" dirty="0" smtClean="0"/>
              <a:t>may charge a fee not to exceed the costs for the training and certification of raters.</a:t>
            </a:r>
            <a:r>
              <a:rPr lang="en-US" dirty="0" smtClean="0"/>
              <a:t> </a:t>
            </a:r>
          </a:p>
          <a:p>
            <a:r>
              <a:rPr lang="en-US" dirty="0" smtClean="0"/>
              <a:t>The department shall by rule </a:t>
            </a:r>
            <a:r>
              <a:rPr lang="en-US" b="1" dirty="0" smtClean="0">
                <a:solidFill>
                  <a:srgbClr val="FF0000"/>
                </a:solidFill>
              </a:rPr>
              <a:t>set the appropriate charges for raters to charge for energy ratings, not to exceed the actual costs.</a:t>
            </a:r>
          </a:p>
          <a:p>
            <a:endParaRPr lang="en-US" dirty="0"/>
          </a:p>
        </p:txBody>
      </p:sp>
      <p:sp>
        <p:nvSpPr>
          <p:cNvPr id="3" name="Title 2"/>
          <p:cNvSpPr>
            <a:spLocks noGrp="1"/>
          </p:cNvSpPr>
          <p:nvPr>
            <p:ph type="title"/>
          </p:nvPr>
        </p:nvSpPr>
        <p:spPr/>
        <p:txBody>
          <a:bodyPr>
            <a:normAutofit fontScale="90000"/>
          </a:bodyPr>
          <a:lstStyle/>
          <a:p>
            <a:r>
              <a:rPr lang="en-US" dirty="0" smtClean="0"/>
              <a:t>553.995 </a:t>
            </a:r>
            <a:r>
              <a:rPr lang="en-US" sz="2700" dirty="0" smtClean="0"/>
              <a:t>Energy-efficiency ratings for buildings</a:t>
            </a:r>
            <a:endParaRPr lang="en-US" sz="2700" dirty="0"/>
          </a:p>
        </p:txBody>
      </p:sp>
      <p:sp>
        <p:nvSpPr>
          <p:cNvPr id="4" name="Text Placeholder 3"/>
          <p:cNvSpPr>
            <a:spLocks noGrp="1"/>
          </p:cNvSpPr>
          <p:nvPr>
            <p:ph type="body" sz="quarter" idx="13"/>
          </p:nvPr>
        </p:nvSpPr>
        <p:spPr/>
        <p:txBody>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1194C49-3999-4D94-A472-7AA8B81AB207}">
  <ds:schemaRefs>
    <ds:schemaRef ds:uri="http://schemas.microsoft.com/office/2006/metadata/longProperties"/>
  </ds:schemaRefs>
</ds:datastoreItem>
</file>

<file path=customXml/itemProps2.xml><?xml version="1.0" encoding="utf-8"?>
<ds:datastoreItem xmlns:ds="http://schemas.openxmlformats.org/officeDocument/2006/customXml" ds:itemID="{9105B6AA-8AB2-49E7-8BE0-DBBE3FFAC5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Office2007Tasks_GS_E</Template>
  <TotalTime>0</TotalTime>
  <Words>1976</Words>
  <Application>Microsoft Office PowerPoint</Application>
  <PresentationFormat>Custom</PresentationFormat>
  <Paragraphs>164</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Custom Design</vt:lpstr>
      <vt:lpstr>Building Energy Rating System</vt:lpstr>
      <vt:lpstr>Table OF Contents</vt:lpstr>
      <vt:lpstr>Slide 3</vt:lpstr>
      <vt:lpstr> 553.991  Purpose.—</vt:lpstr>
      <vt:lpstr>553.992  Adoption of rating system. </vt:lpstr>
      <vt:lpstr>553.994 Applicability.</vt:lpstr>
      <vt:lpstr>553.995 Energy-efficiency ratings for buildings. </vt:lpstr>
      <vt:lpstr>553.995 Energy-efficiency ratings for buildings.</vt:lpstr>
      <vt:lpstr>553.995 Energy-efficiency ratings for buildings</vt:lpstr>
      <vt:lpstr>553.996 Energy-efficiency information brochure.</vt:lpstr>
      <vt:lpstr>553.996 Energy-efficiency information brochure.</vt:lpstr>
      <vt:lpstr>553.997 Public buildings</vt:lpstr>
      <vt:lpstr>553.998 Compliance.</vt:lpstr>
      <vt:lpstr>Slide 14</vt:lpstr>
      <vt:lpstr>Rule 9B-60 (BERS) -9B-60.002. Definitions.</vt:lpstr>
      <vt:lpstr>Rule 9B-60 (BERS) -9B-60.002 . Definitions.</vt:lpstr>
      <vt:lpstr>Rule 9B-60 (BERS) -9B-60.002 . Definitions.</vt:lpstr>
      <vt:lpstr>Rule 9B-60 (BERS) -9B-60.002 . Definitions.</vt:lpstr>
      <vt:lpstr>Rule 9B-60 (BERS) -9B-60.002 . Definitions.</vt:lpstr>
      <vt:lpstr>Rule 9B-60 (BERS) -9B-60.002 . Definitions.</vt:lpstr>
      <vt:lpstr>9B-60.003. Department Activities.</vt:lpstr>
      <vt:lpstr>9B-60.004. Florida Building Energy Rating System, Adopted  </vt:lpstr>
      <vt:lpstr>9B-60.004. Florida Building Energy Rating System, Adopted.</vt:lpstr>
      <vt:lpstr>9B-60.005. Training and Certification Program.</vt:lpstr>
      <vt:lpstr>9B-60.005. Training and Certification Program.</vt:lpstr>
      <vt:lpstr>9B-60.005. Training and Certification Program.</vt:lpstr>
      <vt:lpstr>Rule 9B-60.005. Training and Certification Program.</vt:lpstr>
      <vt:lpstr>Rule 9B-60.005. Training and Certification Program.</vt:lpstr>
      <vt:lpstr>Rule 9B-60.005. Training and Certification Program.</vt:lpstr>
      <vt:lpstr>Rule 9B-60.005. Training and Certification Program.</vt:lpstr>
      <vt:lpstr>Rule 9B-60.005. Training and Certification Program.</vt:lpstr>
      <vt:lpstr>Rule 9B-60.005. Training and Certification Program.</vt:lpstr>
      <vt:lpstr>Slide 33</vt:lpstr>
      <vt:lpstr>Memorandum of Agreement </vt:lpstr>
      <vt:lpstr>Scope of services, moa:</vt:lpstr>
      <vt:lpstr>Scope of MOA, cont.</vt:lpstr>
      <vt:lpstr>SCOPE of MOA, cont.</vt:lpstr>
      <vt:lpstr>SCOPE OF MOA, cont.</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2010-07-21T16:54:44Z</dcterms:created>
  <dcterms:modified xsi:type="dcterms:W3CDTF">2010-09-10T14:13:46Z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TC102129819990</vt:lpwstr>
  </property>
</Properties>
</file>