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70" r:id="rId3"/>
    <p:sldId id="278" r:id="rId4"/>
    <p:sldId id="279" r:id="rId5"/>
    <p:sldId id="280" r:id="rId6"/>
    <p:sldId id="257" r:id="rId7"/>
    <p:sldId id="271" r:id="rId8"/>
    <p:sldId id="274" r:id="rId9"/>
    <p:sldId id="286" r:id="rId10"/>
    <p:sldId id="260" r:id="rId11"/>
    <p:sldId id="281" r:id="rId12"/>
    <p:sldId id="272" r:id="rId13"/>
    <p:sldId id="282" r:id="rId14"/>
    <p:sldId id="261" r:id="rId15"/>
    <p:sldId id="258" r:id="rId16"/>
    <p:sldId id="263" r:id="rId17"/>
    <p:sldId id="275" r:id="rId18"/>
    <p:sldId id="283" r:id="rId19"/>
    <p:sldId id="276" r:id="rId20"/>
    <p:sldId id="277" r:id="rId21"/>
    <p:sldId id="265" r:id="rId22"/>
    <p:sldId id="284" r:id="rId23"/>
    <p:sldId id="285" r:id="rId24"/>
    <p:sldId id="289" r:id="rId25"/>
    <p:sldId id="290" r:id="rId26"/>
    <p:sldId id="259" r:id="rId27"/>
    <p:sldId id="26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1" d="100"/>
          <a:sy n="121" d="100"/>
        </p:scale>
        <p:origin x="786" y="17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6CEBC-D160-44D1-8F96-E7151C06F413}" type="datetimeFigureOut">
              <a:rPr lang="en-US" smtClean="0"/>
              <a:t>7/11/2016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D22C-F06A-4552-9E57-C09A6E0FB198}" type="slidenum">
              <a:rPr lang="en-US" smtClean="0"/>
              <a:t>‹#›</a:t>
            </a:fld>
            <a:endParaRPr lang="en-US"/>
          </a:p>
        </p:txBody>
      </p:sp>
    </p:spTree>
    <p:extLst>
      <p:ext uri="{BB962C8B-B14F-4D97-AF65-F5344CB8AC3E}">
        <p14:creationId xmlns:p14="http://schemas.microsoft.com/office/powerpoint/2010/main" val="116750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C1E84E2-F77B-4C81-A9B7-503CFF6F6BB9}" type="datetime1">
              <a:rPr lang="en-US" smtClean="0"/>
              <a:t>7/11/2016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F3C84-B5AF-4085-B1D5-C2AE4F78670D}"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626A4-1D1F-4A83-8025-EC781D31D6FE}"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F25DD-5A79-4CA2-8661-29794BA459A4}"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FCFA7-5C2C-4B0B-B1D4-E76478D9F343}"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9A08-A5F0-4B7A-A199-0D986252F061}"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C90187-6B05-43E4-9BC5-C88B8F4E66CE}" type="datetime1">
              <a:rPr lang="en-US" smtClean="0"/>
              <a:t>7/11/2016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B718EE5-D415-4E2B-8F11-C0F21C9CC5EF}" type="datetime1">
              <a:rPr lang="en-US" smtClean="0"/>
              <a:t>7/11/2016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8F1C0E-62D6-4829-8ECF-CCD720E08C86}"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B812-7DB4-4008-AF7B-8845069BAB04}"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2371"/>
            <a:ext cx="12192000" cy="2879578"/>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5783" y="237123"/>
            <a:ext cx="571580" cy="552527"/>
          </a:xfrm>
          <a:prstGeom prst="rect">
            <a:avLst/>
          </a:prstGeom>
        </p:spPr>
      </p:pic>
      <p:sp>
        <p:nvSpPr>
          <p:cNvPr id="18" name="TextBox 17"/>
          <p:cNvSpPr txBox="1"/>
          <p:nvPr userDrawn="1"/>
        </p:nvSpPr>
        <p:spPr>
          <a:xfrm>
            <a:off x="11253221" y="151419"/>
            <a:ext cx="566519" cy="369332"/>
          </a:xfrm>
          <a:prstGeom prst="rect">
            <a:avLst/>
          </a:prstGeom>
          <a:noFill/>
        </p:spPr>
        <p:txBody>
          <a:bodyPr wrap="square" rtlCol="0">
            <a:spAutoFit/>
          </a:bodyPr>
          <a:lstStyle/>
          <a:p>
            <a:fld id="{E247CD3F-3CFC-4C83-B89A-3F80C4CA578F}" type="slidenum">
              <a:rPr lang="en-US" smtClean="0">
                <a:solidFill>
                  <a:schemeClr val="tx2">
                    <a:lumMod val="20000"/>
                    <a:lumOff val="80000"/>
                  </a:schemeClr>
                </a:solidFill>
              </a:rPr>
              <a:t>‹#›</a:t>
            </a:fld>
            <a:endParaRPr lang="en-US" dirty="0">
              <a:solidFill>
                <a:schemeClr val="tx2">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17" name="Group 16"/>
          <p:cNvGrpSpPr/>
          <p:nvPr userDrawn="1"/>
        </p:nvGrpSpPr>
        <p:grpSpPr>
          <a:xfrm>
            <a:off x="0" y="-133859"/>
            <a:ext cx="12192000" cy="6860371"/>
            <a:chOff x="0" y="-2373"/>
            <a:chExt cx="12192000" cy="10725919"/>
          </a:xfrm>
        </p:grpSpPr>
        <p:sp>
          <p:nvSpPr>
            <p:cNvPr id="18" name="Rectangle 1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5"/>
            <p:cNvSpPr/>
            <p:nvPr/>
          </p:nvSpPr>
          <p:spPr bwMode="gray">
            <a:xfrm>
              <a:off x="459506" y="1866404"/>
              <a:ext cx="11277600" cy="8857142"/>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A03C6-AD92-4EDA-894C-67B99EFA2FB1}"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4686" y="365390"/>
            <a:ext cx="571580" cy="552527"/>
          </a:xfrm>
          <a:prstGeom prst="rect">
            <a:avLst/>
          </a:prstGeom>
        </p:spPr>
      </p:pic>
      <p:sp>
        <p:nvSpPr>
          <p:cNvPr id="28" name="TextBox 27"/>
          <p:cNvSpPr txBox="1"/>
          <p:nvPr userDrawn="1"/>
        </p:nvSpPr>
        <p:spPr>
          <a:xfrm>
            <a:off x="11253221" y="151419"/>
            <a:ext cx="566519" cy="369332"/>
          </a:xfrm>
          <a:prstGeom prst="rect">
            <a:avLst/>
          </a:prstGeom>
          <a:noFill/>
        </p:spPr>
        <p:txBody>
          <a:bodyPr wrap="square" rtlCol="0">
            <a:spAutoFit/>
          </a:bodyPr>
          <a:lstStyle/>
          <a:p>
            <a:fld id="{E247CD3F-3CFC-4C83-B89A-3F80C4CA578F}" type="slidenum">
              <a:rPr lang="en-US" smtClean="0">
                <a:solidFill>
                  <a:schemeClr val="tx2">
                    <a:lumMod val="20000"/>
                    <a:lumOff val="80000"/>
                  </a:schemeClr>
                </a:solidFill>
              </a:rPr>
              <a:t>‹#›</a:t>
            </a:fld>
            <a:endParaRPr lang="en-US" dirty="0">
              <a:solidFill>
                <a:schemeClr val="tx2">
                  <a:lumMod val="20000"/>
                  <a:lumOff val="80000"/>
                </a:schemeClr>
              </a:solidFill>
            </a:endParaRPr>
          </a:p>
        </p:txBody>
      </p:sp>
    </p:spTree>
    <p:extLst>
      <p:ext uri="{BB962C8B-B14F-4D97-AF65-F5344CB8AC3E}">
        <p14:creationId xmlns:p14="http://schemas.microsoft.com/office/powerpoint/2010/main" val="3041717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7C811-5695-4B98-B3A8-2FEE4602C19B}"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ABC4A-5516-45BB-BDAF-212DA84DE122}"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DEA16E-6A3F-4C58-A4EC-293C2ADFB2E4}" type="datetime1">
              <a:rPr lang="en-US" smtClean="0"/>
              <a:t>7/11/2016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7C6213-6135-41CB-A19A-575E2D7FB7DA}" type="datetime1">
              <a:rPr lang="en-US" smtClean="0"/>
              <a:t>7/11/2016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5BAC8-B75A-4805-98E4-553C577A540C}" type="datetime1">
              <a:rPr lang="en-US" smtClean="0"/>
              <a:t>7/11/2016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3106F-4480-44B9-B1C2-C4DC36AA409E}"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1"/>
            <a:ext cx="12192000" cy="4180234"/>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94822" y="218018"/>
            <a:ext cx="8761413" cy="70696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093A3D1-6853-4EB3-BDFD-EF55F3BED688}" type="datetime1">
              <a:rPr lang="en-US" smtClean="0"/>
              <a:t>7/11/2016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52" r:id="rId5"/>
    <p:sldLayoutId id="2147483653" r:id="rId6"/>
    <p:sldLayoutId id="2147483654" r:id="rId7"/>
    <p:sldLayoutId id="2147483655" r:id="rId8"/>
    <p:sldLayoutId id="2147483656" r:id="rId9"/>
    <p:sldLayoutId id="2147483668" r:id="rId10"/>
    <p:sldLayoutId id="2147483667" r:id="rId11"/>
    <p:sldLayoutId id="2147483661" r:id="rId12"/>
    <p:sldLayoutId id="2147483664" r:id="rId13"/>
    <p:sldLayoutId id="2147483662" r:id="rId14"/>
    <p:sldLayoutId id="2147483669" r:id="rId15"/>
    <p:sldLayoutId id="2147483670" r:id="rId16"/>
    <p:sldLayoutId id="2147483658" r:id="rId17"/>
    <p:sldLayoutId id="2147483659"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457200" rtl="0" eaLnBrk="1" latinLnBrk="0" hangingPunct="1">
        <a:spcBef>
          <a:spcPct val="0"/>
        </a:spcBef>
        <a:buNone/>
        <a:defRPr sz="3600" b="0" i="0" kern="1200">
          <a:solidFill>
            <a:schemeClr val="bg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8"/>
          <p:cNvSpPr/>
          <p:nvPr/>
        </p:nvSpPr>
        <p:spPr>
          <a:xfrm rot="4986659">
            <a:off x="2171189" y="-2449986"/>
            <a:ext cx="7031432" cy="11168090"/>
          </a:xfrm>
          <a:prstGeom prst="arc">
            <a:avLst>
              <a:gd name="adj1" fmla="val 13898656"/>
              <a:gd name="adj2" fmla="val 20891299"/>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ctrTitle"/>
          </p:nvPr>
        </p:nvSpPr>
        <p:spPr>
          <a:xfrm>
            <a:off x="740979" y="1555823"/>
            <a:ext cx="9302696" cy="2677648"/>
          </a:xfrm>
        </p:spPr>
        <p:txBody>
          <a:bodyPr/>
          <a:lstStyle/>
          <a:p>
            <a:r>
              <a:rPr lang="en-US" sz="7200" b="1" spc="-300" dirty="0" smtClean="0">
                <a:solidFill>
                  <a:srgbClr val="FFFF00"/>
                </a:solidFill>
                <a:effectLst>
                  <a:outerShdw blurRad="38100" dist="38100" dir="2700000" algn="tl">
                    <a:srgbClr val="000000">
                      <a:alpha val="43137"/>
                    </a:srgbClr>
                  </a:outerShdw>
                </a:effectLst>
              </a:rPr>
              <a:t>E</a:t>
            </a:r>
            <a:r>
              <a:rPr lang="en-US" b="1" spc="-300" dirty="0" smtClean="0">
                <a:solidFill>
                  <a:srgbClr val="FFFF00"/>
                </a:solidFill>
                <a:effectLst>
                  <a:outerShdw blurRad="38100" dist="38100" dir="2700000" algn="tl">
                    <a:srgbClr val="000000">
                      <a:alpha val="43137"/>
                    </a:srgbClr>
                  </a:outerShdw>
                </a:effectLst>
              </a:rPr>
              <a:t>nergy </a:t>
            </a:r>
            <a:r>
              <a:rPr lang="en-US" sz="7200" b="1" spc="-300" dirty="0" smtClean="0">
                <a:solidFill>
                  <a:srgbClr val="FFFF00"/>
                </a:solidFill>
                <a:effectLst>
                  <a:outerShdw blurRad="38100" dist="38100" dir="2700000" algn="tl">
                    <a:srgbClr val="000000">
                      <a:alpha val="43137"/>
                    </a:srgbClr>
                  </a:outerShdw>
                </a:effectLst>
              </a:rPr>
              <a:t>R</a:t>
            </a:r>
            <a:r>
              <a:rPr lang="en-US" b="1" spc="-300" dirty="0" smtClean="0">
                <a:solidFill>
                  <a:srgbClr val="FFFF00"/>
                </a:solidFill>
                <a:effectLst>
                  <a:outerShdw blurRad="38100" dist="38100" dir="2700000" algn="tl">
                    <a:srgbClr val="000000">
                      <a:alpha val="43137"/>
                    </a:srgbClr>
                  </a:outerShdw>
                </a:effectLst>
              </a:rPr>
              <a:t>ating </a:t>
            </a:r>
            <a:r>
              <a:rPr lang="en-US" sz="7200" b="1" spc="-300" dirty="0" smtClean="0">
                <a:solidFill>
                  <a:srgbClr val="FFFF00"/>
                </a:solidFill>
                <a:effectLst>
                  <a:outerShdw blurRad="38100" dist="38100" dir="2700000" algn="tl">
                    <a:srgbClr val="000000">
                      <a:alpha val="43137"/>
                    </a:srgbClr>
                  </a:outerShdw>
                </a:effectLst>
              </a:rPr>
              <a:t>I</a:t>
            </a:r>
            <a:r>
              <a:rPr lang="en-US" b="1" spc="-300" dirty="0" smtClean="0">
                <a:solidFill>
                  <a:srgbClr val="FFFF00"/>
                </a:solidFill>
                <a:effectLst>
                  <a:outerShdw blurRad="38100" dist="38100" dir="2700000" algn="tl">
                    <a:srgbClr val="000000">
                      <a:alpha val="43137"/>
                    </a:srgbClr>
                  </a:outerShdw>
                </a:effectLst>
              </a:rPr>
              <a:t>ndex </a:t>
            </a:r>
            <a:r>
              <a:rPr lang="en-US" b="1" dirty="0" smtClean="0">
                <a:solidFill>
                  <a:srgbClr val="FFFF00"/>
                </a:solidFill>
                <a:effectLst>
                  <a:outerShdw blurRad="38100" dist="38100" dir="2700000" algn="tl">
                    <a:srgbClr val="000000">
                      <a:alpha val="43137"/>
                    </a:srgbClr>
                  </a:outerShdw>
                </a:effectLst>
              </a:rPr>
              <a:t>of the 5</a:t>
            </a:r>
            <a:r>
              <a:rPr lang="en-US" b="1" baseline="30000" dirty="0" smtClean="0">
                <a:solidFill>
                  <a:srgbClr val="FFFF00"/>
                </a:solidFill>
                <a:effectLst>
                  <a:outerShdw blurRad="38100" dist="38100" dir="2700000" algn="tl">
                    <a:srgbClr val="000000">
                      <a:alpha val="43137"/>
                    </a:srgbClr>
                  </a:outerShdw>
                </a:effectLst>
              </a:rPr>
              <a:t>th</a:t>
            </a:r>
            <a:r>
              <a:rPr lang="en-US" b="1" dirty="0" smtClean="0">
                <a:solidFill>
                  <a:srgbClr val="FFFF00"/>
                </a:solidFill>
                <a:effectLst>
                  <a:outerShdw blurRad="38100" dist="38100" dir="2700000" algn="tl">
                    <a:srgbClr val="000000">
                      <a:alpha val="43137"/>
                    </a:srgbClr>
                  </a:outerShdw>
                </a:effectLst>
              </a:rPr>
              <a:t> Edition (2014) FBC, Energy Conservation Code</a:t>
            </a:r>
            <a:endParaRPr lang="en-US" b="1" dirty="0">
              <a:solidFill>
                <a:srgbClr val="FFFF0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pPr algn="ctr"/>
            <a:r>
              <a:rPr lang="en-US" dirty="0" smtClean="0"/>
              <a:t>BUILDING Codes And Standards</a:t>
            </a:r>
            <a:endParaRPr lang="en-US" dirty="0"/>
          </a:p>
        </p:txBody>
      </p:sp>
      <p:sp>
        <p:nvSpPr>
          <p:cNvPr id="7" name="Arc 6"/>
          <p:cNvSpPr/>
          <p:nvPr/>
        </p:nvSpPr>
        <p:spPr>
          <a:xfrm rot="4986659">
            <a:off x="147947" y="-2259001"/>
            <a:ext cx="7031432" cy="11168090"/>
          </a:xfrm>
          <a:prstGeom prst="arc">
            <a:avLst>
              <a:gd name="adj1" fmla="val 16681344"/>
              <a:gd name="adj2" fmla="val 0"/>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4986659">
            <a:off x="1356637" y="-2515675"/>
            <a:ext cx="7031432" cy="11168090"/>
          </a:xfrm>
          <a:prstGeom prst="arc">
            <a:avLst>
              <a:gd name="adj1" fmla="val 15403560"/>
              <a:gd name="adj2" fmla="val 208912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1" y="4847897"/>
            <a:ext cx="3570890" cy="236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www.floridabuilding.org/fbc/images/Logos/fbc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3249" y="5435157"/>
            <a:ext cx="2587734" cy="877793"/>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11"/>
          <p:cNvSpPr>
            <a:spLocks noGrp="1"/>
          </p:cNvSpPr>
          <p:nvPr>
            <p:ph type="dt" sz="half" idx="10"/>
          </p:nvPr>
        </p:nvSpPr>
        <p:spPr/>
        <p:txBody>
          <a:bodyPr/>
          <a:lstStyle/>
          <a:p>
            <a:fld id="{702507E9-7B97-46D5-8AED-CE0A68489EA6}" type="datetime1">
              <a:rPr lang="en-US" smtClean="0"/>
              <a:t>7/11/2016</a:t>
            </a:fld>
            <a:endParaRPr lang="en-US" dirty="0"/>
          </a:p>
        </p:txBody>
      </p:sp>
      <p:sp>
        <p:nvSpPr>
          <p:cNvPr id="13" name="Footer Placeholder 12"/>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57918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R406.3 Energy Rating Index.</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2266" y="1361399"/>
            <a:ext cx="9749118" cy="4437529"/>
          </a:xfrm>
        </p:spPr>
        <p:txBody>
          <a:bodyPr>
            <a:noAutofit/>
          </a:bodyPr>
          <a:lstStyle/>
          <a:p>
            <a:r>
              <a:rPr lang="en-US" sz="2000" b="1" dirty="0" smtClean="0"/>
              <a:t>R406.3 Energy Rating Index. </a:t>
            </a:r>
            <a:r>
              <a:rPr lang="en-US" sz="2000" u="sng" dirty="0" smtClean="0"/>
              <a:t>The Energy Rating Index (ERI) shall be a numerical integer value that is based on a linear scale constructed such that the </a:t>
            </a:r>
            <a:r>
              <a:rPr lang="en-US" sz="2000" i="1" u="sng" dirty="0" smtClean="0"/>
              <a:t>ERI reference design </a:t>
            </a:r>
            <a:r>
              <a:rPr lang="en-US" sz="2000" u="sng" dirty="0" smtClean="0"/>
              <a:t>has an Index value of 100 and a </a:t>
            </a:r>
            <a:r>
              <a:rPr lang="en-US" sz="2000" i="1" u="sng" dirty="0" smtClean="0"/>
              <a:t>residential building </a:t>
            </a:r>
            <a:r>
              <a:rPr lang="en-US" sz="2000" u="sng" dirty="0" smtClean="0"/>
              <a:t>that uses no net purchased energy has an Index value of 0. </a:t>
            </a:r>
            <a:r>
              <a:rPr lang="en-US" sz="2000" dirty="0" smtClean="0"/>
              <a:t>Each integer value on the scale shall represent a 1-percent change in the total energy use of the rated design relative to the total energy use of the </a:t>
            </a:r>
            <a:r>
              <a:rPr lang="en-US" sz="2000" i="1" dirty="0" smtClean="0"/>
              <a:t>ERI reference design</a:t>
            </a:r>
            <a:r>
              <a:rPr lang="en-US" sz="2000" dirty="0" smtClean="0"/>
              <a:t>. The ERI shall consider all energy used in the </a:t>
            </a:r>
            <a:r>
              <a:rPr lang="en-US" sz="2000" i="1" dirty="0" smtClean="0"/>
              <a:t>residential building</a:t>
            </a:r>
            <a:r>
              <a:rPr lang="en-US" sz="2000" dirty="0" smtClean="0"/>
              <a:t>.</a:t>
            </a:r>
            <a:endParaRPr lang="en-US" sz="2000" dirty="0"/>
          </a:p>
          <a:p>
            <a:r>
              <a:rPr lang="en-US" sz="2000" dirty="0"/>
              <a:t>ERI – like a mile – per – gallon sticker on cars – and ERI allows homebuyers to  compare the energy efficiency of different homes by providing a score for each house, based on scale of zero to 100.   </a:t>
            </a:r>
          </a:p>
          <a:p>
            <a:r>
              <a:rPr lang="en-US" sz="2000" dirty="0"/>
              <a:t>A home that scores 100 points is about as efficient as a home built to 2006 IEEC, and a home that </a:t>
            </a:r>
            <a:r>
              <a:rPr lang="en-US" sz="2000" dirty="0" smtClean="0"/>
              <a:t>scores </a:t>
            </a:r>
            <a:r>
              <a:rPr lang="en-US" sz="2000" dirty="0"/>
              <a:t>zero is considered “net zero</a:t>
            </a:r>
            <a:r>
              <a:rPr lang="en-US" sz="2000" dirty="0" smtClean="0"/>
              <a:t>”.</a:t>
            </a:r>
            <a:endParaRPr lang="en-US" sz="2000" dirty="0"/>
          </a:p>
          <a:p>
            <a:endParaRPr lang="en-US" sz="2000" dirty="0" smtClean="0"/>
          </a:p>
          <a:p>
            <a:pPr marL="0" indent="0">
              <a:buNone/>
            </a:pPr>
            <a:endParaRPr lang="en-US" dirty="0"/>
          </a:p>
        </p:txBody>
      </p:sp>
      <p:sp>
        <p:nvSpPr>
          <p:cNvPr id="4" name="Date Placeholder 3"/>
          <p:cNvSpPr>
            <a:spLocks noGrp="1"/>
          </p:cNvSpPr>
          <p:nvPr>
            <p:ph type="dt" sz="half" idx="10"/>
          </p:nvPr>
        </p:nvSpPr>
        <p:spPr/>
        <p:txBody>
          <a:bodyPr/>
          <a:lstStyle/>
          <a:p>
            <a:fld id="{C4C26D67-271F-4A87-8121-E939E443B6ED}"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141586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ANSI/RESNET </a:t>
            </a:r>
            <a:r>
              <a:rPr lang="en-US" dirty="0" smtClean="0"/>
              <a:t>301-2014</a:t>
            </a:r>
            <a:endParaRPr lang="en-US" dirty="0"/>
          </a:p>
        </p:txBody>
      </p:sp>
      <p:sp>
        <p:nvSpPr>
          <p:cNvPr id="3" name="Content Placeholder 2"/>
          <p:cNvSpPr>
            <a:spLocks noGrp="1"/>
          </p:cNvSpPr>
          <p:nvPr>
            <p:ph idx="1"/>
          </p:nvPr>
        </p:nvSpPr>
        <p:spPr/>
        <p:txBody>
          <a:bodyPr/>
          <a:lstStyle/>
          <a:p>
            <a:r>
              <a:rPr lang="en-US" b="1" i="1" dirty="0"/>
              <a:t>HERS Index </a:t>
            </a:r>
            <a:r>
              <a:rPr lang="en-US" dirty="0"/>
              <a:t>– A numerical integer value that represents the relative energy use of a Rated Home as compared with the energy use of the HERS Reference Home and where an Index value of 100 represents the energy use of the HERS Reference Home and an Index value of 0 (zero) represents a home that uses zero net purchased energy annually. </a:t>
            </a:r>
            <a:endParaRPr lang="en-US" dirty="0" smtClean="0"/>
          </a:p>
          <a:p>
            <a:endParaRPr lang="en-US" dirty="0" smtClean="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86735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R406.3.1 ERI reference design.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2603500"/>
            <a:ext cx="8761412" cy="3416300"/>
          </a:xfrm>
        </p:spPr>
        <p:txBody>
          <a:bodyPr/>
          <a:lstStyle/>
          <a:p>
            <a:r>
              <a:rPr lang="en-US" b="1" dirty="0"/>
              <a:t>R406.3.1 ERI reference design. </a:t>
            </a:r>
            <a:r>
              <a:rPr lang="en-US" dirty="0"/>
              <a:t>The </a:t>
            </a:r>
            <a:r>
              <a:rPr lang="en-US" i="1" dirty="0"/>
              <a:t>ERI reference design </a:t>
            </a:r>
            <a:r>
              <a:rPr lang="en-US" dirty="0"/>
              <a:t>shall be configured such that it meets the minimum requirements of the </a:t>
            </a:r>
            <a:r>
              <a:rPr lang="en-US" b="1" u="sng" dirty="0"/>
              <a:t>2006 </a:t>
            </a:r>
            <a:r>
              <a:rPr lang="en-US" b="1" i="1" u="sng" dirty="0"/>
              <a:t>International Energy Conservation Code </a:t>
            </a:r>
            <a:r>
              <a:rPr lang="en-US" b="1" u="sng" dirty="0"/>
              <a:t>prescriptive requirements.</a:t>
            </a:r>
          </a:p>
          <a:p>
            <a:r>
              <a:rPr lang="en-US" dirty="0"/>
              <a:t>The proposed </a:t>
            </a:r>
            <a:r>
              <a:rPr lang="en-US" i="1" dirty="0"/>
              <a:t>residential building </a:t>
            </a:r>
            <a:r>
              <a:rPr lang="en-US" dirty="0"/>
              <a:t>shall be shown to have an annual total normalized modified load less than or equal to the annual total loads of the </a:t>
            </a:r>
            <a:r>
              <a:rPr lang="en-US" i="1" dirty="0"/>
              <a:t>ERI reference design</a:t>
            </a:r>
            <a:r>
              <a:rPr lang="en-US" dirty="0"/>
              <a:t>.</a:t>
            </a:r>
          </a:p>
          <a:p>
            <a:endParaRPr lang="en-US" dirty="0"/>
          </a:p>
        </p:txBody>
      </p:sp>
      <p:sp>
        <p:nvSpPr>
          <p:cNvPr id="4" name="Date Placeholder 3"/>
          <p:cNvSpPr>
            <a:spLocks noGrp="1"/>
          </p:cNvSpPr>
          <p:nvPr>
            <p:ph type="dt" sz="half" idx="10"/>
          </p:nvPr>
        </p:nvSpPr>
        <p:spPr/>
        <p:txBody>
          <a:bodyPr/>
          <a:lstStyle/>
          <a:p>
            <a:fld id="{521E21C6-36BB-4553-82FB-17B3BBA4F0AD}"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TextBox 5"/>
          <p:cNvSpPr txBox="1"/>
          <p:nvPr/>
        </p:nvSpPr>
        <p:spPr>
          <a:xfrm>
            <a:off x="465084" y="5155324"/>
            <a:ext cx="10917620"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reference house is based on a home built to the 2006 IECC, which is consistent with ERI – based program that are used </a:t>
            </a:r>
            <a:r>
              <a:rPr lang="en-US" b="1" dirty="0" smtClean="0">
                <a:latin typeface="Arial" panose="020B0604020202020204" pitchFamily="34" charset="0"/>
                <a:cs typeface="Arial" panose="020B0604020202020204" pitchFamily="34" charset="0"/>
              </a:rPr>
              <a:t>today</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p:txBody>
      </p:sp>
      <p:pic>
        <p:nvPicPr>
          <p:cNvPr id="1026" name="Picture 2" descr="http://2bc7145ae9217ec62198-8d412004f0f858a2919f6ed693c53c40.r36.cf1.rackcdn.com/library/wp-content/uploads/2013/05/Why_Build_Energy_Efficien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029" y="2609193"/>
            <a:ext cx="2653061" cy="155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40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ANSI/RESNET 301-2014</a:t>
            </a:r>
          </a:p>
        </p:txBody>
      </p:sp>
      <p:sp>
        <p:nvSpPr>
          <p:cNvPr id="3" name="Content Placeholder 2"/>
          <p:cNvSpPr>
            <a:spLocks noGrp="1"/>
          </p:cNvSpPr>
          <p:nvPr>
            <p:ph idx="1"/>
          </p:nvPr>
        </p:nvSpPr>
        <p:spPr/>
        <p:txBody>
          <a:bodyPr/>
          <a:lstStyle/>
          <a:p>
            <a:r>
              <a:rPr lang="en-US" dirty="0"/>
              <a:t>The HERS Reference Home used for this comparative analysis has the energy attributes of the 2006 International Energy Conservation Code (IECC) Standard Reference Design</a:t>
            </a:r>
            <a:r>
              <a:rPr lang="en-US" dirty="0" smtClean="0"/>
              <a:t>.</a:t>
            </a:r>
          </a:p>
          <a:p>
            <a:r>
              <a:rPr lang="en-US" dirty="0"/>
              <a:t>HERS Index Score accounts for all lighting, appliances and miscellaneous energy </a:t>
            </a:r>
            <a:r>
              <a:rPr lang="en-US" dirty="0" smtClean="0"/>
              <a:t>loads. </a:t>
            </a:r>
            <a:endParaRPr lang="en-US" dirty="0"/>
          </a:p>
        </p:txBody>
      </p:sp>
      <p:sp>
        <p:nvSpPr>
          <p:cNvPr id="4" name="Date Placeholder 3"/>
          <p:cNvSpPr>
            <a:spLocks noGrp="1"/>
          </p:cNvSpPr>
          <p:nvPr>
            <p:ph type="dt" sz="half" idx="10"/>
          </p:nvPr>
        </p:nvSpPr>
        <p:spPr/>
        <p:txBody>
          <a:bodyPr/>
          <a:lstStyle/>
          <a:p>
            <a:fld id="{D64A03C6-AD92-4EDA-894C-67B99EFA2FB1}"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78855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822" y="273199"/>
            <a:ext cx="8761413" cy="706964"/>
          </a:xfrm>
        </p:spPr>
        <p:txBody>
          <a:bodyPr/>
          <a:lstStyle/>
          <a:p>
            <a:r>
              <a:rPr lang="en-US" sz="3200" dirty="0">
                <a:effectLst>
                  <a:outerShdw blurRad="38100" dist="38100" dir="2700000" algn="tl">
                    <a:srgbClr val="000000">
                      <a:alpha val="43137"/>
                    </a:srgbClr>
                  </a:outerShdw>
                </a:effectLst>
              </a:rPr>
              <a:t>2006 International Energy Conservation Code prescriptive </a:t>
            </a:r>
            <a:r>
              <a:rPr lang="en-US" sz="3200" dirty="0" smtClean="0">
                <a:effectLst>
                  <a:outerShdw blurRad="38100" dist="38100" dir="2700000" algn="tl">
                    <a:srgbClr val="000000">
                      <a:alpha val="43137"/>
                    </a:srgbClr>
                  </a:outerShdw>
                </a:effectLst>
              </a:rPr>
              <a:t>requirements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39190" y="1799459"/>
            <a:ext cx="8761412" cy="3416300"/>
          </a:xfrm>
        </p:spPr>
        <p:txBody>
          <a:bodyPr>
            <a:noAutofit/>
          </a:bodyPr>
          <a:lstStyle/>
          <a:p>
            <a:r>
              <a:rPr lang="en-US" sz="2000" dirty="0" smtClean="0"/>
              <a:t>TABLE </a:t>
            </a:r>
            <a:r>
              <a:rPr lang="en-US" sz="2000" dirty="0"/>
              <a:t>402.1.1</a:t>
            </a:r>
          </a:p>
          <a:p>
            <a:r>
              <a:rPr lang="en-US" sz="2000" dirty="0"/>
              <a:t>INSULATION AND FENESTRATION REQUIREMENTS BY COMPONENT</a:t>
            </a:r>
          </a:p>
          <a:p>
            <a:endParaRPr lang="en-US" sz="2000" dirty="0"/>
          </a:p>
          <a:p>
            <a:r>
              <a:rPr lang="en-US" sz="2000" dirty="0"/>
              <a:t>See </a:t>
            </a:r>
            <a:r>
              <a:rPr lang="en-US" sz="2000" dirty="0" smtClean="0"/>
              <a:t>TABLE 402.1.1</a:t>
            </a:r>
            <a:endParaRPr lang="en-US" sz="2000" dirty="0"/>
          </a:p>
          <a:p>
            <a:endParaRPr lang="en-US" sz="2000" dirty="0"/>
          </a:p>
          <a:p>
            <a:pPr lvl="0"/>
            <a:r>
              <a:rPr lang="en-US" sz="2000" dirty="0"/>
              <a:t>Building thermal envelope as per Table 402.1.1 (402)</a:t>
            </a:r>
          </a:p>
          <a:p>
            <a:pPr lvl="0"/>
            <a:r>
              <a:rPr lang="en-US" sz="2000" dirty="0"/>
              <a:t>Air leakage – sealing requirements (402.4)</a:t>
            </a:r>
          </a:p>
          <a:p>
            <a:pPr lvl="0"/>
            <a:r>
              <a:rPr lang="en-US" sz="2000" dirty="0"/>
              <a:t>Fenestration air leakage  (402.4.2)</a:t>
            </a:r>
          </a:p>
          <a:p>
            <a:pPr lvl="0"/>
            <a:r>
              <a:rPr lang="en-US" sz="2000" dirty="0"/>
              <a:t>Recessed lighting –sealed (402.4.3)</a:t>
            </a:r>
          </a:p>
          <a:p>
            <a:pPr lvl="0"/>
            <a:r>
              <a:rPr lang="en-US" sz="2000" dirty="0"/>
              <a:t>Moisture control – (402.5)   </a:t>
            </a:r>
          </a:p>
          <a:p>
            <a:pPr marL="0" indent="0">
              <a:buNone/>
            </a:pPr>
            <a:endParaRPr lang="en-US" sz="2000" dirty="0" smtClean="0"/>
          </a:p>
          <a:p>
            <a:endParaRPr lang="en-US" sz="2000" dirty="0"/>
          </a:p>
        </p:txBody>
      </p:sp>
      <p:sp>
        <p:nvSpPr>
          <p:cNvPr id="4" name="Date Placeholder 3"/>
          <p:cNvSpPr>
            <a:spLocks noGrp="1"/>
          </p:cNvSpPr>
          <p:nvPr>
            <p:ph type="dt" sz="half" idx="10"/>
          </p:nvPr>
        </p:nvSpPr>
        <p:spPr/>
        <p:txBody>
          <a:bodyPr/>
          <a:lstStyle/>
          <a:p>
            <a:fld id="{09D12ECD-318D-4AE6-A8ED-039D08527A74}"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186175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2006 IECC - TABLE 402.1.1</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2000" b="1" dirty="0" smtClean="0"/>
              <a:t>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862307070"/>
              </p:ext>
            </p:extLst>
          </p:nvPr>
        </p:nvGraphicFramePr>
        <p:xfrm>
          <a:off x="462017" y="1920009"/>
          <a:ext cx="11417296" cy="1974063"/>
        </p:xfrm>
        <a:graphic>
          <a:graphicData uri="http://schemas.openxmlformats.org/drawingml/2006/table">
            <a:tbl>
              <a:tblPr/>
              <a:tblGrid>
                <a:gridCol w="1037936"/>
                <a:gridCol w="951585"/>
                <a:gridCol w="1124287"/>
                <a:gridCol w="1075003"/>
                <a:gridCol w="1000869"/>
                <a:gridCol w="1037936"/>
                <a:gridCol w="1037936"/>
                <a:gridCol w="1037936"/>
                <a:gridCol w="1037936"/>
                <a:gridCol w="1037936"/>
                <a:gridCol w="1037936"/>
              </a:tblGrid>
              <a:tr h="1164191">
                <a:tc>
                  <a:txBody>
                    <a:bodyPr/>
                    <a:lstStyle/>
                    <a:p>
                      <a:r>
                        <a:rPr lang="en-US" sz="1400" b="1" dirty="0">
                          <a:effectLst/>
                          <a:latin typeface="Arial"/>
                        </a:rPr>
                        <a:t>CLIMATE ZONE</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FENESTRATION </a:t>
                      </a:r>
                      <a:r>
                        <a:rPr lang="en-US" sz="1400" b="1" i="1">
                          <a:effectLst/>
                          <a:latin typeface="Arial"/>
                        </a:rPr>
                        <a:t>U</a:t>
                      </a:r>
                      <a:r>
                        <a:rPr lang="en-US" sz="1400" b="1">
                          <a:effectLst/>
                          <a:latin typeface="Arial"/>
                        </a:rPr>
                        <a:t>-FACTOR</a:t>
                      </a:r>
                      <a:r>
                        <a:rPr lang="en-US" sz="1400" b="1" baseline="30000">
                          <a:effectLst/>
                          <a:latin typeface="Arial"/>
                        </a:rPr>
                        <a:t>b, j</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dirty="0" err="1">
                          <a:effectLst/>
                          <a:latin typeface="Arial"/>
                        </a:rPr>
                        <a:t>SKYLIGHT</a:t>
                      </a:r>
                      <a:r>
                        <a:rPr lang="en-US" sz="1400" b="1" baseline="30000" dirty="0" err="1">
                          <a:effectLst/>
                          <a:latin typeface="Arial"/>
                        </a:rPr>
                        <a:t>b</a:t>
                      </a:r>
                      <a:r>
                        <a:rPr lang="en-US" sz="1400" dirty="0">
                          <a:effectLst/>
                          <a:latin typeface="Arial"/>
                        </a:rPr>
                        <a:t/>
                      </a:r>
                      <a:br>
                        <a:rPr lang="en-US" sz="1400" dirty="0">
                          <a:effectLst/>
                          <a:latin typeface="Arial"/>
                        </a:rPr>
                      </a:br>
                      <a:r>
                        <a:rPr lang="en-US" sz="1400" b="1" i="1" dirty="0">
                          <a:effectLst/>
                          <a:latin typeface="Arial"/>
                        </a:rPr>
                        <a:t>U</a:t>
                      </a:r>
                      <a:r>
                        <a:rPr lang="en-US" sz="1400" b="1" dirty="0">
                          <a:effectLst/>
                          <a:latin typeface="Arial"/>
                        </a:rPr>
                        <a:t>-FACTOR</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GLAZED FENESTRATION SHGC</a:t>
                      </a:r>
                      <a:r>
                        <a:rPr lang="en-US" sz="1400" b="1" baseline="30000">
                          <a:effectLst/>
                          <a:latin typeface="Arial"/>
                        </a:rPr>
                        <a:t>b, e</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CEILING</a:t>
                      </a:r>
                      <a:br>
                        <a:rPr lang="en-US" sz="1400" b="1">
                          <a:effectLst/>
                          <a:latin typeface="Arial"/>
                        </a:rPr>
                      </a:br>
                      <a:r>
                        <a:rPr lang="en-US" sz="1400" b="1" i="1">
                          <a:effectLst/>
                          <a:latin typeface="Arial"/>
                        </a:rPr>
                        <a:t>R</a:t>
                      </a:r>
                      <a:r>
                        <a:rPr lang="en-US" sz="1400" b="1">
                          <a:effectLst/>
                          <a:latin typeface="Arial"/>
                        </a:rPr>
                        <a:t>-VALUE</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dirty="0">
                          <a:effectLst/>
                          <a:latin typeface="Arial"/>
                        </a:rPr>
                        <a:t>WOOD </a:t>
                      </a:r>
                      <a:br>
                        <a:rPr lang="en-US" sz="1400" b="1" dirty="0">
                          <a:effectLst/>
                          <a:latin typeface="Arial"/>
                        </a:rPr>
                      </a:br>
                      <a:r>
                        <a:rPr lang="en-US" sz="1400" b="1" dirty="0">
                          <a:effectLst/>
                          <a:latin typeface="Arial"/>
                        </a:rPr>
                        <a:t>FRAME WALL </a:t>
                      </a:r>
                      <a:br>
                        <a:rPr lang="en-US" sz="1400" b="1" dirty="0">
                          <a:effectLst/>
                          <a:latin typeface="Arial"/>
                        </a:rPr>
                      </a:br>
                      <a:r>
                        <a:rPr lang="en-US" sz="1400" b="1" i="1" dirty="0">
                          <a:effectLst/>
                          <a:latin typeface="Arial"/>
                        </a:rPr>
                        <a:t>R</a:t>
                      </a:r>
                      <a:r>
                        <a:rPr lang="en-US" sz="1400" b="1" dirty="0">
                          <a:effectLst/>
                          <a:latin typeface="Arial"/>
                        </a:rPr>
                        <a:t>-VALUE</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MASS WALL </a:t>
                      </a:r>
                      <a:br>
                        <a:rPr lang="en-US" sz="1400" b="1">
                          <a:effectLst/>
                          <a:latin typeface="Arial"/>
                        </a:rPr>
                      </a:br>
                      <a:r>
                        <a:rPr lang="en-US" sz="1400" b="1" i="1">
                          <a:effectLst/>
                          <a:latin typeface="Arial"/>
                        </a:rPr>
                        <a:t>R</a:t>
                      </a:r>
                      <a:r>
                        <a:rPr lang="en-US" sz="1400" b="1">
                          <a:effectLst/>
                          <a:latin typeface="Arial"/>
                        </a:rPr>
                        <a:t>-VALUE</a:t>
                      </a:r>
                      <a:r>
                        <a:rPr lang="en-US" sz="1400" b="1" baseline="30000">
                          <a:effectLst/>
                          <a:latin typeface="Arial"/>
                        </a:rPr>
                        <a:t>i</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FLOOR</a:t>
                      </a:r>
                      <a:br>
                        <a:rPr lang="en-US" sz="1400" b="1">
                          <a:effectLst/>
                          <a:latin typeface="Arial"/>
                        </a:rPr>
                      </a:br>
                      <a:r>
                        <a:rPr lang="en-US" sz="1400" b="1" i="1">
                          <a:effectLst/>
                          <a:latin typeface="Arial"/>
                        </a:rPr>
                        <a:t>R</a:t>
                      </a:r>
                      <a:r>
                        <a:rPr lang="en-US" sz="1400" b="1">
                          <a:effectLst/>
                          <a:latin typeface="Arial"/>
                        </a:rPr>
                        <a:t>-VALUE</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BASEMENT</a:t>
                      </a:r>
                      <a:r>
                        <a:rPr lang="en-US" sz="1400" b="1" baseline="30000">
                          <a:effectLst/>
                          <a:latin typeface="Arial"/>
                        </a:rPr>
                        <a:t>c</a:t>
                      </a:r>
                      <a:r>
                        <a:rPr lang="en-US" sz="1400" b="1">
                          <a:effectLst/>
                          <a:latin typeface="Arial"/>
                        </a:rPr>
                        <a:t>WALL </a:t>
                      </a:r>
                      <a:br>
                        <a:rPr lang="en-US" sz="1400" b="1">
                          <a:effectLst/>
                          <a:latin typeface="Arial"/>
                        </a:rPr>
                      </a:br>
                      <a:r>
                        <a:rPr lang="en-US" sz="1400" b="1" i="1">
                          <a:effectLst/>
                          <a:latin typeface="Arial"/>
                        </a:rPr>
                        <a:t>R</a:t>
                      </a:r>
                      <a:r>
                        <a:rPr lang="en-US" sz="1400" b="1">
                          <a:effectLst/>
                          <a:latin typeface="Arial"/>
                        </a:rPr>
                        <a:t>-VALUE</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a:effectLst/>
                          <a:latin typeface="Arial"/>
                        </a:rPr>
                        <a:t>SLAB</a:t>
                      </a:r>
                      <a:r>
                        <a:rPr lang="en-US" sz="1400" b="1" baseline="30000">
                          <a:effectLst/>
                          <a:latin typeface="Arial"/>
                        </a:rPr>
                        <a:t>d</a:t>
                      </a:r>
                      <a:r>
                        <a:rPr lang="en-US" sz="1400">
                          <a:effectLst/>
                          <a:latin typeface="Arial"/>
                        </a:rPr>
                        <a:t> </a:t>
                      </a:r>
                      <a:br>
                        <a:rPr lang="en-US" sz="1400">
                          <a:effectLst/>
                          <a:latin typeface="Arial"/>
                        </a:rPr>
                      </a:br>
                      <a:r>
                        <a:rPr lang="en-US" sz="1400" b="1" i="1">
                          <a:effectLst/>
                          <a:latin typeface="Arial"/>
                        </a:rPr>
                        <a:t>R</a:t>
                      </a:r>
                      <a:r>
                        <a:rPr lang="en-US" sz="1400" b="1">
                          <a:effectLst/>
                          <a:latin typeface="Arial"/>
                        </a:rPr>
                        <a:t>-VALUE &amp; DEPTH</a:t>
                      </a:r>
                      <a:endParaRPr lang="en-US" sz="140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b="1" dirty="0">
                          <a:effectLst/>
                          <a:latin typeface="Arial"/>
                        </a:rPr>
                        <a:t>CRAWL </a:t>
                      </a:r>
                      <a:r>
                        <a:rPr lang="en-US" sz="1400" b="1" dirty="0" err="1" smtClean="0">
                          <a:effectLst/>
                          <a:latin typeface="Arial"/>
                        </a:rPr>
                        <a:t>SPACE</a:t>
                      </a:r>
                      <a:r>
                        <a:rPr lang="en-US" sz="1400" b="1" baseline="30000" dirty="0" err="1" smtClean="0">
                          <a:effectLst/>
                          <a:latin typeface="Arial"/>
                        </a:rPr>
                        <a:t>c</a:t>
                      </a:r>
                      <a:r>
                        <a:rPr lang="en-US" sz="1400" b="1" baseline="30000" dirty="0" smtClean="0">
                          <a:effectLst/>
                          <a:latin typeface="Arial"/>
                        </a:rPr>
                        <a:t> </a:t>
                      </a:r>
                      <a:r>
                        <a:rPr lang="en-US" sz="1400" b="1" dirty="0" smtClean="0">
                          <a:effectLst/>
                          <a:latin typeface="Arial"/>
                        </a:rPr>
                        <a:t>WALL</a:t>
                      </a:r>
                      <a:r>
                        <a:rPr lang="en-US" sz="1400" b="1" dirty="0">
                          <a:effectLst/>
                          <a:latin typeface="Arial"/>
                        </a:rPr>
                        <a:t> </a:t>
                      </a:r>
                      <a:br>
                        <a:rPr lang="en-US" sz="1400" b="1" dirty="0">
                          <a:effectLst/>
                          <a:latin typeface="Arial"/>
                        </a:rPr>
                      </a:br>
                      <a:r>
                        <a:rPr lang="en-US" sz="1400" b="1" i="1" dirty="0">
                          <a:effectLst/>
                          <a:latin typeface="Arial"/>
                        </a:rPr>
                        <a:t>R</a:t>
                      </a:r>
                      <a:r>
                        <a:rPr lang="en-US" sz="1400" b="1" dirty="0">
                          <a:effectLst/>
                          <a:latin typeface="Arial"/>
                        </a:rPr>
                        <a:t>-VALUE</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04936">
                <a:tc>
                  <a:txBody>
                    <a:bodyPr/>
                    <a:lstStyle/>
                    <a:p>
                      <a:r>
                        <a:rPr lang="en-US" sz="1400">
                          <a:effectLst/>
                          <a:latin typeface="Arial"/>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1.20</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0.75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0.40</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30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13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3</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13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404936">
                <a:tc>
                  <a:txBody>
                    <a:bodyPr/>
                    <a:lstStyle/>
                    <a:p>
                      <a:r>
                        <a:rPr lang="en-US" sz="1400">
                          <a:effectLst/>
                          <a:latin typeface="Arial"/>
                        </a:rPr>
                        <a:t>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0.75</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0.75</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0.40</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30</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13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smtClean="0">
                          <a:effectLst/>
                          <a:latin typeface="Arial"/>
                        </a:rPr>
                        <a:t>4</a:t>
                      </a:r>
                      <a:endParaRPr lang="en-US" sz="1400" dirty="0">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13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a:effectLst/>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sz="1400" dirty="0">
                          <a:effectLst/>
                          <a:latin typeface="Arial"/>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1384301" y="1246194"/>
            <a:ext cx="9810699"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444444"/>
                </a:solidFill>
                <a:effectLst/>
                <a:latin typeface="Arial" pitchFamily="34" charset="0"/>
                <a:cs typeface="Arial" pitchFamily="34" charset="0"/>
              </a:rPr>
              <a:t>TABLE R402.1.1 INSULATION AND FENESTRATION REQUIREMENTS BY COMPONENT </a:t>
            </a:r>
            <a:r>
              <a:rPr kumimoji="0" lang="en-US" altLang="en-US" b="1" i="0" u="none" strike="noStrike" cap="none" normalizeH="0" baseline="30000" dirty="0" smtClean="0">
                <a:ln>
                  <a:noFill/>
                </a:ln>
                <a:solidFill>
                  <a:srgbClr val="444444"/>
                </a:solidFill>
                <a:effectLst/>
                <a:latin typeface="Arial" pitchFamily="34" charset="0"/>
                <a:cs typeface="Arial" pitchFamily="34" charset="0"/>
              </a:rPr>
              <a:t>a</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http://blog.floridaenergycenter.org/echronicle/wp-content/uploads/2015/06/FL-Bldg-Code-Cover-45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02" y="448029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72470BD0-48AF-4D82-A0C6-CA8675C8E729}" type="datetime1">
              <a:rPr lang="en-US" smtClean="0"/>
              <a:t>7/11/2016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294705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effectLst>
                  <a:outerShdw blurRad="38100" dist="38100" dir="2700000" algn="tl">
                    <a:srgbClr val="000000">
                      <a:alpha val="43137"/>
                    </a:srgbClr>
                  </a:outerShdw>
                </a:effectLst>
              </a:rPr>
              <a:t>TABLE 406.4 MAXIMUM ENERGY RATING INDEX</a:t>
            </a:r>
          </a:p>
        </p:txBody>
      </p:sp>
      <p:graphicFrame>
        <p:nvGraphicFramePr>
          <p:cNvPr id="4" name="Table 3"/>
          <p:cNvGraphicFramePr>
            <a:graphicFrameLocks noGrp="1"/>
          </p:cNvGraphicFramePr>
          <p:nvPr>
            <p:extLst>
              <p:ext uri="{D42A27DB-BD31-4B8C-83A1-F6EECF244321}">
                <p14:modId xmlns:p14="http://schemas.microsoft.com/office/powerpoint/2010/main" val="2057198743"/>
              </p:ext>
            </p:extLst>
          </p:nvPr>
        </p:nvGraphicFramePr>
        <p:xfrm>
          <a:off x="1535386" y="2485404"/>
          <a:ext cx="8128000" cy="3337560"/>
        </p:xfrm>
        <a:graphic>
          <a:graphicData uri="http://schemas.openxmlformats.org/drawingml/2006/table">
            <a:tbl>
              <a:tblPr firstRow="1" bandRow="1">
                <a:tableStyleId>{93296810-A885-4BE3-A3E7-6D5BEEA58F35}</a:tableStyleId>
              </a:tblPr>
              <a:tblGrid>
                <a:gridCol w="4064000"/>
                <a:gridCol w="4064000"/>
              </a:tblGrid>
              <a:tr h="370840">
                <a:tc>
                  <a:txBody>
                    <a:bodyPr/>
                    <a:lstStyle/>
                    <a:p>
                      <a:r>
                        <a:rPr lang="en-US" dirty="0" smtClean="0">
                          <a:latin typeface="Arial" panose="020B0604020202020204" pitchFamily="34" charset="0"/>
                          <a:cs typeface="Arial" panose="020B0604020202020204" pitchFamily="34" charset="0"/>
                        </a:rPr>
                        <a:t>CLIMATE ZONE </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ENERGY RATING INDEX</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txBody>
                  <a:tcPr/>
                </a:tc>
                <a:tc>
                  <a:txBody>
                    <a:bodyPr/>
                    <a:lstStyle/>
                    <a:p>
                      <a:r>
                        <a:rPr lang="en-US" strike="sngStrike" baseline="0" dirty="0" smtClean="0">
                          <a:latin typeface="Arial" panose="020B0604020202020204" pitchFamily="34" charset="0"/>
                          <a:cs typeface="Arial" panose="020B0604020202020204" pitchFamily="34" charset="0"/>
                        </a:rPr>
                        <a:t>52</a:t>
                      </a:r>
                      <a:r>
                        <a:rPr lang="en-US" u="sng" dirty="0" smtClean="0">
                          <a:latin typeface="Arial" panose="020B0604020202020204" pitchFamily="34" charset="0"/>
                          <a:cs typeface="Arial" panose="020B0604020202020204" pitchFamily="34" charset="0"/>
                        </a:rPr>
                        <a:t>58</a:t>
                      </a:r>
                      <a:endParaRPr lang="en-US" u="sng"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sngStrike" baseline="0" dirty="0" smtClean="0">
                          <a:latin typeface="Arial" panose="020B0604020202020204" pitchFamily="34" charset="0"/>
                          <a:cs typeface="Arial" panose="020B0604020202020204" pitchFamily="34" charset="0"/>
                        </a:rPr>
                        <a:t>52</a:t>
                      </a:r>
                      <a:r>
                        <a:rPr lang="en-US" u="sng" dirty="0" smtClean="0">
                          <a:latin typeface="Arial" panose="020B0604020202020204" pitchFamily="34" charset="0"/>
                          <a:cs typeface="Arial" panose="020B0604020202020204" pitchFamily="34" charset="0"/>
                        </a:rPr>
                        <a:t>58</a:t>
                      </a:r>
                    </a:p>
                  </a:txBody>
                  <a:tcPr/>
                </a:tc>
              </a:tr>
              <a:tr h="370840">
                <a:tc>
                  <a:txBody>
                    <a:bodyPr/>
                    <a:lstStyle/>
                    <a:p>
                      <a:r>
                        <a:rPr lang="en-US"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51</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54</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55</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54</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53</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53</a:t>
                      </a:r>
                      <a:endParaRPr lang="en-US"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1686910" y="1671145"/>
            <a:ext cx="747285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TABLE 406.4 MAXIMUM ENERGY RATING INDEX</a:t>
            </a:r>
            <a:endParaRPr lang="en-US" b="1" dirty="0">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fld id="{595ABB84-7DAB-48DB-98AB-1FC6C5D7B567}" type="datetime1">
              <a:rPr lang="en-US" smtClean="0"/>
              <a:t>7/11/2016</a:t>
            </a:fld>
            <a:endParaRPr lang="en-US" dirty="0"/>
          </a:p>
        </p:txBody>
      </p:sp>
      <p:sp>
        <p:nvSpPr>
          <p:cNvPr id="10" name="Footer Placeholder 9"/>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534833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Florida Building Energy Efficiency Rating System</a:t>
            </a:r>
            <a:endParaRPr lang="en-US" sz="2400" dirty="0"/>
          </a:p>
        </p:txBody>
      </p:sp>
      <p:sp>
        <p:nvSpPr>
          <p:cNvPr id="3" name="Content Placeholder 2"/>
          <p:cNvSpPr>
            <a:spLocks noGrp="1"/>
          </p:cNvSpPr>
          <p:nvPr>
            <p:ph idx="1"/>
          </p:nvPr>
        </p:nvSpPr>
        <p:spPr/>
        <p:txBody>
          <a:bodyPr>
            <a:normAutofit fontScale="85000" lnSpcReduction="20000"/>
          </a:bodyPr>
          <a:lstStyle/>
          <a:p>
            <a:r>
              <a:rPr lang="en-US" sz="2400" b="1" dirty="0"/>
              <a:t>R406.5 Verification by approved agency. </a:t>
            </a:r>
            <a:r>
              <a:rPr lang="en-US" sz="2400" dirty="0"/>
              <a:t>Verification of compliance with Section R406 shall be completed by an </a:t>
            </a:r>
            <a:r>
              <a:rPr lang="en-US" sz="2400" i="1" dirty="0"/>
              <a:t>approved </a:t>
            </a:r>
            <a:r>
              <a:rPr lang="en-US" sz="2400" dirty="0"/>
              <a:t>third party, </a:t>
            </a:r>
            <a:r>
              <a:rPr lang="en-US" sz="2400" u="sng" dirty="0">
                <a:solidFill>
                  <a:srgbClr val="FF0000"/>
                </a:solidFill>
              </a:rPr>
              <a:t>in accordance with Florida Statutes </a:t>
            </a:r>
            <a:r>
              <a:rPr lang="en-US" sz="2400" u="sng" dirty="0" smtClean="0">
                <a:solidFill>
                  <a:srgbClr val="FF0000"/>
                </a:solidFill>
              </a:rPr>
              <a:t>553.990 </a:t>
            </a:r>
            <a:r>
              <a:rPr lang="en-US" sz="2400" u="sng" dirty="0">
                <a:solidFill>
                  <a:srgbClr val="FF0000"/>
                </a:solidFill>
              </a:rPr>
              <a:t>(Building Energy Efficiency Rating System</a:t>
            </a:r>
            <a:r>
              <a:rPr lang="en-US" sz="2400" u="sng" dirty="0" smtClean="0">
                <a:solidFill>
                  <a:srgbClr val="FF0000"/>
                </a:solidFill>
              </a:rPr>
              <a:t>).</a:t>
            </a:r>
          </a:p>
          <a:p>
            <a:endParaRPr lang="en-US" sz="2400" u="sng" dirty="0">
              <a:solidFill>
                <a:srgbClr val="FF0000"/>
              </a:solidFill>
            </a:endParaRPr>
          </a:p>
          <a:p>
            <a:r>
              <a:rPr lang="en-US" sz="2400" dirty="0" smtClean="0">
                <a:solidFill>
                  <a:schemeClr val="tx1"/>
                </a:solidFill>
              </a:rPr>
              <a:t>In order to ensure proper application of the parameters of the ERI chosen and the proper use of computer software</a:t>
            </a:r>
          </a:p>
          <a:p>
            <a:pPr lvl="1"/>
            <a:r>
              <a:rPr lang="en-US" sz="2200" dirty="0" smtClean="0">
                <a:solidFill>
                  <a:schemeClr val="tx1"/>
                </a:solidFill>
              </a:rPr>
              <a:t>A third party “In accordance with Florida Statutes 553.990 (BEERS)</a:t>
            </a:r>
          </a:p>
          <a:p>
            <a:pPr lvl="1"/>
            <a:r>
              <a:rPr lang="en-US" sz="2200" dirty="0" smtClean="0">
                <a:solidFill>
                  <a:schemeClr val="tx1"/>
                </a:solidFill>
              </a:rPr>
              <a:t>Review the proposed design to ensure compliance with the code</a:t>
            </a:r>
          </a:p>
          <a:p>
            <a:pPr lvl="1"/>
            <a:r>
              <a:rPr lang="en-US" sz="2200" dirty="0" smtClean="0">
                <a:solidFill>
                  <a:schemeClr val="tx1"/>
                </a:solidFill>
              </a:rPr>
              <a:t>Third party – financial independence, with no possible conflict of intent</a:t>
            </a:r>
            <a:endParaRPr lang="en-US" sz="2200" dirty="0">
              <a:solidFill>
                <a:schemeClr val="tx1"/>
              </a:solidFill>
            </a:endParaRPr>
          </a:p>
          <a:p>
            <a:endParaRPr lang="en-US" sz="2400"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935690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Florida Building Energy Efficiency Rating </a:t>
            </a:r>
            <a:r>
              <a:rPr lang="en-US" sz="2000" dirty="0" smtClean="0"/>
              <a:t>System (553.993 FS)</a:t>
            </a:r>
            <a:endParaRPr lang="en-US" sz="20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t>
            </a:r>
            <a:r>
              <a:rPr lang="en-US" b="1" dirty="0" smtClean="0">
                <a:solidFill>
                  <a:srgbClr val="FF0000"/>
                </a:solidFill>
              </a:rPr>
              <a:t>Building </a:t>
            </a:r>
            <a:r>
              <a:rPr lang="en-US" b="1" dirty="0">
                <a:solidFill>
                  <a:srgbClr val="FF0000"/>
                </a:solidFill>
              </a:rPr>
              <a:t>energy-efficiency rating system” </a:t>
            </a:r>
            <a:r>
              <a:rPr lang="en-US" dirty="0"/>
              <a:t>means a whole building energy evaluation system that provides a reliable and scientifically based analysis of a building’s energy consumption or energy features and allows a comparison to similar building types in similar climate zones where applicable. </a:t>
            </a:r>
            <a:r>
              <a:rPr lang="en-US" u="sng" dirty="0"/>
              <a:t>Specifically, the rating system shall use standard calculations, formulas, and scoring methods; be applicable nationally; compare a building to a clearly defined and researched baseline or benchmark; require qualified professionals to conduct the rating or assessment; and provide a labeling and recognition program with specific criteria or levels. </a:t>
            </a:r>
            <a:r>
              <a:rPr lang="en-US" dirty="0"/>
              <a:t>Residential program benchmarks for new construction must be consistent with national building standards. Residential building program benchmarks for existing construction must be consistent with national home energy rating standards. </a:t>
            </a:r>
            <a:r>
              <a:rPr lang="en-US" u="sng" dirty="0"/>
              <a:t>The building energy-efficiency rating system shall require at least one level of oversight performed by an organized and balanced group of professionals with subject matter expertise in energy efficiency, energy rating, and evaluation methods.</a:t>
            </a:r>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616665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R406.6 Documentation.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a:t>R406.6 Documentation. </a:t>
            </a:r>
            <a:r>
              <a:rPr lang="en-US" dirty="0"/>
              <a:t>Documentation of the software used to determine the ERI and the parameters for the residential building shall be in accordance with Sections </a:t>
            </a:r>
            <a:r>
              <a:rPr lang="en-US" dirty="0" smtClean="0"/>
              <a:t>R406.6.1 through </a:t>
            </a:r>
            <a:r>
              <a:rPr lang="en-US" dirty="0"/>
              <a:t>R406.6.3.</a:t>
            </a:r>
          </a:p>
          <a:p>
            <a:endParaRPr lang="en-US"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702689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HB 535 – Section 34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78603" y="877175"/>
            <a:ext cx="8761412" cy="3416300"/>
          </a:xfrm>
        </p:spPr>
        <p:txBody>
          <a:bodyPr>
            <a:noAutofit/>
          </a:bodyPr>
          <a:lstStyle/>
          <a:p>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Florida Building Commission shall adopt into the Florida Building Code, 5th Edition (2014) Energy Conservation, the following:</a:t>
            </a:r>
          </a:p>
          <a:p>
            <a:r>
              <a:rPr lang="en-US" sz="2000" dirty="0">
                <a:latin typeface="Arial" panose="020B0604020202020204" pitchFamily="34" charset="0"/>
                <a:cs typeface="Arial" panose="020B0604020202020204" pitchFamily="34" charset="0"/>
              </a:rPr>
              <a:t> </a:t>
            </a:r>
          </a:p>
          <a:p>
            <a:r>
              <a:rPr lang="en-US" sz="2000" u="sng" dirty="0">
                <a:latin typeface="Arial" panose="020B0604020202020204" pitchFamily="34" charset="0"/>
                <a:cs typeface="Arial" panose="020B0604020202020204" pitchFamily="34" charset="0"/>
              </a:rPr>
              <a:t>"Section 406 relating to the Alternative Performance Path, Energy Rating Index of the 2015 International Energy Conservation Code (IECC) may be used except as follows for Table R406.4 as an option for demonstrating compliance with the Florida Building Code, Energy Conservation. TABLE R406.4 MAXIMUM ENERGY RATING INDEX shall reflect the following energy rating index: for Climate Zone 1, an index of 58; for Climate Zone 2, an index of 58. The Florida Building Commission shall continue its current adoption process of the 2015 </a:t>
            </a:r>
            <a:r>
              <a:rPr lang="en-US" b="1" dirty="0">
                <a:solidFill>
                  <a:srgbClr val="000000"/>
                </a:solidFill>
                <a:highlight>
                  <a:srgbClr val="FFFF00"/>
                </a:highlight>
                <a:latin typeface="Arial"/>
                <a:ea typeface="Times New Roman"/>
                <a:cs typeface="Arial"/>
              </a:rPr>
              <a:t>IECC and determine by October 1, 2016, whether onsite renewable power generation may be used for compliance. The commission must also determine whether onsite renewable power generation may be used for a period longer than three years but not more than six consecutive years."</a:t>
            </a:r>
          </a:p>
        </p:txBody>
      </p:sp>
      <p:sp>
        <p:nvSpPr>
          <p:cNvPr id="4" name="Date Placeholder 3"/>
          <p:cNvSpPr>
            <a:spLocks noGrp="1"/>
          </p:cNvSpPr>
          <p:nvPr>
            <p:ph type="dt" sz="half" idx="10"/>
          </p:nvPr>
        </p:nvSpPr>
        <p:spPr/>
        <p:txBody>
          <a:bodyPr/>
          <a:lstStyle/>
          <a:p>
            <a:fld id="{7A0B6182-BE52-4846-AEE7-92DD5FAB13D4}"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339194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R406.6.1 Compliance software tools</a:t>
            </a:r>
            <a:br>
              <a:rPr lang="en-US" dirty="0"/>
            </a:br>
            <a:endParaRPr lang="en-US" dirty="0"/>
          </a:p>
        </p:txBody>
      </p:sp>
      <p:sp>
        <p:nvSpPr>
          <p:cNvPr id="3" name="Content Placeholder 2"/>
          <p:cNvSpPr>
            <a:spLocks noGrp="1"/>
          </p:cNvSpPr>
          <p:nvPr>
            <p:ph idx="1"/>
          </p:nvPr>
        </p:nvSpPr>
        <p:spPr>
          <a:xfrm>
            <a:off x="1123424" y="2083238"/>
            <a:ext cx="9912438" cy="3765770"/>
          </a:xfrm>
        </p:spPr>
        <p:txBody>
          <a:bodyPr>
            <a:noAutofit/>
          </a:bodyPr>
          <a:lstStyle/>
          <a:p>
            <a:r>
              <a:rPr lang="en-US" b="1" dirty="0"/>
              <a:t>R406.6.1 Compliance software tools.</a:t>
            </a:r>
            <a:endParaRPr lang="en-US" dirty="0"/>
          </a:p>
          <a:p>
            <a:r>
              <a:rPr lang="en-US" dirty="0"/>
              <a:t>Documentation verifying that the methods and accuracy of the compliance software tools conform to the provisions of this section shall be provided to the code official.</a:t>
            </a:r>
          </a:p>
          <a:p>
            <a:endParaRPr lang="en-US"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396551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189" y="1334376"/>
            <a:ext cx="8761412" cy="3416300"/>
          </a:xfrm>
        </p:spPr>
        <p:txBody>
          <a:bodyPr>
            <a:noAutofit/>
          </a:bodyPr>
          <a:lstStyle/>
          <a:p>
            <a:r>
              <a:rPr lang="en-US" sz="2400" b="1" dirty="0"/>
              <a:t>R406.7.2 Specific approval. </a:t>
            </a:r>
            <a:r>
              <a:rPr lang="en-US" sz="2400" dirty="0"/>
              <a:t>Performance analysis tools meeting the applicable sections of Section R406 shall be </a:t>
            </a:r>
            <a:r>
              <a:rPr lang="en-US" sz="2400" i="1" dirty="0"/>
              <a:t>approved</a:t>
            </a:r>
            <a:r>
              <a:rPr lang="en-US" sz="2400" dirty="0"/>
              <a:t>. Tools are permitted to be </a:t>
            </a:r>
            <a:r>
              <a:rPr lang="en-US" sz="2400" i="1" dirty="0"/>
              <a:t>approved </a:t>
            </a:r>
            <a:r>
              <a:rPr lang="en-US" sz="2400" dirty="0"/>
              <a:t>based on meeting a specified threshold for a jurisdiction. </a:t>
            </a:r>
            <a:r>
              <a:rPr lang="en-US" sz="2400" b="1" dirty="0">
                <a:solidFill>
                  <a:srgbClr val="FF0000"/>
                </a:solidFill>
              </a:rPr>
              <a:t>The </a:t>
            </a:r>
            <a:r>
              <a:rPr lang="en-US" sz="2400" b="1" i="1" dirty="0">
                <a:solidFill>
                  <a:srgbClr val="FF0000"/>
                </a:solidFill>
              </a:rPr>
              <a:t>code official </a:t>
            </a:r>
            <a:r>
              <a:rPr lang="en-US" sz="2400" b="1" dirty="0">
                <a:solidFill>
                  <a:srgbClr val="FF0000"/>
                </a:solidFill>
              </a:rPr>
              <a:t>shall approve</a:t>
            </a:r>
            <a:r>
              <a:rPr lang="en-US" sz="2400" dirty="0"/>
              <a:t> tools for a specified application or limited scope</a:t>
            </a:r>
            <a:r>
              <a:rPr lang="en-US" sz="2400" dirty="0" smtClean="0"/>
              <a:t>.</a:t>
            </a:r>
          </a:p>
          <a:p>
            <a:pPr marL="0" indent="0">
              <a:buNone/>
            </a:pPr>
            <a:r>
              <a:rPr lang="en-US" sz="2400" dirty="0"/>
              <a:t> </a:t>
            </a:r>
            <a:r>
              <a:rPr lang="en-US" sz="2400" b="1" dirty="0">
                <a:solidFill>
                  <a:srgbClr val="FF0000"/>
                </a:solidFill>
              </a:rPr>
              <a:t>Note: </a:t>
            </a:r>
            <a:r>
              <a:rPr lang="en-US" sz="2400" dirty="0"/>
              <a:t>lacking – </a:t>
            </a:r>
            <a:r>
              <a:rPr lang="en-US" sz="2400" dirty="0" smtClean="0"/>
              <a:t>clarification - qualifying </a:t>
            </a:r>
            <a:r>
              <a:rPr lang="en-US" sz="2400" dirty="0"/>
              <a:t>energy rating index method - compliance, inspection and calculating home’s energy performance. </a:t>
            </a:r>
          </a:p>
        </p:txBody>
      </p:sp>
      <p:sp>
        <p:nvSpPr>
          <p:cNvPr id="4" name="Title 3"/>
          <p:cNvSpPr>
            <a:spLocks noGrp="1"/>
          </p:cNvSpPr>
          <p:nvPr>
            <p:ph type="title"/>
          </p:nvPr>
        </p:nvSpPr>
        <p:spPr/>
        <p:txBody>
          <a:bodyPr/>
          <a:lstStyle/>
          <a:p>
            <a:r>
              <a:rPr lang="en-US" dirty="0"/>
              <a:t>R406.7.2 Specific approval</a:t>
            </a:r>
          </a:p>
        </p:txBody>
      </p:sp>
      <p:sp>
        <p:nvSpPr>
          <p:cNvPr id="5" name="Date Placeholder 4"/>
          <p:cNvSpPr>
            <a:spLocks noGrp="1"/>
          </p:cNvSpPr>
          <p:nvPr>
            <p:ph type="dt" sz="half" idx="10"/>
          </p:nvPr>
        </p:nvSpPr>
        <p:spPr/>
        <p:txBody>
          <a:bodyPr/>
          <a:lstStyle/>
          <a:p>
            <a:fld id="{548E1293-3407-469E-ADE2-6FA514DC56A1}"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79728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6</a:t>
            </a:r>
            <a:r>
              <a:rPr lang="en-US" sz="2400" baseline="30000" dirty="0" smtClean="0"/>
              <a:t>th</a:t>
            </a:r>
            <a:r>
              <a:rPr lang="en-US" sz="2400" dirty="0" smtClean="0"/>
              <a:t> Edition (2017) FBC, Energy Conservation</a:t>
            </a:r>
            <a:endParaRPr lang="en-US" sz="2400" dirty="0"/>
          </a:p>
        </p:txBody>
      </p:sp>
      <p:sp>
        <p:nvSpPr>
          <p:cNvPr id="3" name="Content Placeholder 2"/>
          <p:cNvSpPr>
            <a:spLocks noGrp="1"/>
          </p:cNvSpPr>
          <p:nvPr>
            <p:ph idx="1"/>
          </p:nvPr>
        </p:nvSpPr>
        <p:spPr/>
        <p:txBody>
          <a:bodyPr>
            <a:noAutofit/>
          </a:bodyPr>
          <a:lstStyle/>
          <a:p>
            <a:r>
              <a:rPr lang="en-US" sz="1200" b="1" dirty="0"/>
              <a:t>EN6727 (Status TAC – AS)</a:t>
            </a:r>
            <a:endParaRPr lang="en-US" sz="1200" dirty="0"/>
          </a:p>
          <a:p>
            <a:r>
              <a:rPr lang="en-US" sz="1200" b="1" dirty="0"/>
              <a:t>R406.3 Energy Rating Index. </a:t>
            </a:r>
            <a:endParaRPr lang="en-US" sz="1200" dirty="0"/>
          </a:p>
          <a:p>
            <a:r>
              <a:rPr lang="en-US" sz="1200" dirty="0"/>
              <a:t>The Energy Rating Index (ERI) shall be a numerical integer value that is based on a linear scale constructed such that the </a:t>
            </a:r>
            <a:r>
              <a:rPr lang="en-US" sz="1200" i="1" dirty="0"/>
              <a:t>ERI reference design </a:t>
            </a:r>
            <a:r>
              <a:rPr lang="en-US" sz="1200" dirty="0"/>
              <a:t>has an Index value of 100 and a </a:t>
            </a:r>
            <a:r>
              <a:rPr lang="en-US" sz="1200" i="1" dirty="0"/>
              <a:t>residential building </a:t>
            </a:r>
            <a:r>
              <a:rPr lang="en-US" sz="1200" dirty="0"/>
              <a:t>that uses no net purchased energy has an Index value of 0. Each integer value on the scale shall represent a 1-percent change in the </a:t>
            </a:r>
            <a:r>
              <a:rPr lang="en-US" sz="1200" strike="sngStrike" dirty="0"/>
              <a:t>total energy use </a:t>
            </a:r>
            <a:r>
              <a:rPr lang="en-US" sz="1200" u="sng" dirty="0"/>
              <a:t>annual total normalized modified loads</a:t>
            </a:r>
            <a:r>
              <a:rPr lang="en-US" sz="1200" dirty="0"/>
              <a:t> of the</a:t>
            </a:r>
            <a:r>
              <a:rPr lang="en-US" sz="1200" strike="sngStrike" dirty="0"/>
              <a:t> rated design</a:t>
            </a:r>
            <a:r>
              <a:rPr lang="en-US" sz="1200" u="sng" dirty="0"/>
              <a:t> </a:t>
            </a:r>
            <a:r>
              <a:rPr lang="en-US" sz="1200" i="1" u="sng" dirty="0"/>
              <a:t>rated design</a:t>
            </a:r>
            <a:r>
              <a:rPr lang="en-US" sz="1200" dirty="0"/>
              <a:t> relative to the </a:t>
            </a:r>
            <a:r>
              <a:rPr lang="en-US" sz="1200" u="sng" dirty="0"/>
              <a:t>annual</a:t>
            </a:r>
            <a:r>
              <a:rPr lang="en-US" sz="1200" dirty="0"/>
              <a:t> total </a:t>
            </a:r>
            <a:r>
              <a:rPr lang="en-US" sz="1200" strike="sngStrike" dirty="0"/>
              <a:t>energy use </a:t>
            </a:r>
            <a:r>
              <a:rPr lang="en-US" sz="1200" u="sng" dirty="0"/>
              <a:t>loads</a:t>
            </a:r>
            <a:r>
              <a:rPr lang="en-US" sz="1200" dirty="0"/>
              <a:t> of the </a:t>
            </a:r>
            <a:r>
              <a:rPr lang="en-US" sz="1200" i="1" dirty="0"/>
              <a:t>ERI reference design. </a:t>
            </a:r>
            <a:r>
              <a:rPr lang="en-US" sz="1200" dirty="0"/>
              <a:t>The ERI shall consider all energy used in the </a:t>
            </a:r>
            <a:r>
              <a:rPr lang="en-US" sz="1200" i="1" dirty="0"/>
              <a:t>residential building. </a:t>
            </a:r>
            <a:endParaRPr lang="en-US" sz="1200" dirty="0"/>
          </a:p>
          <a:p>
            <a:r>
              <a:rPr lang="en-US" sz="1200" b="1" dirty="0"/>
              <a:t>R406.3.1 ERI reference design.</a:t>
            </a:r>
            <a:endParaRPr lang="en-US" sz="1200" dirty="0"/>
          </a:p>
          <a:p>
            <a:r>
              <a:rPr lang="en-US" sz="1200" dirty="0"/>
              <a:t>The </a:t>
            </a:r>
            <a:r>
              <a:rPr lang="en-US" sz="1200" i="1" dirty="0"/>
              <a:t>ERI reference design </a:t>
            </a:r>
            <a:r>
              <a:rPr lang="en-US" sz="1200" dirty="0"/>
              <a:t>shall be configured such that it meets the minimum requirements of the 2006 </a:t>
            </a:r>
            <a:r>
              <a:rPr lang="en-US" sz="1200" i="1" dirty="0"/>
              <a:t>International Energy Conservation Code </a:t>
            </a:r>
            <a:r>
              <a:rPr lang="en-US" sz="1200" dirty="0"/>
              <a:t>prescriptive requirements.</a:t>
            </a:r>
          </a:p>
          <a:p>
            <a:r>
              <a:rPr lang="en-US" sz="1200" strike="sngStrike" dirty="0"/>
              <a:t>The proposed </a:t>
            </a:r>
            <a:r>
              <a:rPr lang="en-US" sz="1200" i="1" strike="sngStrike" dirty="0"/>
              <a:t>residential building </a:t>
            </a:r>
            <a:r>
              <a:rPr lang="en-US" sz="1200" strike="sngStrike" dirty="0"/>
              <a:t>shall be shown to have an annual total normalized modified load less than or equal to the annual total loads of the </a:t>
            </a:r>
            <a:r>
              <a:rPr lang="en-US" sz="1200" i="1" strike="sngStrike" dirty="0"/>
              <a:t>ERI reference design.</a:t>
            </a:r>
            <a:endParaRPr lang="en-US" sz="1200" dirty="0"/>
          </a:p>
          <a:p>
            <a:r>
              <a:rPr lang="en-US" sz="1200" b="1" dirty="0"/>
              <a:t>R406.4 ERI-based compliance.</a:t>
            </a:r>
            <a:endParaRPr lang="en-US" sz="1200" dirty="0"/>
          </a:p>
          <a:p>
            <a:r>
              <a:rPr lang="en-US" sz="1200" u="sng" dirty="0"/>
              <a:t>The ERI for the </a:t>
            </a:r>
            <a:r>
              <a:rPr lang="en-US" sz="1200" i="1" u="sng" dirty="0"/>
              <a:t>rated design</a:t>
            </a:r>
            <a:r>
              <a:rPr lang="en-US" sz="1200" u="sng" dirty="0"/>
              <a:t> shall be determined in accordance with ANSI/RESNET/ICC 301-2014, including Addendum A-2015, and </a:t>
            </a:r>
            <a:r>
              <a:rPr lang="en-US" sz="1200" strike="sngStrike" dirty="0"/>
              <a:t>Compliance based on an ERI analysis requires that the </a:t>
            </a:r>
            <a:r>
              <a:rPr lang="en-US" sz="1200" i="1" strike="sngStrike" dirty="0"/>
              <a:t>rated design </a:t>
            </a:r>
            <a:r>
              <a:rPr lang="en-US" sz="1200" dirty="0"/>
              <a:t>be shown to have an ERI less than or equal to the appropriate value listed in Table R406.4</a:t>
            </a:r>
            <a:r>
              <a:rPr lang="en-US" sz="1200" strike="sngStrike" dirty="0"/>
              <a:t> when compared to the </a:t>
            </a:r>
            <a:r>
              <a:rPr lang="en-US" sz="1200" i="1" strike="sngStrike" dirty="0"/>
              <a:t>ERI reference design</a:t>
            </a:r>
            <a:r>
              <a:rPr lang="en-US" sz="1200" i="1" dirty="0"/>
              <a:t>. </a:t>
            </a:r>
            <a:endParaRPr lang="en-US" sz="1200" dirty="0"/>
          </a:p>
          <a:p>
            <a:endParaRPr lang="en-US" sz="1200"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15285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6th Edition (</a:t>
            </a:r>
            <a:r>
              <a:rPr lang="en-US" sz="2400" dirty="0" smtClean="0"/>
              <a:t>2017) </a:t>
            </a:r>
            <a:r>
              <a:rPr lang="en-US" sz="2400" dirty="0"/>
              <a:t>FBC, Energy Conservation</a:t>
            </a:r>
          </a:p>
        </p:txBody>
      </p:sp>
      <p:sp>
        <p:nvSpPr>
          <p:cNvPr id="3" name="Content Placeholder 2"/>
          <p:cNvSpPr>
            <a:spLocks noGrp="1"/>
          </p:cNvSpPr>
          <p:nvPr>
            <p:ph idx="1"/>
          </p:nvPr>
        </p:nvSpPr>
        <p:spPr/>
        <p:txBody>
          <a:bodyPr/>
          <a:lstStyle/>
          <a:p>
            <a:r>
              <a:rPr lang="en-US" b="1" dirty="0"/>
              <a:t>EN </a:t>
            </a:r>
            <a:r>
              <a:rPr lang="en-US" b="1" dirty="0" smtClean="0"/>
              <a:t>6576 </a:t>
            </a:r>
            <a:r>
              <a:rPr lang="en-US" b="1" dirty="0"/>
              <a:t>(TAC – AS)</a:t>
            </a:r>
            <a:endParaRPr lang="en-US" dirty="0"/>
          </a:p>
          <a:p>
            <a:r>
              <a:rPr lang="en-US" b="1" dirty="0"/>
              <a:t>R406.6.1 Compliance software tools.</a:t>
            </a:r>
            <a:endParaRPr lang="en-US" dirty="0"/>
          </a:p>
          <a:p>
            <a:r>
              <a:rPr lang="en-US" u="sng" dirty="0"/>
              <a:t>Computer software utilized for demonstration of code compliance shall have been approved by the Florida Building Commission in accordance with requirements of this code. </a:t>
            </a:r>
            <a:r>
              <a:rPr lang="en-US" strike="sngStrike" dirty="0"/>
              <a:t>Documentation verifying that the methods and accuracy of the compliance software tools conform to the provisions of this section shall be provided to the code official.</a:t>
            </a:r>
            <a:endParaRPr lang="en-US" dirty="0"/>
          </a:p>
          <a:p>
            <a:endParaRPr lang="en-US"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352667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28" y="265310"/>
            <a:ext cx="8761413" cy="706964"/>
          </a:xfrm>
        </p:spPr>
        <p:txBody>
          <a:bodyPr/>
          <a:lstStyle/>
          <a:p>
            <a:r>
              <a:rPr lang="en-US" sz="2400" b="1" dirty="0">
                <a:effectLst>
                  <a:outerShdw blurRad="38100" dist="38100" dir="2700000" algn="tl">
                    <a:srgbClr val="000000">
                      <a:alpha val="43137"/>
                    </a:srgbClr>
                  </a:outerShdw>
                </a:effectLst>
              </a:rPr>
              <a:t>2016 Supplement (Code Fixes) to the 5</a:t>
            </a:r>
            <a:r>
              <a:rPr lang="en-US" sz="2400" b="1" baseline="30000" dirty="0">
                <a:effectLst>
                  <a:outerShdw blurRad="38100" dist="38100" dir="2700000" algn="tl">
                    <a:srgbClr val="000000">
                      <a:alpha val="43137"/>
                    </a:srgbClr>
                  </a:outerShdw>
                </a:effectLst>
              </a:rPr>
              <a:t>th</a:t>
            </a:r>
            <a:r>
              <a:rPr lang="en-US" sz="2400" b="1" dirty="0">
                <a:effectLst>
                  <a:outerShdw blurRad="38100" dist="38100" dir="2700000" algn="tl">
                    <a:srgbClr val="000000">
                      <a:alpha val="43137"/>
                    </a:srgbClr>
                  </a:outerShdw>
                </a:effectLst>
              </a:rPr>
              <a:t> Edition (2014) Florida Building Code “Effective – July 1, 2016</a:t>
            </a:r>
            <a:r>
              <a:rPr lang="en-US" sz="2400" b="1" dirty="0" smtClean="0">
                <a:effectLst>
                  <a:outerShdw blurRad="38100" dist="38100" dir="2700000" algn="tl">
                    <a:srgbClr val="000000">
                      <a:alpha val="43137"/>
                    </a:srgbClr>
                  </a:outerShdw>
                </a:effectLst>
              </a:rPr>
              <a:t>) – Summary </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3553" y="1397435"/>
            <a:ext cx="11758447" cy="3416300"/>
          </a:xfrm>
        </p:spPr>
        <p:txBody>
          <a:bodyPr>
            <a:noAutofit/>
          </a:bodyPr>
          <a:lstStyle/>
          <a:p>
            <a:pPr marL="0" indent="0">
              <a:buNone/>
            </a:pPr>
            <a:endParaRPr lang="en-US" sz="2000" b="1" dirty="0" smtClean="0"/>
          </a:p>
          <a:p>
            <a:pPr lvl="0"/>
            <a:r>
              <a:rPr lang="en-US" sz="2000" b="1" dirty="0" smtClean="0"/>
              <a:t>Adopts </a:t>
            </a:r>
            <a:r>
              <a:rPr lang="en-US" sz="2000" b="1" dirty="0"/>
              <a:t>the 2015 IECC/ERI as another option for compliance, in addition to the prescriptive and performance paths. </a:t>
            </a:r>
            <a:endParaRPr lang="en-US" sz="2000" dirty="0"/>
          </a:p>
          <a:p>
            <a:pPr lvl="0"/>
            <a:r>
              <a:rPr lang="en-US" sz="2000" b="1" dirty="0"/>
              <a:t>Requires meeting target </a:t>
            </a:r>
            <a:r>
              <a:rPr lang="en-US" sz="2000" b="1" dirty="0" smtClean="0"/>
              <a:t>score</a:t>
            </a:r>
            <a:endParaRPr lang="en-US" sz="2000" dirty="0"/>
          </a:p>
          <a:p>
            <a:pPr lvl="0"/>
            <a:r>
              <a:rPr lang="en-US" sz="2000" b="1" dirty="0"/>
              <a:t>Requires meeting the mandatory code requirements of the 2015 IECC including piping provisions for water </a:t>
            </a:r>
            <a:r>
              <a:rPr lang="en-US" sz="2000" b="1" dirty="0" smtClean="0"/>
              <a:t>heating – </a:t>
            </a:r>
            <a:r>
              <a:rPr lang="en-US" sz="2000" b="1" dirty="0" smtClean="0">
                <a:solidFill>
                  <a:srgbClr val="FF0000"/>
                </a:solidFill>
              </a:rPr>
              <a:t>no trade-off </a:t>
            </a:r>
            <a:endParaRPr lang="en-US" sz="2000" dirty="0">
              <a:solidFill>
                <a:srgbClr val="FF0000"/>
              </a:solidFill>
            </a:endParaRPr>
          </a:p>
          <a:p>
            <a:r>
              <a:rPr lang="en-US" sz="2000" b="1" dirty="0"/>
              <a:t> </a:t>
            </a:r>
            <a:r>
              <a:rPr lang="en-US" sz="2000" b="1" dirty="0" smtClean="0"/>
              <a:t>Requires </a:t>
            </a:r>
            <a:r>
              <a:rPr lang="en-US" sz="2000" b="1" dirty="0"/>
              <a:t>compliance with minimum installation and window envelope prescriptive requirements of the 2009 </a:t>
            </a:r>
            <a:r>
              <a:rPr lang="en-US" sz="2000" b="1" dirty="0" smtClean="0"/>
              <a:t>IECC - </a:t>
            </a:r>
            <a:r>
              <a:rPr lang="en-US" sz="2000" b="1" dirty="0">
                <a:solidFill>
                  <a:srgbClr val="FF0000"/>
                </a:solidFill>
              </a:rPr>
              <a:t>no trade-off </a:t>
            </a:r>
            <a:endParaRPr lang="en-US" sz="2000" dirty="0"/>
          </a:p>
          <a:p>
            <a:r>
              <a:rPr lang="en-US" sz="2000" b="1" dirty="0"/>
              <a:t>The ERI performance path allows the B.O. to specify qualifying Energy Rating Index method to be </a:t>
            </a:r>
            <a:r>
              <a:rPr lang="en-US" sz="2000" b="1" dirty="0" smtClean="0"/>
              <a:t>used.</a:t>
            </a:r>
            <a:endParaRPr lang="en-US" sz="2000" dirty="0"/>
          </a:p>
          <a:p>
            <a:pPr lvl="0"/>
            <a:r>
              <a:rPr lang="en-US" sz="2000" b="1" dirty="0"/>
              <a:t>Provide for 3</a:t>
            </a:r>
            <a:r>
              <a:rPr lang="en-US" sz="2000" b="1" baseline="30000" dirty="0"/>
              <a:t>rd</a:t>
            </a:r>
            <a:r>
              <a:rPr lang="en-US" sz="2000" b="1" dirty="0"/>
              <a:t> party analysis and review of the energy using features of the house - – </a:t>
            </a:r>
            <a:r>
              <a:rPr lang="en-US" sz="2000" b="1" dirty="0">
                <a:solidFill>
                  <a:srgbClr val="FF0000"/>
                </a:solidFill>
              </a:rPr>
              <a:t>consistent with BEERS</a:t>
            </a:r>
            <a:endParaRPr lang="en-US" sz="2000" dirty="0"/>
          </a:p>
          <a:p>
            <a:pPr lvl="0"/>
            <a:r>
              <a:rPr lang="en-US" sz="2000" b="1" dirty="0"/>
              <a:t>Determination – ERI - 100 is equivalent to the 2006 IECC and “0” is equivalent to a net –zero home.</a:t>
            </a:r>
            <a:endParaRPr lang="en-US" sz="2000" dirty="0"/>
          </a:p>
          <a:p>
            <a:pPr marL="0" indent="0">
              <a:buNone/>
            </a:pPr>
            <a:endParaRPr lang="en-US" sz="2000" dirty="0"/>
          </a:p>
        </p:txBody>
      </p:sp>
      <p:sp>
        <p:nvSpPr>
          <p:cNvPr id="4" name="Date Placeholder 3"/>
          <p:cNvSpPr>
            <a:spLocks noGrp="1"/>
          </p:cNvSpPr>
          <p:nvPr>
            <p:ph type="dt" sz="half" idx="10"/>
          </p:nvPr>
        </p:nvSpPr>
        <p:spPr/>
        <p:txBody>
          <a:bodyPr/>
          <a:lstStyle/>
          <a:p>
            <a:fld id="{9DACC65A-3E97-435C-A9E4-6EC5402C7382}"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2654564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for discussion and determination </a:t>
            </a:r>
          </a:p>
        </p:txBody>
      </p:sp>
      <p:sp>
        <p:nvSpPr>
          <p:cNvPr id="3" name="Content Placeholder 2"/>
          <p:cNvSpPr>
            <a:spLocks noGrp="1"/>
          </p:cNvSpPr>
          <p:nvPr>
            <p:ph idx="1"/>
          </p:nvPr>
        </p:nvSpPr>
        <p:spPr/>
        <p:txBody>
          <a:bodyPr/>
          <a:lstStyle/>
          <a:p>
            <a:r>
              <a:rPr lang="en-US" dirty="0" smtClean="0"/>
              <a:t>Qualifying </a:t>
            </a:r>
            <a:r>
              <a:rPr lang="en-US" dirty="0"/>
              <a:t>energy rating index method - compliance, inspection and calculating home’s energy performance. </a:t>
            </a:r>
          </a:p>
          <a:p>
            <a:r>
              <a:rPr lang="en-US" dirty="0" smtClean="0"/>
              <a:t>Whether </a:t>
            </a:r>
            <a:r>
              <a:rPr lang="en-US" dirty="0"/>
              <a:t>onsite renewable power generation may be used for compliance, and </a:t>
            </a:r>
            <a:endParaRPr lang="en-US" dirty="0" smtClean="0"/>
          </a:p>
          <a:p>
            <a:r>
              <a:rPr lang="en-US" dirty="0" smtClean="0"/>
              <a:t> Whether </a:t>
            </a:r>
            <a:r>
              <a:rPr lang="en-US" dirty="0"/>
              <a:t>onsite renewable power generation may be used for a period longer than three years but not more than six consecutive years.</a:t>
            </a:r>
          </a:p>
          <a:p>
            <a:endParaRPr lang="en-US" dirty="0"/>
          </a:p>
        </p:txBody>
      </p:sp>
      <p:sp>
        <p:nvSpPr>
          <p:cNvPr id="4" name="Date Placeholder 3"/>
          <p:cNvSpPr>
            <a:spLocks noGrp="1"/>
          </p:cNvSpPr>
          <p:nvPr>
            <p:ph type="dt" sz="half" idx="10"/>
          </p:nvPr>
        </p:nvSpPr>
        <p:spPr/>
        <p:txBody>
          <a:bodyPr/>
          <a:lstStyle/>
          <a:p>
            <a:fld id="{D64A03C6-AD92-4EDA-894C-67B99EFA2FB1}"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858821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822" y="147071"/>
            <a:ext cx="8761413" cy="706964"/>
          </a:xfrm>
        </p:spPr>
        <p:txBody>
          <a:bodyPr/>
          <a:lstStyle/>
          <a:p>
            <a:pPr marL="0" indent="0"/>
            <a:r>
              <a:rPr lang="en-US" b="1" dirty="0" smtClean="0">
                <a:effectLst>
                  <a:outerShdw blurRad="38100" dist="38100" dir="2700000" algn="tl">
                    <a:srgbClr val="000000">
                      <a:alpha val="43137"/>
                    </a:srgbClr>
                  </a:outerShdw>
                </a:effectLst>
              </a:rPr>
              <a:t>Work Plan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62838" y="1090002"/>
            <a:ext cx="8761412" cy="3416300"/>
          </a:xfrm>
        </p:spPr>
        <p:txBody>
          <a:bodyPr>
            <a:noAutofit/>
          </a:bodyPr>
          <a:lstStyle/>
          <a:p>
            <a:pPr marL="0" indent="0">
              <a:buNone/>
            </a:pPr>
            <a:r>
              <a:rPr lang="en-US" b="1" u="sng" dirty="0" smtClean="0"/>
              <a:t>Objective</a:t>
            </a:r>
            <a:r>
              <a:rPr lang="en-US" b="1" u="sng" dirty="0"/>
              <a:t>:</a:t>
            </a:r>
            <a:r>
              <a:rPr lang="en-US" dirty="0"/>
              <a:t> </a:t>
            </a:r>
            <a:r>
              <a:rPr lang="en-US" dirty="0" smtClean="0"/>
              <a:t>  Discuss </a:t>
            </a:r>
            <a:r>
              <a:rPr lang="en-US" dirty="0"/>
              <a:t>and provide recommendations to the Commission regarding the following:</a:t>
            </a:r>
          </a:p>
          <a:p>
            <a:pPr lvl="1"/>
            <a:r>
              <a:rPr lang="en-US" sz="1200" dirty="0"/>
              <a:t>a</a:t>
            </a:r>
            <a:r>
              <a:rPr lang="en-US" sz="1200" dirty="0" smtClean="0"/>
              <a:t>) </a:t>
            </a:r>
            <a:r>
              <a:rPr lang="en-US" sz="1200" dirty="0"/>
              <a:t>Whether onsite renewable power generation may be used for compliance, and </a:t>
            </a:r>
          </a:p>
          <a:p>
            <a:pPr lvl="1"/>
            <a:r>
              <a:rPr lang="en-US" sz="1200" dirty="0"/>
              <a:t>b</a:t>
            </a:r>
            <a:r>
              <a:rPr lang="en-US" sz="1200" dirty="0" smtClean="0"/>
              <a:t>)  Whether </a:t>
            </a:r>
            <a:r>
              <a:rPr lang="en-US" sz="1200" dirty="0"/>
              <a:t>onsite renewable power generation may be used for a period longer than three years but not more than six consecutive years.</a:t>
            </a:r>
          </a:p>
          <a:p>
            <a:pPr marL="0" indent="0">
              <a:buNone/>
            </a:pPr>
            <a:r>
              <a:rPr lang="en-US" b="1" u="sng" dirty="0"/>
              <a:t>Schedule:</a:t>
            </a:r>
            <a:endParaRPr lang="en-US" dirty="0"/>
          </a:p>
          <a:p>
            <a:r>
              <a:rPr lang="en-US" dirty="0"/>
              <a:t>Appoint Workgroup members </a:t>
            </a:r>
            <a:r>
              <a:rPr lang="en-US" dirty="0">
                <a:solidFill>
                  <a:srgbClr val="FF0000"/>
                </a:solidFill>
              </a:rPr>
              <a:t>(Completed)</a:t>
            </a:r>
            <a:r>
              <a:rPr lang="en-US" dirty="0"/>
              <a:t>					</a:t>
            </a:r>
            <a:r>
              <a:rPr lang="en-US" dirty="0" smtClean="0"/>
              <a:t>7-1</a:t>
            </a:r>
            <a:r>
              <a:rPr lang="en-US" dirty="0"/>
              <a:t>/ 2016 </a:t>
            </a:r>
          </a:p>
          <a:p>
            <a:r>
              <a:rPr lang="en-US" dirty="0"/>
              <a:t>Workgroup 1</a:t>
            </a:r>
            <a:r>
              <a:rPr lang="en-US" baseline="30000" dirty="0"/>
              <a:t>st</a:t>
            </a:r>
            <a:r>
              <a:rPr lang="en-US" dirty="0"/>
              <a:t> meeting (Gainesville)						</a:t>
            </a:r>
            <a:r>
              <a:rPr lang="en-US" dirty="0" smtClean="0"/>
              <a:t>	7/20/2016</a:t>
            </a:r>
            <a:endParaRPr lang="en-US" dirty="0"/>
          </a:p>
          <a:p>
            <a:pPr lvl="1"/>
            <a:r>
              <a:rPr lang="en-US" sz="1200" dirty="0" smtClean="0"/>
              <a:t>Program </a:t>
            </a:r>
            <a:r>
              <a:rPr lang="en-US" sz="1200" dirty="0"/>
              <a:t>review - Presentations </a:t>
            </a:r>
          </a:p>
          <a:p>
            <a:pPr lvl="1"/>
            <a:r>
              <a:rPr lang="en-US" sz="1200" dirty="0" smtClean="0"/>
              <a:t>Identify </a:t>
            </a:r>
            <a:r>
              <a:rPr lang="en-US" sz="1200" dirty="0"/>
              <a:t>Key topical issues for evaluation </a:t>
            </a:r>
          </a:p>
          <a:p>
            <a:pPr lvl="1"/>
            <a:r>
              <a:rPr lang="en-US" sz="1200" dirty="0" smtClean="0"/>
              <a:t>Identification</a:t>
            </a:r>
            <a:r>
              <a:rPr lang="en-US" sz="1200" dirty="0"/>
              <a:t>, discussion and evaluation of options</a:t>
            </a:r>
          </a:p>
          <a:p>
            <a:r>
              <a:rPr lang="en-US" dirty="0"/>
              <a:t>Workgroup 2</a:t>
            </a:r>
            <a:r>
              <a:rPr lang="en-US" baseline="30000" dirty="0"/>
              <a:t>nd</a:t>
            </a:r>
            <a:r>
              <a:rPr lang="en-US" dirty="0"/>
              <a:t> meeting (Ft. Lauderdale)						</a:t>
            </a:r>
            <a:r>
              <a:rPr lang="en-US" dirty="0" smtClean="0"/>
              <a:t>8</a:t>
            </a:r>
            <a:r>
              <a:rPr lang="en-US" dirty="0"/>
              <a:t>//17/2016	</a:t>
            </a:r>
          </a:p>
          <a:p>
            <a:pPr lvl="1"/>
            <a:r>
              <a:rPr lang="en-US" sz="1200" dirty="0" smtClean="0"/>
              <a:t>Continue </a:t>
            </a:r>
            <a:r>
              <a:rPr lang="en-US" sz="1200" dirty="0"/>
              <a:t>identification of key topical issues for evaluation</a:t>
            </a:r>
          </a:p>
          <a:p>
            <a:pPr lvl="1"/>
            <a:r>
              <a:rPr lang="en-US" sz="1200" dirty="0" smtClean="0"/>
              <a:t>Rank/prioritize </a:t>
            </a:r>
            <a:r>
              <a:rPr lang="en-US" sz="1200" dirty="0"/>
              <a:t>key topical issues</a:t>
            </a:r>
          </a:p>
          <a:p>
            <a:pPr lvl="1"/>
            <a:r>
              <a:rPr lang="en-US" sz="1200" dirty="0" smtClean="0"/>
              <a:t>Formulate </a:t>
            </a:r>
            <a:r>
              <a:rPr lang="en-US" sz="1200" dirty="0"/>
              <a:t>recommendations for action</a:t>
            </a:r>
          </a:p>
          <a:p>
            <a:r>
              <a:rPr lang="en-US" dirty="0"/>
              <a:t> Workgroup 3</a:t>
            </a:r>
            <a:r>
              <a:rPr lang="en-US" baseline="30000" dirty="0"/>
              <a:t>rd</a:t>
            </a:r>
            <a:r>
              <a:rPr lang="en-US" dirty="0"/>
              <a:t> meeting – TBD							</a:t>
            </a:r>
            <a:r>
              <a:rPr lang="en-US" dirty="0" smtClean="0"/>
              <a:t>	9/2016 </a:t>
            </a:r>
            <a:r>
              <a:rPr lang="en-US" dirty="0"/>
              <a:t>					</a:t>
            </a:r>
          </a:p>
          <a:p>
            <a:pPr marL="0" indent="0">
              <a:buNone/>
            </a:pPr>
            <a:r>
              <a:rPr lang="en-US" dirty="0" smtClean="0"/>
              <a:t> </a:t>
            </a:r>
            <a:endParaRPr lang="en-US" dirty="0"/>
          </a:p>
          <a:p>
            <a:endParaRPr lang="en-US" sz="1200" dirty="0"/>
          </a:p>
        </p:txBody>
      </p:sp>
      <p:sp>
        <p:nvSpPr>
          <p:cNvPr id="5" name="Date Placeholder 4"/>
          <p:cNvSpPr>
            <a:spLocks noGrp="1"/>
          </p:cNvSpPr>
          <p:nvPr>
            <p:ph type="dt" sz="half" idx="10"/>
          </p:nvPr>
        </p:nvSpPr>
        <p:spPr/>
        <p:txBody>
          <a:bodyPr/>
          <a:lstStyle/>
          <a:p>
            <a:fld id="{E9E706D6-C0AF-4EDF-B90B-F677FC11E4C7}"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84253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91" y="359908"/>
            <a:ext cx="8761413" cy="706964"/>
          </a:xfrm>
        </p:spPr>
        <p:txBody>
          <a:bodyPr/>
          <a:lstStyle/>
          <a:p>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Q</a:t>
            </a:r>
            <a:r>
              <a:rPr lang="en-US" b="1" dirty="0" smtClean="0">
                <a:effectLst>
                  <a:outerShdw blurRad="38100" dist="38100" dir="2700000" algn="tl">
                    <a:srgbClr val="000000">
                      <a:alpha val="43137"/>
                    </a:srgbClr>
                  </a:outerShdw>
                </a:effectLst>
              </a:rPr>
              <a:t>uestions?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3" y="3040822"/>
            <a:ext cx="5124450" cy="3416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383" y="2797128"/>
            <a:ext cx="4841262" cy="3659994"/>
          </a:xfrm>
          <a:prstGeom prst="rect">
            <a:avLst/>
          </a:prstGeom>
        </p:spPr>
      </p:pic>
      <p:sp>
        <p:nvSpPr>
          <p:cNvPr id="3" name="TextBox 2"/>
          <p:cNvSpPr txBox="1"/>
          <p:nvPr/>
        </p:nvSpPr>
        <p:spPr>
          <a:xfrm>
            <a:off x="1537138" y="1797266"/>
            <a:ext cx="9718879"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FOR MORE INFO CALL CODES AND STANDARDS AT 850-487-1824</a:t>
            </a:r>
            <a:endParaRPr lang="en-US" sz="24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716354EB-CDAE-42D2-A543-88B4089667ED}" type="datetime1">
              <a:rPr lang="en-US" smtClean="0"/>
              <a:t>7/11/2016</a:t>
            </a:fld>
            <a:endParaRPr lang="en-US" dirty="0"/>
          </a:p>
        </p:txBody>
      </p:sp>
      <p:sp>
        <p:nvSpPr>
          <p:cNvPr id="7" name="Footer Placeholder 6"/>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934814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Code Change No: </a:t>
            </a:r>
            <a:r>
              <a:rPr lang="en-US" b="1" dirty="0" smtClean="0">
                <a:effectLst>
                  <a:outerShdw blurRad="38100" dist="38100" dir="2700000" algn="tl">
                    <a:srgbClr val="000000">
                      <a:alpha val="43137"/>
                    </a:srgbClr>
                  </a:outerShdw>
                </a:effectLst>
              </a:rPr>
              <a:t>RE188-13</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39189" y="1105775"/>
            <a:ext cx="8761412" cy="3416300"/>
          </a:xfrm>
        </p:spPr>
        <p:txBody>
          <a:bodyPr/>
          <a:lstStyle/>
          <a:p>
            <a:r>
              <a:rPr lang="en-US" b="1" dirty="0"/>
              <a:t>Code Change No: RE188-13</a:t>
            </a:r>
            <a:endParaRPr lang="en-US" dirty="0"/>
          </a:p>
          <a:p>
            <a:r>
              <a:rPr lang="en-US" b="1" dirty="0"/>
              <a:t>Original Proposal</a:t>
            </a:r>
            <a:endParaRPr lang="en-US" dirty="0"/>
          </a:p>
          <a:p>
            <a:r>
              <a:rPr lang="en-US" b="1" dirty="0"/>
              <a:t>Section(s): R202 (NEW) (IRC N1101.9 (NEW)), R401.2 (IRC N1101.15), R406 (NEW) (IRC N1106</a:t>
            </a:r>
            <a:endParaRPr lang="en-US" dirty="0"/>
          </a:p>
          <a:p>
            <a:r>
              <a:rPr lang="en-US" b="1" dirty="0"/>
              <a:t>NEW)</a:t>
            </a:r>
            <a:endParaRPr lang="en-US" dirty="0"/>
          </a:p>
          <a:p>
            <a:r>
              <a:rPr lang="en-US" b="1" dirty="0"/>
              <a:t>Proponent: </a:t>
            </a:r>
            <a:r>
              <a:rPr lang="en-US" dirty="0"/>
              <a:t>Eric </a:t>
            </a:r>
            <a:r>
              <a:rPr lang="en-US" dirty="0" err="1"/>
              <a:t>Makela</a:t>
            </a:r>
            <a:r>
              <a:rPr lang="en-US" dirty="0"/>
              <a:t>, Britt </a:t>
            </a:r>
            <a:r>
              <a:rPr lang="en-US" dirty="0" err="1"/>
              <a:t>Makela</a:t>
            </a:r>
            <a:r>
              <a:rPr lang="en-US" dirty="0"/>
              <a:t> Group, Inc., David Goldstein, National Resource Defense Council</a:t>
            </a:r>
          </a:p>
          <a:p>
            <a:endParaRPr lang="en-US" dirty="0"/>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TextBox 6"/>
          <p:cNvSpPr txBox="1"/>
          <p:nvPr/>
        </p:nvSpPr>
        <p:spPr>
          <a:xfrm>
            <a:off x="323194" y="4422227"/>
            <a:ext cx="11571889" cy="1754326"/>
          </a:xfrm>
          <a:prstGeom prst="rect">
            <a:avLst/>
          </a:prstGeom>
          <a:noFill/>
        </p:spPr>
        <p:txBody>
          <a:bodyPr wrap="square" rtlCol="0">
            <a:spAutoFit/>
          </a:bodyPr>
          <a:lstStyle/>
          <a:p>
            <a:r>
              <a:rPr lang="en-US" b="1" dirty="0" smtClean="0">
                <a:solidFill>
                  <a:srgbClr val="000000"/>
                </a:solidFill>
                <a:highlight>
                  <a:srgbClr val="FFFF00"/>
                </a:highlight>
                <a:latin typeface="Arial"/>
                <a:ea typeface="Times New Roman"/>
                <a:cs typeface="Arial"/>
              </a:rPr>
              <a:t>Reason:</a:t>
            </a:r>
            <a:r>
              <a:rPr lang="en-US" sz="1100" dirty="0" smtClean="0">
                <a:highlight>
                  <a:srgbClr val="FFFF00"/>
                </a:highlight>
                <a:latin typeface="Arial"/>
                <a:ea typeface="Times New Roman"/>
                <a:cs typeface="Times New Roman"/>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residential provisions of the IECC allows for varying methods for demonstrating compliance with the code. This includes both a prescriptive and simulated performance option in addition to allowing efficiency programs that </a:t>
            </a:r>
            <a:r>
              <a:rPr lang="en-US" b="1" dirty="0">
                <a:solidFill>
                  <a:srgbClr val="000000"/>
                </a:solidFill>
                <a:highlight>
                  <a:srgbClr val="FFFF00"/>
                </a:highlight>
                <a:latin typeface="Arial"/>
                <a:ea typeface="Times New Roman"/>
                <a:cs typeface="Arial"/>
              </a:rPr>
              <a:t>are designed to go above the minimum code levels as “deemed to comply” programs</a:t>
            </a:r>
            <a:r>
              <a:rPr lang="en-US" dirty="0">
                <a:latin typeface="Arial" panose="020B0604020202020204" pitchFamily="34" charset="0"/>
                <a:cs typeface="Arial" panose="020B0604020202020204" pitchFamily="34" charset="0"/>
              </a:rPr>
              <a:t>. These above code programs must be approved by the code official to be used in the jurisdiction. Alternative programs that depend on an </a:t>
            </a:r>
            <a:r>
              <a:rPr lang="en-US" b="1" dirty="0">
                <a:solidFill>
                  <a:srgbClr val="000000"/>
                </a:solidFill>
                <a:highlight>
                  <a:srgbClr val="FFFF00"/>
                </a:highlight>
                <a:latin typeface="Arial"/>
                <a:ea typeface="Times New Roman"/>
                <a:cs typeface="Arial"/>
              </a:rPr>
              <a:t>Energy Rating Index (ERI) have been approved as an</a:t>
            </a:r>
          </a:p>
          <a:p>
            <a:r>
              <a:rPr lang="en-US" b="1" dirty="0">
                <a:solidFill>
                  <a:srgbClr val="000000"/>
                </a:solidFill>
                <a:highlight>
                  <a:srgbClr val="FFFF00"/>
                </a:highlight>
                <a:latin typeface="Arial"/>
                <a:ea typeface="Times New Roman"/>
                <a:cs typeface="Arial"/>
              </a:rPr>
              <a:t>alternative code or above code program in at least 6 states </a:t>
            </a:r>
            <a:r>
              <a:rPr lang="en-US" dirty="0">
                <a:latin typeface="Arial" panose="020B0604020202020204" pitchFamily="34" charset="0"/>
                <a:cs typeface="Arial" panose="020B0604020202020204" pitchFamily="34" charset="0"/>
              </a:rPr>
              <a:t>and in over 130 jurisdictions.</a:t>
            </a:r>
            <a:endParaRPr lang="en-US" dirty="0"/>
          </a:p>
        </p:txBody>
      </p:sp>
    </p:spTree>
    <p:extLst>
      <p:ext uri="{BB962C8B-B14F-4D97-AF65-F5344CB8AC3E}">
        <p14:creationId xmlns:p14="http://schemas.microsoft.com/office/powerpoint/2010/main" val="595486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TextBox 8"/>
          <p:cNvSpPr txBox="1"/>
          <p:nvPr/>
        </p:nvSpPr>
        <p:spPr>
          <a:xfrm>
            <a:off x="268014" y="1024507"/>
            <a:ext cx="11703270" cy="606319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These </a:t>
            </a:r>
            <a:r>
              <a:rPr lang="en-US" sz="1600" dirty="0">
                <a:latin typeface="Arial" panose="020B0604020202020204" pitchFamily="34" charset="0"/>
                <a:cs typeface="Arial" panose="020B0604020202020204" pitchFamily="34" charset="0"/>
              </a:rPr>
              <a:t>types of programs typically take </a:t>
            </a:r>
            <a:r>
              <a:rPr lang="en-US" sz="1600" dirty="0" smtClean="0">
                <a:latin typeface="Arial" panose="020B0604020202020204" pitchFamily="34" charset="0"/>
                <a:cs typeface="Arial" panose="020B0604020202020204" pitchFamily="34" charset="0"/>
              </a:rPr>
              <a:t>the form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a </a:t>
            </a:r>
            <a:r>
              <a:rPr lang="en-US" b="1" dirty="0">
                <a:solidFill>
                  <a:srgbClr val="000000"/>
                </a:solidFill>
                <a:highlight>
                  <a:srgbClr val="FFFF00"/>
                </a:highlight>
                <a:latin typeface="Arial"/>
                <a:ea typeface="Times New Roman"/>
                <a:cs typeface="Arial"/>
              </a:rPr>
              <a:t>Home Energy Rating System (HERS) program</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Under the current </a:t>
            </a:r>
            <a:r>
              <a:rPr lang="en-US" sz="1600" dirty="0">
                <a:solidFill>
                  <a:srgbClr val="FF0000"/>
                </a:solidFill>
                <a:latin typeface="Arial" panose="020B0604020202020204" pitchFamily="34" charset="0"/>
                <a:cs typeface="Arial" panose="020B0604020202020204" pitchFamily="34" charset="0"/>
              </a:rPr>
              <a:t>code there is no guidance on setting Energy </a:t>
            </a:r>
            <a:r>
              <a:rPr lang="en-US" sz="1600" dirty="0" smtClean="0">
                <a:solidFill>
                  <a:srgbClr val="FF0000"/>
                </a:solidFill>
                <a:latin typeface="Arial" panose="020B0604020202020204" pitchFamily="34" charset="0"/>
                <a:cs typeface="Arial" panose="020B0604020202020204" pitchFamily="34" charset="0"/>
              </a:rPr>
              <a:t>Rating Index scores</a:t>
            </a:r>
            <a:r>
              <a:rPr lang="en-US" sz="1600" dirty="0">
                <a:latin typeface="Arial" panose="020B0604020202020204" pitchFamily="34" charset="0"/>
                <a:cs typeface="Arial" panose="020B0604020202020204" pitchFamily="34" charset="0"/>
              </a:rPr>
              <a:t>, which will lead to inconsistent application of these types of programs based on climate </a:t>
            </a:r>
            <a:r>
              <a:rPr lang="en-US" sz="1600" dirty="0" smtClean="0">
                <a:latin typeface="Arial" panose="020B0604020202020204" pitchFamily="34" charset="0"/>
                <a:cs typeface="Arial" panose="020B0604020202020204" pitchFamily="34" charset="0"/>
              </a:rPr>
              <a:t>zones. The </a:t>
            </a:r>
            <a:r>
              <a:rPr lang="en-US" sz="1600" dirty="0">
                <a:latin typeface="Arial" panose="020B0604020202020204" pitchFamily="34" charset="0"/>
                <a:cs typeface="Arial" panose="020B0604020202020204" pitchFamily="34" charset="0"/>
              </a:rPr>
              <a:t>goal of this proposal is to introduce an Energy Rating Index with established rating numbers into the code that will </a:t>
            </a:r>
            <a:r>
              <a:rPr lang="en-US" sz="1600" dirty="0" smtClean="0">
                <a:latin typeface="Arial" panose="020B0604020202020204" pitchFamily="34" charset="0"/>
                <a:cs typeface="Arial" panose="020B0604020202020204" pitchFamily="34" charset="0"/>
              </a:rPr>
              <a:t>allow alternative </a:t>
            </a:r>
            <a:r>
              <a:rPr lang="en-US" sz="1600" dirty="0">
                <a:latin typeface="Arial" panose="020B0604020202020204" pitchFamily="34" charset="0"/>
                <a:cs typeface="Arial" panose="020B0604020202020204" pitchFamily="34" charset="0"/>
              </a:rPr>
              <a:t>programs to be designed to meet these criteria. The proposal provides guidelines for the development of the index,</a:t>
            </a:r>
          </a:p>
          <a:p>
            <a:r>
              <a:rPr lang="en-US" sz="1600" dirty="0">
                <a:latin typeface="Arial" panose="020B0604020202020204" pitchFamily="34" charset="0"/>
                <a:cs typeface="Arial" panose="020B0604020202020204" pitchFamily="34" charset="0"/>
              </a:rPr>
              <a:t>documentation provided to ensure compliance and a requirement that an approved 3rd party verify that the building complies with </a:t>
            </a:r>
            <a:r>
              <a:rPr lang="en-US" sz="1600" dirty="0" smtClean="0">
                <a:latin typeface="Arial" panose="020B0604020202020204" pitchFamily="34" charset="0"/>
                <a:cs typeface="Arial" panose="020B0604020202020204" pitchFamily="34" charset="0"/>
              </a:rPr>
              <a:t>the applicable </a:t>
            </a:r>
            <a:r>
              <a:rPr lang="en-US" sz="1600" dirty="0">
                <a:latin typeface="Arial" panose="020B0604020202020204" pitchFamily="34" charset="0"/>
                <a:cs typeface="Arial" panose="020B0604020202020204" pitchFamily="34" charset="0"/>
              </a:rPr>
              <a:t>Energy Rating Index. </a:t>
            </a:r>
            <a:r>
              <a:rPr lang="en-US" sz="1600" b="1" dirty="0">
                <a:solidFill>
                  <a:srgbClr val="FF0000"/>
                </a:solidFill>
                <a:latin typeface="Arial" panose="020B0604020202020204" pitchFamily="34" charset="0"/>
                <a:cs typeface="Arial" panose="020B0604020202020204" pitchFamily="34" charset="0"/>
              </a:rPr>
              <a:t>The reference house is based on a home built to the 2006 IECC </a:t>
            </a:r>
            <a:r>
              <a:rPr lang="en-US" sz="1600" dirty="0">
                <a:solidFill>
                  <a:srgbClr val="FF0000"/>
                </a:solidFill>
                <a:latin typeface="Arial" panose="020B0604020202020204" pitchFamily="34" charset="0"/>
                <a:cs typeface="Arial" panose="020B0604020202020204" pitchFamily="34" charset="0"/>
              </a:rPr>
              <a:t>which is consistent with </a:t>
            </a:r>
            <a:r>
              <a:rPr lang="en-US" sz="1600" dirty="0" smtClean="0">
                <a:solidFill>
                  <a:srgbClr val="FF0000"/>
                </a:solidFill>
                <a:latin typeface="Arial" panose="020B0604020202020204" pitchFamily="34" charset="0"/>
                <a:cs typeface="Arial" panose="020B0604020202020204" pitchFamily="34" charset="0"/>
              </a:rPr>
              <a:t>ERI based </a:t>
            </a:r>
            <a:r>
              <a:rPr lang="en-US" sz="1600" dirty="0">
                <a:solidFill>
                  <a:srgbClr val="FF0000"/>
                </a:solidFill>
                <a:latin typeface="Arial" panose="020B0604020202020204" pitchFamily="34" charset="0"/>
                <a:cs typeface="Arial" panose="020B0604020202020204" pitchFamily="34" charset="0"/>
              </a:rPr>
              <a:t>programs.</a:t>
            </a:r>
          </a:p>
          <a:p>
            <a:r>
              <a:rPr lang="en-US" sz="1600" b="1" dirty="0">
                <a:solidFill>
                  <a:srgbClr val="FF0000"/>
                </a:solidFill>
                <a:latin typeface="Arial" panose="020B0604020202020204" pitchFamily="34" charset="0"/>
                <a:cs typeface="Arial" panose="020B0604020202020204" pitchFamily="34" charset="0"/>
              </a:rPr>
              <a:t>The 2009 IECC residential envelope requirements have been set as the least efficient level of </a:t>
            </a:r>
            <a:r>
              <a:rPr lang="en-US" sz="1600" dirty="0">
                <a:solidFill>
                  <a:srgbClr val="FF0000"/>
                </a:solidFill>
                <a:latin typeface="Arial" panose="020B0604020202020204" pitchFamily="34" charset="0"/>
                <a:cs typeface="Arial" panose="020B0604020202020204" pitchFamily="34" charset="0"/>
              </a:rPr>
              <a:t>efficiency for potential </a:t>
            </a:r>
            <a:r>
              <a:rPr lang="en-US" sz="1600" dirty="0" smtClean="0">
                <a:solidFill>
                  <a:srgbClr val="FF0000"/>
                </a:solidFill>
                <a:latin typeface="Arial" panose="020B0604020202020204" pitchFamily="34" charset="0"/>
                <a:cs typeface="Arial" panose="020B0604020202020204" pitchFamily="34" charset="0"/>
              </a:rPr>
              <a:t>trade-offs to </a:t>
            </a:r>
            <a:r>
              <a:rPr lang="en-US" sz="1600" b="1" dirty="0">
                <a:solidFill>
                  <a:srgbClr val="FF0000"/>
                </a:solidFill>
                <a:latin typeface="Arial" panose="020B0604020202020204" pitchFamily="34" charset="0"/>
                <a:cs typeface="Arial" panose="020B0604020202020204" pitchFamily="34" charset="0"/>
              </a:rPr>
              <a:t>ensure that minimum levels of efficiency that have proven to be cost effe</a:t>
            </a:r>
            <a:r>
              <a:rPr lang="en-US" sz="1600" b="1" dirty="0">
                <a:latin typeface="Arial" panose="020B0604020202020204" pitchFamily="34" charset="0"/>
                <a:cs typeface="Arial" panose="020B0604020202020204" pitchFamily="34" charset="0"/>
              </a:rPr>
              <a:t>ctive </a:t>
            </a:r>
            <a:r>
              <a:rPr lang="en-US" sz="1600" dirty="0">
                <a:latin typeface="Arial" panose="020B0604020202020204" pitchFamily="34" charset="0"/>
                <a:cs typeface="Arial" panose="020B0604020202020204" pitchFamily="34" charset="0"/>
              </a:rPr>
              <a:t>are installed in all buildings and that some </a:t>
            </a:r>
            <a:r>
              <a:rPr lang="en-US" sz="1600" dirty="0" smtClean="0">
                <a:latin typeface="Arial" panose="020B0604020202020204" pitchFamily="34" charset="0"/>
                <a:cs typeface="Arial" panose="020B0604020202020204" pitchFamily="34" charset="0"/>
              </a:rPr>
              <a:t>flexibility is </a:t>
            </a:r>
            <a:r>
              <a:rPr lang="en-US" sz="1600" dirty="0">
                <a:latin typeface="Arial" panose="020B0604020202020204" pitchFamily="34" charset="0"/>
                <a:cs typeface="Arial" panose="020B0604020202020204" pitchFamily="34" charset="0"/>
              </a:rPr>
              <a:t>allowed in the approach to alternative designs. This proposal also requires complying with the applicable </a:t>
            </a:r>
            <a:r>
              <a:rPr lang="en-US" sz="1600" dirty="0" smtClean="0">
                <a:latin typeface="Arial" panose="020B0604020202020204" pitchFamily="34" charset="0"/>
                <a:cs typeface="Arial" panose="020B0604020202020204" pitchFamily="34" charset="0"/>
              </a:rPr>
              <a:t>mandatory requirements </a:t>
            </a:r>
            <a:r>
              <a:rPr lang="en-US" sz="1600" dirty="0">
                <a:latin typeface="Arial" panose="020B0604020202020204" pitchFamily="34" charset="0"/>
                <a:cs typeface="Arial" panose="020B0604020202020204" pitchFamily="34" charset="0"/>
              </a:rPr>
              <a:t>to be consistent with the Above Code section in the IECC. And because energy losses in the domestic hot </a:t>
            </a:r>
            <a:r>
              <a:rPr lang="en-US" sz="1600" dirty="0" smtClean="0">
                <a:latin typeface="Arial" panose="020B0604020202020204" pitchFamily="34" charset="0"/>
                <a:cs typeface="Arial" panose="020B0604020202020204" pitchFamily="34" charset="0"/>
              </a:rPr>
              <a:t>water distribution </a:t>
            </a:r>
            <a:r>
              <a:rPr lang="en-US" sz="1600" dirty="0">
                <a:latin typeface="Arial" panose="020B0604020202020204" pitchFamily="34" charset="0"/>
                <a:cs typeface="Arial" panose="020B0604020202020204" pitchFamily="34" charset="0"/>
              </a:rPr>
              <a:t>system fall outside the scope of the energy rating index as it can be calculated with 2013 methodology, current code</a:t>
            </a:r>
          </a:p>
          <a:p>
            <a:r>
              <a:rPr lang="en-US" sz="1600" dirty="0">
                <a:latin typeface="Arial" panose="020B0604020202020204" pitchFamily="34" charset="0"/>
                <a:cs typeface="Arial" panose="020B0604020202020204" pitchFamily="34" charset="0"/>
              </a:rPr>
              <a:t>provisions relating to hot water pipe insulation are mandatory as well. We anticipate that these requirements can be folded into </a:t>
            </a:r>
            <a:r>
              <a:rPr lang="en-US" sz="1600" dirty="0" smtClean="0">
                <a:latin typeface="Arial" panose="020B0604020202020204" pitchFamily="34" charset="0"/>
                <a:cs typeface="Arial" panose="020B0604020202020204" pitchFamily="34" charset="0"/>
              </a:rPr>
              <a:t>the energy </a:t>
            </a:r>
            <a:r>
              <a:rPr lang="en-US" sz="1600" dirty="0">
                <a:latin typeface="Arial" panose="020B0604020202020204" pitchFamily="34" charset="0"/>
                <a:cs typeface="Arial" panose="020B0604020202020204" pitchFamily="34" charset="0"/>
              </a:rPr>
              <a:t>rating index for the 2018 IECC and thus removed from the mandatory sections then.</a:t>
            </a:r>
          </a:p>
          <a:p>
            <a:r>
              <a:rPr lang="en-US" sz="1600" dirty="0">
                <a:latin typeface="Arial" panose="020B0604020202020204" pitchFamily="34" charset="0"/>
                <a:cs typeface="Arial" panose="020B0604020202020204" pitchFamily="34" charset="0"/>
              </a:rPr>
              <a:t>This proposal is intended to produce substantial additional energy savings compared to the current or proposed levels </a:t>
            </a:r>
            <a:r>
              <a:rPr lang="en-US" sz="1600" dirty="0" smtClean="0">
                <a:latin typeface="Arial" panose="020B0604020202020204" pitchFamily="34" charset="0"/>
                <a:cs typeface="Arial" panose="020B0604020202020204" pitchFamily="34" charset="0"/>
              </a:rPr>
              <a:t>of prescriptive </a:t>
            </a:r>
            <a:r>
              <a:rPr lang="en-US" sz="1600" dirty="0">
                <a:latin typeface="Arial" panose="020B0604020202020204" pitchFamily="34" charset="0"/>
                <a:cs typeface="Arial" panose="020B0604020202020204" pitchFamily="34" charset="0"/>
              </a:rPr>
              <a:t>requirements in the 2015 IECC while allowing considerably greater flexibility to builders using a method with which </a:t>
            </a:r>
            <a:r>
              <a:rPr lang="en-US" sz="1600" dirty="0" smtClean="0">
                <a:latin typeface="Arial" panose="020B0604020202020204" pitchFamily="34" charset="0"/>
                <a:cs typeface="Arial" panose="020B0604020202020204" pitchFamily="34" charset="0"/>
              </a:rPr>
              <a:t>a large </a:t>
            </a:r>
            <a:r>
              <a:rPr lang="en-US" sz="1600" dirty="0">
                <a:latin typeface="Arial" panose="020B0604020202020204" pitchFamily="34" charset="0"/>
                <a:cs typeface="Arial" panose="020B0604020202020204" pitchFamily="34" charset="0"/>
              </a:rPr>
              <a:t>segment of the market is already familiar. This flexibility is likely to result in lower construction costs for any given level </a:t>
            </a:r>
            <a:r>
              <a:rPr lang="en-US" sz="1600" dirty="0" smtClean="0">
                <a:latin typeface="Arial" panose="020B0604020202020204" pitchFamily="34" charset="0"/>
                <a:cs typeface="Arial" panose="020B0604020202020204" pitchFamily="34" charset="0"/>
              </a:rPr>
              <a:t>of energy </a:t>
            </a:r>
            <a:r>
              <a:rPr lang="en-US" sz="1600" dirty="0">
                <a:latin typeface="Arial" panose="020B0604020202020204" pitchFamily="34" charset="0"/>
                <a:cs typeface="Arial" panose="020B0604020202020204" pitchFamily="34" charset="0"/>
              </a:rPr>
              <a:t>efficiency. Builders who do not make use of this proposed method are still able to comply with the Code can still use any </a:t>
            </a:r>
            <a:r>
              <a:rPr lang="en-US" sz="1600" dirty="0" smtClean="0">
                <a:latin typeface="Arial" panose="020B0604020202020204" pitchFamily="34" charset="0"/>
                <a:cs typeface="Arial" panose="020B0604020202020204" pitchFamily="34" charset="0"/>
              </a:rPr>
              <a:t>of the </a:t>
            </a:r>
            <a:r>
              <a:rPr lang="en-US" sz="1600" dirty="0">
                <a:latin typeface="Arial" panose="020B0604020202020204" pitchFamily="34" charset="0"/>
                <a:cs typeface="Arial" panose="020B0604020202020204" pitchFamily="34" charset="0"/>
              </a:rPr>
              <a:t>existing compliance pathways.</a:t>
            </a:r>
          </a:p>
          <a:p>
            <a:r>
              <a:rPr lang="en-US" b="1" dirty="0">
                <a:solidFill>
                  <a:srgbClr val="000000"/>
                </a:solidFill>
                <a:highlight>
                  <a:srgbClr val="FFFF00"/>
                </a:highlight>
                <a:latin typeface="Arial"/>
                <a:ea typeface="Times New Roman"/>
                <a:cs typeface="Arial"/>
              </a:rPr>
              <a:t>Cost Impact: The code change proposal will not increase the cost of construction</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Complete</a:t>
            </a:r>
          </a:p>
          <a:p>
            <a:endParaRPr lang="en-US" sz="1600"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Code Change No: </a:t>
            </a:r>
            <a:r>
              <a:rPr lang="en-US" b="1" dirty="0" smtClean="0">
                <a:effectLst>
                  <a:outerShdw blurRad="38100" dist="38100" dir="2700000" algn="tl">
                    <a:srgbClr val="000000">
                      <a:alpha val="43137"/>
                    </a:srgbClr>
                  </a:outerShdw>
                </a:effectLst>
              </a:rPr>
              <a:t>RE188-13 Part 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104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Edition (2014) FBC, Energy Code</a:t>
            </a:r>
            <a:endParaRPr lang="en-US" dirty="0"/>
          </a:p>
        </p:txBody>
      </p:sp>
      <p:sp>
        <p:nvSpPr>
          <p:cNvPr id="3" name="Content Placeholder 2"/>
          <p:cNvSpPr>
            <a:spLocks noGrp="1"/>
          </p:cNvSpPr>
          <p:nvPr>
            <p:ph idx="1"/>
          </p:nvPr>
        </p:nvSpPr>
        <p:spPr/>
        <p:txBody>
          <a:bodyPr/>
          <a:lstStyle/>
          <a:p>
            <a:pPr marL="0" indent="0">
              <a:buNone/>
            </a:pPr>
            <a:r>
              <a:rPr lang="en-US" b="1" dirty="0" smtClean="0"/>
              <a:t>	R102.1.1 </a:t>
            </a:r>
            <a:r>
              <a:rPr lang="en-US" b="1" dirty="0"/>
              <a:t>Above code programs. </a:t>
            </a:r>
            <a:r>
              <a:rPr lang="en-US" dirty="0"/>
              <a:t>The </a:t>
            </a:r>
            <a:r>
              <a:rPr lang="en-US" i="1" dirty="0"/>
              <a:t>code official </a:t>
            </a:r>
            <a:r>
              <a:rPr lang="en-US" dirty="0"/>
              <a:t>or</a:t>
            </a:r>
          </a:p>
          <a:p>
            <a:pPr marL="0" indent="0">
              <a:buNone/>
            </a:pPr>
            <a:r>
              <a:rPr lang="en-US" dirty="0" smtClean="0"/>
              <a:t>	other </a:t>
            </a:r>
            <a:r>
              <a:rPr lang="en-US" dirty="0"/>
              <a:t>authority having jurisdiction shall be permitted to</a:t>
            </a:r>
          </a:p>
          <a:p>
            <a:pPr marL="0" indent="0">
              <a:buNone/>
            </a:pPr>
            <a:r>
              <a:rPr lang="en-US" dirty="0" smtClean="0"/>
              <a:t>	</a:t>
            </a:r>
            <a:r>
              <a:rPr lang="en-US" dirty="0" smtClean="0">
                <a:solidFill>
                  <a:srgbClr val="FF0000"/>
                </a:solidFill>
              </a:rPr>
              <a:t>deem </a:t>
            </a:r>
            <a:r>
              <a:rPr lang="en-US" dirty="0">
                <a:solidFill>
                  <a:srgbClr val="FF0000"/>
                </a:solidFill>
              </a:rPr>
              <a:t>a national, state or local energy efficiency program</a:t>
            </a:r>
          </a:p>
          <a:p>
            <a:pPr marL="0" indent="0">
              <a:buNone/>
            </a:pPr>
            <a:r>
              <a:rPr lang="en-US" dirty="0" smtClean="0">
                <a:solidFill>
                  <a:srgbClr val="FF0000"/>
                </a:solidFill>
              </a:rPr>
              <a:t>	to </a:t>
            </a:r>
            <a:r>
              <a:rPr lang="en-US" dirty="0">
                <a:solidFill>
                  <a:srgbClr val="FF0000"/>
                </a:solidFill>
              </a:rPr>
              <a:t>exceed the energy efficiency required by this code</a:t>
            </a:r>
            <a:r>
              <a:rPr lang="en-US" dirty="0"/>
              <a:t>.</a:t>
            </a:r>
          </a:p>
          <a:p>
            <a:pPr marL="0" indent="0">
              <a:buNone/>
            </a:pPr>
            <a:r>
              <a:rPr lang="en-US" dirty="0" smtClean="0"/>
              <a:t>	Buildings </a:t>
            </a:r>
            <a:r>
              <a:rPr lang="en-US" i="1" dirty="0"/>
              <a:t>approved </a:t>
            </a:r>
            <a:r>
              <a:rPr lang="en-US" dirty="0"/>
              <a:t>in writing by such an energy efficiency</a:t>
            </a:r>
          </a:p>
          <a:p>
            <a:pPr marL="0" indent="0">
              <a:buNone/>
            </a:pPr>
            <a:r>
              <a:rPr lang="en-US" dirty="0" smtClean="0"/>
              <a:t>	program </a:t>
            </a:r>
            <a:r>
              <a:rPr lang="en-US" dirty="0"/>
              <a:t>shall be considered in compliance with</a:t>
            </a:r>
          </a:p>
          <a:p>
            <a:pPr marL="0" indent="0">
              <a:buNone/>
            </a:pPr>
            <a:r>
              <a:rPr lang="en-US" dirty="0" smtClean="0"/>
              <a:t>	this </a:t>
            </a:r>
            <a:r>
              <a:rPr lang="en-US" dirty="0"/>
              <a:t>code. </a:t>
            </a:r>
            <a:r>
              <a:rPr lang="en-US" dirty="0">
                <a:solidFill>
                  <a:srgbClr val="FF0000"/>
                </a:solidFill>
              </a:rPr>
              <a:t>The requirements identified as “mandatory” in</a:t>
            </a:r>
          </a:p>
          <a:p>
            <a:pPr marL="0" indent="0">
              <a:buNone/>
            </a:pPr>
            <a:r>
              <a:rPr lang="en-US" dirty="0" smtClean="0">
                <a:solidFill>
                  <a:srgbClr val="FF0000"/>
                </a:solidFill>
              </a:rPr>
              <a:t>	Chapter </a:t>
            </a:r>
            <a:r>
              <a:rPr lang="en-US" dirty="0">
                <a:solidFill>
                  <a:srgbClr val="FF0000"/>
                </a:solidFill>
              </a:rPr>
              <a:t>4 shall be met.</a:t>
            </a:r>
          </a:p>
        </p:txBody>
      </p:sp>
      <p:sp>
        <p:nvSpPr>
          <p:cNvPr id="4" name="Date Placeholder 3"/>
          <p:cNvSpPr>
            <a:spLocks noGrp="1"/>
          </p:cNvSpPr>
          <p:nvPr>
            <p:ph type="dt" sz="half" idx="10"/>
          </p:nvPr>
        </p:nvSpPr>
        <p:spPr/>
        <p:txBody>
          <a:bodyPr/>
          <a:lstStyle/>
          <a:p>
            <a:fld id="{6CD10475-9BBC-4A65-9621-2C14AC91A60E}"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839685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510" y="2404242"/>
            <a:ext cx="9356834" cy="2167759"/>
          </a:xfrm>
          <a:prstGeom prst="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800" b="1" dirty="0">
                <a:effectLst>
                  <a:outerShdw blurRad="38100" dist="38100" dir="2700000" algn="tl">
                    <a:srgbClr val="000000">
                      <a:alpha val="43137"/>
                    </a:srgbClr>
                  </a:outerShdw>
                </a:effectLst>
              </a:rPr>
              <a:t>R406 Energy Rating Index Compliance Alternative. Add Section R406 to read as follows:</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70721" y="1689109"/>
            <a:ext cx="8761412" cy="3416300"/>
          </a:xfrm>
        </p:spPr>
        <p:txBody>
          <a:bodyPr>
            <a:noAutofit/>
          </a:bodyPr>
          <a:lstStyle/>
          <a:p>
            <a:r>
              <a:rPr lang="en-US" sz="2000" b="1" dirty="0"/>
              <a:t>SECTION R406 ENERGY RATING INDEX COMPLIANCE ALTERNATIVE </a:t>
            </a:r>
            <a:endParaRPr lang="en-US" sz="2000" dirty="0"/>
          </a:p>
          <a:p>
            <a:r>
              <a:rPr lang="en-US" sz="2000" b="1" dirty="0" smtClean="0"/>
              <a:t>R406.2 </a:t>
            </a:r>
            <a:r>
              <a:rPr lang="en-US" sz="2000" b="1" dirty="0"/>
              <a:t>Mandatory requirements. </a:t>
            </a:r>
            <a:r>
              <a:rPr lang="en-US" sz="2000" dirty="0"/>
              <a:t>Compliance with this section requires that the provisions identified in Sections </a:t>
            </a:r>
            <a:r>
              <a:rPr lang="en-US" sz="2000" b="1" dirty="0">
                <a:solidFill>
                  <a:srgbClr val="FF0000"/>
                </a:solidFill>
              </a:rPr>
              <a:t>R401 through R404 labeled as “mandatory” and Section R403.5.3</a:t>
            </a:r>
            <a:r>
              <a:rPr lang="en-US" sz="2000" dirty="0"/>
              <a:t> of the </a:t>
            </a:r>
            <a:r>
              <a:rPr lang="en-US" sz="2000" i="1" u="sng" dirty="0"/>
              <a:t>2015 International Energy Conservation Code</a:t>
            </a:r>
            <a:r>
              <a:rPr lang="en-US" sz="2000" dirty="0"/>
              <a:t> be met. The building thermal envelope shall be </a:t>
            </a:r>
            <a:r>
              <a:rPr lang="en-US" sz="2000" b="1" dirty="0">
                <a:solidFill>
                  <a:srgbClr val="FF0000"/>
                </a:solidFill>
              </a:rPr>
              <a:t>greater than or equal to levels of efficiency and Solar Heat Gain Coefficient in Table 402.1.1 or 402.1.3 of the 2009 </a:t>
            </a:r>
            <a:r>
              <a:rPr lang="en-US" sz="2000" b="1" i="1" dirty="0">
                <a:solidFill>
                  <a:srgbClr val="FF0000"/>
                </a:solidFill>
              </a:rPr>
              <a:t>International Energy Conservation Code</a:t>
            </a:r>
            <a:r>
              <a:rPr lang="en-US" sz="2000" b="1" dirty="0">
                <a:solidFill>
                  <a:srgbClr val="FF0000"/>
                </a:solidFill>
              </a:rPr>
              <a:t>.</a:t>
            </a:r>
          </a:p>
          <a:p>
            <a:endParaRPr lang="en-US" sz="2000" b="1" dirty="0" smtClean="0"/>
          </a:p>
          <a:p>
            <a:endParaRPr lang="en-US" sz="2000" b="1" dirty="0" smtClean="0"/>
          </a:p>
        </p:txBody>
      </p:sp>
      <p:sp>
        <p:nvSpPr>
          <p:cNvPr id="5" name="Date Placeholder 4"/>
          <p:cNvSpPr>
            <a:spLocks noGrp="1"/>
          </p:cNvSpPr>
          <p:nvPr>
            <p:ph type="dt" sz="half" idx="10"/>
          </p:nvPr>
        </p:nvSpPr>
        <p:spPr/>
        <p:txBody>
          <a:bodyPr/>
          <a:lstStyle/>
          <a:p>
            <a:fld id="{A3AE7EF9-FC73-4A65-A69D-16DA3E2B0912}" type="datetime1">
              <a:rPr lang="en-US" smtClean="0"/>
              <a:t>7/11/2016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97131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 </a:t>
            </a:r>
            <a:br>
              <a:rPr lang="en-US" sz="2000" dirty="0"/>
            </a:br>
            <a:r>
              <a:rPr lang="en-US" sz="2000" b="1" u="sng" dirty="0"/>
              <a:t>2015 International Energy Conservation Code (Sections R401 through R404 labeled as mandatory and Section R403.5.3</a:t>
            </a:r>
            <a:r>
              <a:rPr lang="en-US" sz="2000" b="1" u="sng" dirty="0" smtClean="0"/>
              <a:t>. </a:t>
            </a:r>
            <a:r>
              <a:rPr lang="en-US" sz="1800" b="1" dirty="0">
                <a:solidFill>
                  <a:srgbClr val="000000"/>
                </a:solidFill>
                <a:highlight>
                  <a:srgbClr val="FFFF00"/>
                </a:highlight>
                <a:latin typeface="Arial"/>
                <a:ea typeface="Times New Roman"/>
                <a:cs typeface="Arial"/>
              </a:rPr>
              <a:t>(Back stop #</a:t>
            </a:r>
            <a:r>
              <a:rPr lang="en-US" sz="1800" b="1" dirty="0" smtClean="0">
                <a:solidFill>
                  <a:srgbClr val="000000"/>
                </a:solidFill>
                <a:highlight>
                  <a:srgbClr val="FFFF00"/>
                </a:highlight>
                <a:latin typeface="Arial"/>
                <a:ea typeface="Times New Roman"/>
                <a:cs typeface="Arial"/>
              </a:rPr>
              <a:t>1 –no trade off )</a:t>
            </a:r>
            <a:r>
              <a:rPr lang="en-US" sz="1800" b="1" dirty="0">
                <a:solidFill>
                  <a:srgbClr val="000000"/>
                </a:solidFill>
                <a:highlight>
                  <a:srgbClr val="FFFF00"/>
                </a:highlight>
                <a:latin typeface="Arial"/>
                <a:ea typeface="Times New Roman"/>
                <a:cs typeface="Arial"/>
              </a:rPr>
              <a:t/>
            </a:r>
            <a:br>
              <a:rPr lang="en-US" sz="1800" b="1" dirty="0">
                <a:solidFill>
                  <a:srgbClr val="000000"/>
                </a:solidFill>
                <a:highlight>
                  <a:srgbClr val="FFFF00"/>
                </a:highlight>
                <a:latin typeface="Arial"/>
                <a:ea typeface="Times New Roman"/>
                <a:cs typeface="Arial"/>
              </a:rPr>
            </a:br>
            <a:endParaRPr lang="en-US" sz="1800" b="1" dirty="0">
              <a:solidFill>
                <a:srgbClr val="000000"/>
              </a:solidFill>
              <a:highlight>
                <a:srgbClr val="FFFF00"/>
              </a:highlight>
              <a:latin typeface="Arial"/>
              <a:ea typeface="Times New Roman"/>
              <a:cs typeface="Arial"/>
            </a:endParaRPr>
          </a:p>
        </p:txBody>
      </p:sp>
      <p:sp>
        <p:nvSpPr>
          <p:cNvPr id="3" name="Content Placeholder 2"/>
          <p:cNvSpPr>
            <a:spLocks noGrp="1"/>
          </p:cNvSpPr>
          <p:nvPr>
            <p:ph idx="1"/>
          </p:nvPr>
        </p:nvSpPr>
        <p:spPr>
          <a:xfrm>
            <a:off x="1162838" y="1121527"/>
            <a:ext cx="8761412" cy="3416300"/>
          </a:xfrm>
        </p:spPr>
        <p:txBody>
          <a:bodyPr>
            <a:noAutofit/>
          </a:bodyPr>
          <a:lstStyle/>
          <a:p>
            <a:pPr marL="0" indent="0">
              <a:buNone/>
            </a:pPr>
            <a:r>
              <a:rPr lang="en-US" sz="1600" b="1" dirty="0"/>
              <a:t> </a:t>
            </a:r>
            <a:endParaRPr lang="en-US" sz="1600" dirty="0"/>
          </a:p>
          <a:p>
            <a:pPr lvl="0"/>
            <a:r>
              <a:rPr lang="en-US" sz="1600" dirty="0"/>
              <a:t>Section R401 Through R404 labeled as </a:t>
            </a:r>
            <a:r>
              <a:rPr lang="en-US" sz="1600" b="1" dirty="0">
                <a:solidFill>
                  <a:srgbClr val="FF0000"/>
                </a:solidFill>
              </a:rPr>
              <a:t>“mandatory”:</a:t>
            </a:r>
          </a:p>
          <a:p>
            <a:pPr lvl="0"/>
            <a:r>
              <a:rPr lang="en-US" sz="1600" b="1" dirty="0">
                <a:solidFill>
                  <a:srgbClr val="FF0000"/>
                </a:solidFill>
              </a:rPr>
              <a:t>Posting of a permanent certificate for compliance listing predominant </a:t>
            </a:r>
            <a:r>
              <a:rPr lang="en-US" sz="1600" dirty="0"/>
              <a:t>R – values on insulation for building envelope (wall, ceiling/roof, floor..</a:t>
            </a:r>
            <a:r>
              <a:rPr lang="en-US" sz="1600" dirty="0" err="1"/>
              <a:t>etc</a:t>
            </a:r>
            <a:r>
              <a:rPr lang="en-US" sz="1600" dirty="0"/>
              <a:t>.), U – factor and SHGC for fenestration, ..etc. (R401.3)</a:t>
            </a:r>
          </a:p>
          <a:p>
            <a:pPr lvl="0"/>
            <a:r>
              <a:rPr lang="en-US" sz="1600" dirty="0"/>
              <a:t> </a:t>
            </a:r>
            <a:r>
              <a:rPr lang="en-US" sz="1600" b="1" dirty="0">
                <a:solidFill>
                  <a:srgbClr val="FF0000"/>
                </a:solidFill>
              </a:rPr>
              <a:t>Air leakage </a:t>
            </a:r>
            <a:r>
              <a:rPr lang="en-US" sz="1600" dirty="0"/>
              <a:t>– building thermal envelope -test information; Fenestration air leakage; sealing recessed lighting to limit air leakage (R402.4)</a:t>
            </a:r>
          </a:p>
          <a:p>
            <a:pPr lvl="0"/>
            <a:r>
              <a:rPr lang="en-US" sz="1600" b="1" dirty="0">
                <a:solidFill>
                  <a:srgbClr val="FF0000"/>
                </a:solidFill>
              </a:rPr>
              <a:t>Mechanical system </a:t>
            </a:r>
            <a:r>
              <a:rPr lang="en-US" sz="1600" dirty="0"/>
              <a:t>– requires a minimum of one thermostat for each separate heating and cooling system, requires control of heat pump supplementary heat; duct/air handler must be sealed; disallow the use of building cavities as duct for plenums; provides for piping insulation; provides for mechanical ventilation as per the IMC or IRC; provides for equipment sizing and efficiency rating; provides for pools and permanent spa energy consumption (R403)</a:t>
            </a:r>
          </a:p>
          <a:p>
            <a:pPr lvl="0"/>
            <a:r>
              <a:rPr lang="en-US" sz="1600" dirty="0"/>
              <a:t> Provides for lighting equipment requirements (R404)</a:t>
            </a:r>
          </a:p>
          <a:p>
            <a:pPr lvl="0"/>
            <a:r>
              <a:rPr lang="en-US" sz="1600" dirty="0"/>
              <a:t>Provides for hot water pipe insulation (R493.5.3</a:t>
            </a:r>
            <a:r>
              <a:rPr lang="en-US" sz="1600" dirty="0" smtClean="0"/>
              <a:t>)</a:t>
            </a:r>
            <a:endParaRPr lang="en-US" sz="1600" dirty="0"/>
          </a:p>
          <a:p>
            <a:pPr lvl="0"/>
            <a:r>
              <a:rPr lang="en-US" sz="1600" dirty="0"/>
              <a:t>Building thermal envelope shall be greater than or equal to levels of efficiency and Solar Heat Gain Coefficient in </a:t>
            </a:r>
            <a:r>
              <a:rPr lang="en-US" b="1" dirty="0">
                <a:solidFill>
                  <a:srgbClr val="000000"/>
                </a:solidFill>
                <a:highlight>
                  <a:srgbClr val="FFFF00"/>
                </a:highlight>
                <a:latin typeface="Arial"/>
                <a:ea typeface="Times New Roman"/>
                <a:cs typeface="Arial"/>
              </a:rPr>
              <a:t>Table 402.1.1 or 402.1.3 of the 2009 International Energy Conservation Code </a:t>
            </a:r>
          </a:p>
          <a:p>
            <a:endParaRPr lang="en-US" sz="1600" dirty="0"/>
          </a:p>
        </p:txBody>
      </p:sp>
      <p:sp>
        <p:nvSpPr>
          <p:cNvPr id="4" name="Date Placeholder 3"/>
          <p:cNvSpPr>
            <a:spLocks noGrp="1"/>
          </p:cNvSpPr>
          <p:nvPr>
            <p:ph type="dt" sz="half" idx="10"/>
          </p:nvPr>
        </p:nvSpPr>
        <p:spPr/>
        <p:txBody>
          <a:bodyPr/>
          <a:lstStyle/>
          <a:p>
            <a:fld id="{E77F2EB2-7299-420A-9532-B41E41810056}"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1714368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TABLE 402.1.1 </a:t>
            </a:r>
            <a:r>
              <a:rPr lang="en-US" sz="1800" b="1" dirty="0">
                <a:solidFill>
                  <a:srgbClr val="000000"/>
                </a:solidFill>
                <a:highlight>
                  <a:srgbClr val="FFFF00"/>
                </a:highlight>
                <a:latin typeface="Arial"/>
                <a:ea typeface="Times New Roman"/>
                <a:cs typeface="Arial"/>
              </a:rPr>
              <a:t>(Back Stop #</a:t>
            </a:r>
            <a:r>
              <a:rPr lang="en-US" sz="1800" b="1" dirty="0" smtClean="0">
                <a:solidFill>
                  <a:srgbClr val="000000"/>
                </a:solidFill>
                <a:highlight>
                  <a:srgbClr val="FFFF00"/>
                </a:highlight>
                <a:latin typeface="Arial"/>
                <a:ea typeface="Times New Roman"/>
                <a:cs typeface="Arial"/>
              </a:rPr>
              <a:t>2 – no trade-off)</a:t>
            </a:r>
            <a:endParaRPr lang="en-US" sz="1800" b="1" dirty="0">
              <a:solidFill>
                <a:srgbClr val="000000"/>
              </a:solidFill>
              <a:highlight>
                <a:srgbClr val="FFFF00"/>
              </a:highlight>
              <a:latin typeface="Arial"/>
              <a:ea typeface="Times New Roman"/>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596604"/>
              </p:ext>
            </p:extLst>
          </p:nvPr>
        </p:nvGraphicFramePr>
        <p:xfrm>
          <a:off x="236476" y="2603500"/>
          <a:ext cx="11642840" cy="1564640"/>
        </p:xfrm>
        <a:graphic>
          <a:graphicData uri="http://schemas.openxmlformats.org/drawingml/2006/table">
            <a:tbl>
              <a:tblPr firstRow="1" bandRow="1">
                <a:tableStyleId>{073A0DAA-6AF3-43AB-8588-CEC1D06C72B9}</a:tableStyleId>
              </a:tblPr>
              <a:tblGrid>
                <a:gridCol w="1058440"/>
                <a:gridCol w="1058440"/>
                <a:gridCol w="1058440"/>
                <a:gridCol w="1058440"/>
                <a:gridCol w="1058440"/>
                <a:gridCol w="1058440"/>
                <a:gridCol w="1058440"/>
                <a:gridCol w="1058440"/>
                <a:gridCol w="1058440"/>
                <a:gridCol w="1058440"/>
                <a:gridCol w="1058440"/>
              </a:tblGrid>
              <a:tr h="370840">
                <a:tc>
                  <a:txBody>
                    <a:bodyPr/>
                    <a:lstStyle/>
                    <a:p>
                      <a:r>
                        <a:rPr lang="en-US" sz="1200" dirty="0" smtClean="0">
                          <a:latin typeface="Arial" panose="020B0604020202020204" pitchFamily="34" charset="0"/>
                          <a:cs typeface="Arial" panose="020B0604020202020204" pitchFamily="34" charset="0"/>
                        </a:rPr>
                        <a:t>CLIMATE</a:t>
                      </a:r>
                      <a:r>
                        <a:rPr lang="en-US" sz="1200" baseline="0" dirty="0" smtClean="0">
                          <a:latin typeface="Arial" panose="020B0604020202020204" pitchFamily="34" charset="0"/>
                          <a:cs typeface="Arial" panose="020B0604020202020204" pitchFamily="34" charset="0"/>
                        </a:rPr>
                        <a:t> ZONE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FENESTRATION U-</a:t>
                      </a:r>
                      <a:r>
                        <a:rPr lang="en-US" sz="1200" dirty="0" err="1" smtClean="0">
                          <a:latin typeface="Arial" panose="020B0604020202020204" pitchFamily="34" charset="0"/>
                          <a:cs typeface="Arial" panose="020B0604020202020204" pitchFamily="34" charset="0"/>
                        </a:rPr>
                        <a:t>FACTOR</a:t>
                      </a:r>
                      <a:r>
                        <a:rPr lang="en-US" sz="1200" baseline="30000" dirty="0" err="1" smtClean="0">
                          <a:latin typeface="Arial" panose="020B0604020202020204" pitchFamily="34" charset="0"/>
                          <a:cs typeface="Arial" panose="020B0604020202020204" pitchFamily="34" charset="0"/>
                        </a:rPr>
                        <a:t>b</a:t>
                      </a:r>
                      <a:endParaRPr lang="en-US" sz="1200" baseline="30000" dirty="0">
                        <a:latin typeface="Arial" panose="020B0604020202020204" pitchFamily="34" charset="0"/>
                        <a:cs typeface="Arial" panose="020B0604020202020204" pitchFamily="34" charset="0"/>
                      </a:endParaRPr>
                    </a:p>
                  </a:txBody>
                  <a:tcPr/>
                </a:tc>
                <a:tc>
                  <a:txBody>
                    <a:bodyPr/>
                    <a:lstStyle/>
                    <a:p>
                      <a:r>
                        <a:rPr lang="en-US" sz="1200" dirty="0" err="1" smtClean="0">
                          <a:latin typeface="Arial" panose="020B0604020202020204" pitchFamily="34" charset="0"/>
                          <a:cs typeface="Arial" panose="020B0604020202020204" pitchFamily="34" charset="0"/>
                        </a:rPr>
                        <a:t>SKYLIGHT</a:t>
                      </a:r>
                      <a:r>
                        <a:rPr lang="en-US" sz="1200" baseline="30000" dirty="0" err="1" smtClean="0">
                          <a:latin typeface="Arial" panose="020B0604020202020204" pitchFamily="34" charset="0"/>
                          <a:cs typeface="Arial" panose="020B0604020202020204" pitchFamily="34" charset="0"/>
                        </a:rPr>
                        <a:t>b</a:t>
                      </a:r>
                      <a:r>
                        <a:rPr lang="en-US" sz="1200" dirty="0" smtClean="0">
                          <a:latin typeface="Arial" panose="020B0604020202020204" pitchFamily="34" charset="0"/>
                          <a:cs typeface="Arial" panose="020B0604020202020204" pitchFamily="34" charset="0"/>
                        </a:rPr>
                        <a:t> U-FACTOR</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GLAZED FENESTRATION </a:t>
                      </a:r>
                      <a:r>
                        <a:rPr lang="en-US" sz="1200" dirty="0" err="1" smtClean="0">
                          <a:latin typeface="Arial" panose="020B0604020202020204" pitchFamily="34" charset="0"/>
                          <a:cs typeface="Arial" panose="020B0604020202020204" pitchFamily="34" charset="0"/>
                        </a:rPr>
                        <a:t>SHGC</a:t>
                      </a:r>
                      <a:r>
                        <a:rPr lang="en-US" sz="1200" baseline="30000" dirty="0" err="1" smtClean="0">
                          <a:latin typeface="Arial" panose="020B0604020202020204" pitchFamily="34" charset="0"/>
                          <a:cs typeface="Arial" panose="020B0604020202020204" pitchFamily="34" charset="0"/>
                        </a:rPr>
                        <a:t>b</a:t>
                      </a:r>
                      <a:r>
                        <a:rPr lang="en-US" sz="1200" baseline="30000" dirty="0" smtClean="0">
                          <a:latin typeface="Arial" panose="020B0604020202020204" pitchFamily="34" charset="0"/>
                          <a:cs typeface="Arial" panose="020B0604020202020204" pitchFamily="34" charset="0"/>
                        </a:rPr>
                        <a:t> e</a:t>
                      </a:r>
                      <a:endParaRPr lang="en-US" sz="1200" baseline="300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CEILING</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R-VALUE</a:t>
                      </a:r>
                      <a:endParaRPr lang="en-US" sz="12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WOOD</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FRAME WALL</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R-VALUE</a:t>
                      </a:r>
                      <a:endParaRPr lang="en-US" sz="12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MASS</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WALL</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a:t>
                      </a:r>
                      <a:r>
                        <a:rPr lang="en-US" sz="1200" b="1" i="0" u="none" strike="noStrike" kern="1200" baseline="0" dirty="0" err="1" smtClean="0">
                          <a:solidFill>
                            <a:schemeClr val="lt1"/>
                          </a:solidFill>
                          <a:latin typeface="Arial" panose="020B0604020202020204" pitchFamily="34" charset="0"/>
                          <a:ea typeface="+mn-ea"/>
                          <a:cs typeface="Arial" panose="020B0604020202020204" pitchFamily="34" charset="0"/>
                        </a:rPr>
                        <a:t>VALUE</a:t>
                      </a:r>
                      <a:r>
                        <a:rPr lang="en-US" sz="1200" b="1" i="0" u="none" strike="noStrike" kern="1200" baseline="30000" dirty="0" err="1" smtClean="0">
                          <a:solidFill>
                            <a:schemeClr val="lt1"/>
                          </a:solidFill>
                          <a:latin typeface="Arial" panose="020B0604020202020204" pitchFamily="34" charset="0"/>
                          <a:ea typeface="+mn-ea"/>
                          <a:cs typeface="Arial" panose="020B0604020202020204" pitchFamily="34" charset="0"/>
                        </a:rPr>
                        <a:t>i</a:t>
                      </a:r>
                      <a:endParaRPr lang="en-US" sz="1200" baseline="300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FLOOR</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R-VALUE</a:t>
                      </a:r>
                      <a:endParaRPr lang="en-US" sz="12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err="1" smtClean="0">
                          <a:solidFill>
                            <a:schemeClr val="lt1"/>
                          </a:solidFill>
                          <a:latin typeface="Arial" panose="020B0604020202020204" pitchFamily="34" charset="0"/>
                          <a:ea typeface="+mn-ea"/>
                          <a:cs typeface="Arial" panose="020B0604020202020204" pitchFamily="34" charset="0"/>
                        </a:rPr>
                        <a:t>BASEMENT</a:t>
                      </a:r>
                      <a:r>
                        <a:rPr lang="en-US" sz="1200" b="1" i="0" u="none" strike="noStrike" kern="1200" baseline="30000" dirty="0" err="1" smtClean="0">
                          <a:solidFill>
                            <a:schemeClr val="lt1"/>
                          </a:solidFill>
                          <a:latin typeface="Arial" panose="020B0604020202020204" pitchFamily="34" charset="0"/>
                          <a:ea typeface="+mn-ea"/>
                          <a:cs typeface="Arial" panose="020B0604020202020204" pitchFamily="34" charset="0"/>
                        </a:rPr>
                        <a:t>c</a:t>
                      </a:r>
                      <a:endParaRPr lang="en-US" sz="1200" b="1" i="0" u="none" strike="noStrike" kern="1200" baseline="30000" dirty="0" smtClean="0">
                        <a:solidFill>
                          <a:schemeClr val="lt1"/>
                        </a:solidFill>
                        <a:latin typeface="Arial" panose="020B0604020202020204" pitchFamily="34" charset="0"/>
                        <a:ea typeface="+mn-ea"/>
                        <a:cs typeface="Arial" panose="020B0604020202020204" pitchFamily="34" charset="0"/>
                      </a:endParaRP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WALL</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R-VALUE</a:t>
                      </a:r>
                      <a:endParaRPr lang="en-US" sz="12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err="1" smtClean="0">
                          <a:solidFill>
                            <a:schemeClr val="lt1"/>
                          </a:solidFill>
                          <a:latin typeface="Arial" panose="020B0604020202020204" pitchFamily="34" charset="0"/>
                          <a:ea typeface="+mn-ea"/>
                          <a:cs typeface="Arial" panose="020B0604020202020204" pitchFamily="34" charset="0"/>
                        </a:rPr>
                        <a:t>SLAB</a:t>
                      </a:r>
                      <a:r>
                        <a:rPr lang="en-US" sz="1200" b="1" i="0" u="none" strike="noStrike" kern="1200" baseline="30000" dirty="0" err="1" smtClean="0">
                          <a:solidFill>
                            <a:schemeClr val="lt1"/>
                          </a:solidFill>
                          <a:latin typeface="Arial" panose="020B0604020202020204" pitchFamily="34" charset="0"/>
                          <a:ea typeface="+mn-ea"/>
                          <a:cs typeface="Arial" panose="020B0604020202020204" pitchFamily="34" charset="0"/>
                        </a:rPr>
                        <a:t>d</a:t>
                      </a:r>
                      <a:endParaRPr lang="en-US" sz="1200" b="1" i="0" u="none" strike="noStrike" kern="1200" baseline="30000" dirty="0" smtClean="0">
                        <a:solidFill>
                          <a:schemeClr val="lt1"/>
                        </a:solidFill>
                        <a:latin typeface="Arial" panose="020B0604020202020204" pitchFamily="34" charset="0"/>
                        <a:ea typeface="+mn-ea"/>
                        <a:cs typeface="Arial" panose="020B0604020202020204" pitchFamily="34" charset="0"/>
                      </a:endParaRP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R-VALUE</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&amp; DEPTH</a:t>
                      </a:r>
                      <a:endParaRPr lang="en-US" sz="1200"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CRAWL</a:t>
                      </a:r>
                    </a:p>
                    <a:p>
                      <a:r>
                        <a:rPr lang="en-US" sz="1200" b="1" i="0" u="none" strike="noStrike" kern="1200" baseline="0" dirty="0" err="1" smtClean="0">
                          <a:solidFill>
                            <a:schemeClr val="lt1"/>
                          </a:solidFill>
                          <a:latin typeface="Arial" panose="020B0604020202020204" pitchFamily="34" charset="0"/>
                          <a:ea typeface="+mn-ea"/>
                          <a:cs typeface="Arial" panose="020B0604020202020204" pitchFamily="34" charset="0"/>
                        </a:rPr>
                        <a:t>SPACE</a:t>
                      </a:r>
                      <a:r>
                        <a:rPr lang="en-US" sz="1200" b="1" i="0" u="none" strike="noStrike" kern="1200" baseline="30000" dirty="0" err="1" smtClean="0">
                          <a:solidFill>
                            <a:schemeClr val="lt1"/>
                          </a:solidFill>
                          <a:latin typeface="Arial" panose="020B0604020202020204" pitchFamily="34" charset="0"/>
                          <a:ea typeface="+mn-ea"/>
                          <a:cs typeface="Arial" panose="020B0604020202020204" pitchFamily="34" charset="0"/>
                        </a:rPr>
                        <a:t>c</a:t>
                      </a:r>
                      <a:endParaRPr lang="en-US" sz="1200" b="1" i="0" u="none" strike="noStrike" kern="1200" baseline="30000" dirty="0" smtClean="0">
                        <a:solidFill>
                          <a:schemeClr val="lt1"/>
                        </a:solidFill>
                        <a:latin typeface="Arial" panose="020B0604020202020204" pitchFamily="34" charset="0"/>
                        <a:ea typeface="+mn-ea"/>
                        <a:cs typeface="Arial" panose="020B0604020202020204" pitchFamily="34" charset="0"/>
                      </a:endParaRP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WALL</a:t>
                      </a:r>
                    </a:p>
                    <a:p>
                      <a:r>
                        <a:rPr lang="en-US" sz="1200" b="1" i="0" u="none" strike="noStrike" kern="1200" baseline="0" dirty="0" smtClean="0">
                          <a:solidFill>
                            <a:schemeClr val="lt1"/>
                          </a:solidFill>
                          <a:latin typeface="Arial" panose="020B0604020202020204" pitchFamily="34" charset="0"/>
                          <a:ea typeface="+mn-ea"/>
                          <a:cs typeface="Arial" panose="020B0604020202020204" pitchFamily="34" charset="0"/>
                        </a:rPr>
                        <a:t>R-VALUE</a:t>
                      </a:r>
                      <a:endParaRPr lang="en-US" sz="120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1.2</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0.75</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0.30</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30</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13</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3/4</a:t>
                      </a:r>
                      <a:endParaRPr lang="en-US" dirty="0">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13</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0.65</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0.75</a:t>
                      </a:r>
                      <a:endParaRPr lang="en-US"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0.30</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30</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13</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4/6</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13</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677918" y="1931276"/>
            <a:ext cx="7832016"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TABLE 402.1.1</a:t>
            </a:r>
          </a:p>
          <a:p>
            <a:r>
              <a:rPr lang="en-US" b="1" dirty="0" smtClean="0">
                <a:latin typeface="Arial" panose="020B0604020202020204" pitchFamily="34" charset="0"/>
                <a:cs typeface="Arial" panose="020B0604020202020204" pitchFamily="34" charset="0"/>
              </a:rPr>
              <a:t>INSULATION AND FENESTRATION REQUIREMENTS BY COMPONENT</a:t>
            </a:r>
            <a:endParaRPr lang="en-US" b="1"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fld id="{D5C2DBEE-BD66-43E0-A5D6-0F4FE485481F}" type="datetime1">
              <a:rPr lang="en-US" smtClean="0"/>
              <a:t>7/11/2016</a:t>
            </a:fld>
            <a:endParaRPr lang="en-US" dirty="0"/>
          </a:p>
        </p:txBody>
      </p:sp>
      <p:sp>
        <p:nvSpPr>
          <p:cNvPr id="7" name="Footer Placeholder 6"/>
          <p:cNvSpPr>
            <a:spLocks noGrp="1"/>
          </p:cNvSpPr>
          <p:nvPr>
            <p:ph type="ftr" sz="quarter" idx="11"/>
          </p:nvPr>
        </p:nvSpPr>
        <p:spPr/>
        <p:txBody>
          <a:bodyPr/>
          <a:lstStyle/>
          <a:p>
            <a:r>
              <a:rPr lang="en-US" smtClean="0"/>
              <a:t>
              </a:t>
            </a:r>
            <a:endParaRPr lang="en-US" dirty="0"/>
          </a:p>
        </p:txBody>
      </p:sp>
      <p:sp>
        <p:nvSpPr>
          <p:cNvPr id="3" name="TextBox 2"/>
          <p:cNvSpPr txBox="1"/>
          <p:nvPr/>
        </p:nvSpPr>
        <p:spPr>
          <a:xfrm>
            <a:off x="733097" y="1577709"/>
            <a:ext cx="5173211" cy="369332"/>
          </a:xfrm>
          <a:prstGeom prst="rect">
            <a:avLst/>
          </a:prstGeom>
          <a:noFill/>
        </p:spPr>
        <p:txBody>
          <a:bodyPr wrap="none" rtlCol="0">
            <a:spAutoFit/>
          </a:bodyPr>
          <a:lstStyle/>
          <a:p>
            <a:r>
              <a:rPr lang="en-US" b="1" dirty="0">
                <a:solidFill>
                  <a:srgbClr val="000000"/>
                </a:solidFill>
                <a:highlight>
                  <a:srgbClr val="FFFF00"/>
                </a:highlight>
                <a:latin typeface="Arial"/>
                <a:ea typeface="Times New Roman"/>
                <a:cs typeface="Arial"/>
              </a:rPr>
              <a:t>2009 International Energy Conservation Code</a:t>
            </a:r>
          </a:p>
        </p:txBody>
      </p:sp>
      <p:pic>
        <p:nvPicPr>
          <p:cNvPr id="2050" name="Picture 2" descr="http://aafecdf.org/wordpress/wp-content/uploads/home_energy_au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616" y="420939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9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t>2009 International </a:t>
            </a:r>
            <a:r>
              <a:rPr lang="fr-FR" sz="2400" dirty="0" err="1"/>
              <a:t>Energy</a:t>
            </a:r>
            <a:r>
              <a:rPr lang="fr-FR" sz="2400" dirty="0"/>
              <a:t> Conservation Code</a:t>
            </a:r>
            <a:br>
              <a:rPr lang="fr-FR" sz="2400" dirty="0"/>
            </a:br>
            <a:endParaRPr lang="en-US" sz="2400" dirty="0"/>
          </a:p>
        </p:txBody>
      </p:sp>
      <p:sp>
        <p:nvSpPr>
          <p:cNvPr id="3" name="Content Placeholder 2"/>
          <p:cNvSpPr>
            <a:spLocks noGrp="1"/>
          </p:cNvSpPr>
          <p:nvPr>
            <p:ph idx="1"/>
          </p:nvPr>
        </p:nvSpPr>
        <p:spPr/>
        <p:txBody>
          <a:bodyPr/>
          <a:lstStyle/>
          <a:p>
            <a:r>
              <a:rPr lang="en-US" b="1" dirty="0"/>
              <a:t>Note:</a:t>
            </a:r>
            <a:r>
              <a:rPr lang="en-US" dirty="0"/>
              <a:t> According to U.S. Department of Energy, a home built </a:t>
            </a:r>
            <a:r>
              <a:rPr lang="en-US" dirty="0" smtClean="0"/>
              <a:t>of </a:t>
            </a:r>
            <a:r>
              <a:rPr lang="en-US" dirty="0"/>
              <a:t>the 2009 IECC is expected to use 15 to 20 percent less energy than homes following the 2006 IECC </a:t>
            </a:r>
            <a:r>
              <a:rPr lang="en-US" u="sng" dirty="0"/>
              <a:t>– </a:t>
            </a:r>
            <a:r>
              <a:rPr lang="en-US" b="1" u="sng" dirty="0">
                <a:solidFill>
                  <a:srgbClr val="FF0000"/>
                </a:solidFill>
              </a:rPr>
              <a:t>For Climates Zone 1-2 this would achieve 79 HERS Index Scores.</a:t>
            </a:r>
            <a:endParaRPr lang="en-US" b="1" dirty="0">
              <a:solidFill>
                <a:srgbClr val="FF0000"/>
              </a:solidFill>
            </a:endParaRPr>
          </a:p>
          <a:p>
            <a:r>
              <a:rPr lang="en-US" dirty="0"/>
              <a:t> </a:t>
            </a:r>
          </a:p>
          <a:p>
            <a:r>
              <a:rPr lang="en-US" dirty="0"/>
              <a:t>Source – RESNET – publication </a:t>
            </a:r>
          </a:p>
          <a:p>
            <a:r>
              <a:rPr lang="en-US" dirty="0"/>
              <a:t> </a:t>
            </a:r>
          </a:p>
          <a:p>
            <a:endParaRPr lang="en-US" dirty="0"/>
          </a:p>
        </p:txBody>
      </p:sp>
      <p:sp>
        <p:nvSpPr>
          <p:cNvPr id="4" name="Date Placeholder 3"/>
          <p:cNvSpPr>
            <a:spLocks noGrp="1"/>
          </p:cNvSpPr>
          <p:nvPr>
            <p:ph type="dt" sz="half" idx="10"/>
          </p:nvPr>
        </p:nvSpPr>
        <p:spPr/>
        <p:txBody>
          <a:bodyPr/>
          <a:lstStyle/>
          <a:p>
            <a:fld id="{D64A03C6-AD92-4EDA-894C-67B99EFA2FB1}" type="datetime1">
              <a:rPr lang="en-US" smtClean="0"/>
              <a:t>7/11/2016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Tree>
    <p:extLst>
      <p:ext uri="{BB962C8B-B14F-4D97-AF65-F5344CB8AC3E}">
        <p14:creationId xmlns:p14="http://schemas.microsoft.com/office/powerpoint/2010/main" val="346434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5974</TotalTime>
  <Words>2304</Words>
  <Application>Microsoft Office PowerPoint</Application>
  <PresentationFormat>Custom</PresentationFormat>
  <Paragraphs>295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Ion Boardroom</vt:lpstr>
      <vt:lpstr>Energy Rating Index of the 5th Edition (2014) FBC, Energy Conservation Code</vt:lpstr>
      <vt:lpstr>HB 535 – Section 34</vt:lpstr>
      <vt:lpstr>Code Change No: RE188-13</vt:lpstr>
      <vt:lpstr>Code Change No: RE188-13 Part 2</vt:lpstr>
      <vt:lpstr>5th Edition (2014) FBC, Energy Code</vt:lpstr>
      <vt:lpstr>R406 Energy Rating Index Compliance Alternative. Add Section R406 to read as follows:</vt:lpstr>
      <vt:lpstr>  2015 International Energy Conservation Code (Sections R401 through R404 labeled as mandatory and Section R403.5.3. (Back stop #1 –no trade off ) </vt:lpstr>
      <vt:lpstr>TABLE 402.1.1 (Back Stop #2 – no trade-off)</vt:lpstr>
      <vt:lpstr>2009 International Energy Conservation Code </vt:lpstr>
      <vt:lpstr>R406.3 Energy Rating Index.</vt:lpstr>
      <vt:lpstr>ANSI/RESNET 301-2014</vt:lpstr>
      <vt:lpstr>R406.3.1 ERI reference design.</vt:lpstr>
      <vt:lpstr>ANSI/RESNET 301-2014</vt:lpstr>
      <vt:lpstr>2006 International Energy Conservation Code prescriptive requirements</vt:lpstr>
      <vt:lpstr>2006 IECC - TABLE 402.1.1</vt:lpstr>
      <vt:lpstr>TABLE 406.4 MAXIMUM ENERGY RATING INDEX</vt:lpstr>
      <vt:lpstr>Florida Building Energy Efficiency Rating System</vt:lpstr>
      <vt:lpstr>Florida Building Energy Efficiency Rating System (553.993 FS)</vt:lpstr>
      <vt:lpstr>R406.6 Documentation.</vt:lpstr>
      <vt:lpstr>R406.6.1 Compliance software tools </vt:lpstr>
      <vt:lpstr>R406.7.2 Specific approval</vt:lpstr>
      <vt:lpstr>6th Edition (2017) FBC, Energy Conservation</vt:lpstr>
      <vt:lpstr>6th Edition (2017) FBC, Energy Conservation</vt:lpstr>
      <vt:lpstr>2016 Supplement (Code Fixes) to the 5th Edition (2014) Florida Building Code “Effective – July 1, 2016) – Summary </vt:lpstr>
      <vt:lpstr>Issues for discussion and determination </vt:lpstr>
      <vt:lpstr>Work Plan</vt:lpstr>
      <vt:lpstr>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CSC                    TRAINING</dc:title>
  <dc:creator>marquetta ives</dc:creator>
  <cp:lastModifiedBy>Madani, Mo</cp:lastModifiedBy>
  <cp:revision>82</cp:revision>
  <dcterms:created xsi:type="dcterms:W3CDTF">2015-09-19T20:19:30Z</dcterms:created>
  <dcterms:modified xsi:type="dcterms:W3CDTF">2016-07-11T21:51:46Z</dcterms:modified>
</cp:coreProperties>
</file>