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98" r:id="rId3"/>
    <p:sldId id="291" r:id="rId4"/>
    <p:sldId id="323" r:id="rId5"/>
    <p:sldId id="333" r:id="rId6"/>
    <p:sldId id="306" r:id="rId7"/>
    <p:sldId id="325" r:id="rId8"/>
    <p:sldId id="305" r:id="rId9"/>
    <p:sldId id="326" r:id="rId10"/>
    <p:sldId id="338" r:id="rId11"/>
    <p:sldId id="302" r:id="rId12"/>
    <p:sldId id="275" r:id="rId13"/>
    <p:sldId id="320" r:id="rId14"/>
    <p:sldId id="271" r:id="rId15"/>
    <p:sldId id="329" r:id="rId16"/>
    <p:sldId id="331" r:id="rId17"/>
    <p:sldId id="303" r:id="rId18"/>
    <p:sldId id="336" r:id="rId19"/>
    <p:sldId id="301" r:id="rId20"/>
    <p:sldId id="276" r:id="rId21"/>
    <p:sldId id="294" r:id="rId22"/>
    <p:sldId id="319" r:id="rId23"/>
    <p:sldId id="318" r:id="rId24"/>
    <p:sldId id="278" r:id="rId25"/>
    <p:sldId id="272" r:id="rId26"/>
    <p:sldId id="292" r:id="rId27"/>
    <p:sldId id="335" r:id="rId28"/>
    <p:sldId id="279" r:id="rId29"/>
    <p:sldId id="321" r:id="rId30"/>
    <p:sldId id="345" r:id="rId31"/>
    <p:sldId id="352" r:id="rId32"/>
    <p:sldId id="313" r:id="rId33"/>
    <p:sldId id="348" r:id="rId34"/>
    <p:sldId id="346" r:id="rId35"/>
    <p:sldId id="309" r:id="rId36"/>
    <p:sldId id="353" r:id="rId37"/>
    <p:sldId id="351" r:id="rId38"/>
    <p:sldId id="285" r:id="rId39"/>
    <p:sldId id="288" r:id="rId40"/>
    <p:sldId id="290" r:id="rId41"/>
    <p:sldId id="284" r:id="rId42"/>
    <p:sldId id="344" r:id="rId43"/>
    <p:sldId id="343" r:id="rId44"/>
    <p:sldId id="307" r:id="rId45"/>
    <p:sldId id="332" r:id="rId46"/>
    <p:sldId id="354" r:id="rId47"/>
    <p:sldId id="349" r:id="rId48"/>
    <p:sldId id="357" r:id="rId49"/>
    <p:sldId id="311" r:id="rId50"/>
    <p:sldId id="358" r:id="rId51"/>
    <p:sldId id="347" r:id="rId52"/>
    <p:sldId id="339" r:id="rId53"/>
    <p:sldId id="268" r:id="rId54"/>
    <p:sldId id="269" r:id="rId55"/>
    <p:sldId id="341" r:id="rId56"/>
    <p:sldId id="270" r:id="rId57"/>
    <p:sldId id="322" r:id="rId58"/>
    <p:sldId id="293" r:id="rId59"/>
    <p:sldId id="286" r:id="rId60"/>
    <p:sldId id="287" r:id="rId61"/>
    <p:sldId id="296" r:id="rId62"/>
    <p:sldId id="297" r:id="rId63"/>
    <p:sldId id="283" r:id="rId64"/>
    <p:sldId id="314" r:id="rId65"/>
    <p:sldId id="282" r:id="rId66"/>
    <p:sldId id="280" r:id="rId67"/>
    <p:sldId id="342" r:id="rId68"/>
    <p:sldId id="310" r:id="rId69"/>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D611CA-45DB-46A5-970B-0414ECBFC4C6}">
          <p14:sldIdLst>
            <p14:sldId id="256"/>
            <p14:sldId id="298"/>
            <p14:sldId id="291"/>
            <p14:sldId id="323"/>
            <p14:sldId id="333"/>
            <p14:sldId id="306"/>
            <p14:sldId id="325"/>
            <p14:sldId id="305"/>
            <p14:sldId id="326"/>
            <p14:sldId id="338"/>
            <p14:sldId id="302"/>
            <p14:sldId id="275"/>
            <p14:sldId id="320"/>
            <p14:sldId id="271"/>
            <p14:sldId id="329"/>
            <p14:sldId id="331"/>
            <p14:sldId id="303"/>
            <p14:sldId id="336"/>
            <p14:sldId id="301"/>
            <p14:sldId id="276"/>
            <p14:sldId id="294"/>
            <p14:sldId id="319"/>
            <p14:sldId id="318"/>
            <p14:sldId id="278"/>
            <p14:sldId id="272"/>
            <p14:sldId id="292"/>
            <p14:sldId id="335"/>
            <p14:sldId id="279"/>
            <p14:sldId id="321"/>
            <p14:sldId id="345"/>
            <p14:sldId id="352"/>
            <p14:sldId id="313"/>
            <p14:sldId id="348"/>
            <p14:sldId id="346"/>
            <p14:sldId id="309"/>
            <p14:sldId id="353"/>
            <p14:sldId id="351"/>
            <p14:sldId id="285"/>
            <p14:sldId id="288"/>
            <p14:sldId id="290"/>
            <p14:sldId id="284"/>
            <p14:sldId id="344"/>
            <p14:sldId id="343"/>
            <p14:sldId id="307"/>
            <p14:sldId id="332"/>
            <p14:sldId id="354"/>
            <p14:sldId id="349"/>
            <p14:sldId id="357"/>
            <p14:sldId id="311"/>
            <p14:sldId id="358"/>
            <p14:sldId id="347"/>
            <p14:sldId id="339"/>
            <p14:sldId id="268"/>
            <p14:sldId id="269"/>
            <p14:sldId id="341"/>
            <p14:sldId id="270"/>
            <p14:sldId id="322"/>
            <p14:sldId id="293"/>
            <p14:sldId id="286"/>
            <p14:sldId id="287"/>
            <p14:sldId id="296"/>
            <p14:sldId id="297"/>
            <p14:sldId id="283"/>
            <p14:sldId id="314"/>
            <p14:sldId id="282"/>
            <p14:sldId id="280"/>
          </p14:sldIdLst>
        </p14:section>
        <p14:section name="Untitled Section" id="{2D463BFF-8AFC-456B-AFAF-24C47F3856D2}">
          <p14:sldIdLst>
            <p14:sldId id="342"/>
            <p14:sldId id="31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74" autoAdjust="0"/>
    <p:restoredTop sz="94660"/>
  </p:normalViewPr>
  <p:slideViewPr>
    <p:cSldViewPr>
      <p:cViewPr>
        <p:scale>
          <a:sx n="107" d="100"/>
          <a:sy n="107" d="100"/>
        </p:scale>
        <p:origin x="4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D477EF0E-E18E-4AB8-863B-B6F5B854C523}" type="datetimeFigureOut">
              <a:rPr lang="en-US" smtClean="0"/>
              <a:t>5/7/2013</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802528A4-954C-4E5E-9DBF-20DAC2E7AF5D}" type="slidenum">
              <a:rPr lang="en-US" smtClean="0"/>
              <a:t>‹#›</a:t>
            </a:fld>
            <a:endParaRPr lang="en-US"/>
          </a:p>
        </p:txBody>
      </p:sp>
    </p:spTree>
    <p:extLst>
      <p:ext uri="{BB962C8B-B14F-4D97-AF65-F5344CB8AC3E}">
        <p14:creationId xmlns:p14="http://schemas.microsoft.com/office/powerpoint/2010/main" val="1477149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2528A4-954C-4E5E-9DBF-20DAC2E7AF5D}" type="slidenum">
              <a:rPr lang="en-US" smtClean="0"/>
              <a:t>1</a:t>
            </a:fld>
            <a:endParaRPr lang="en-US"/>
          </a:p>
        </p:txBody>
      </p:sp>
    </p:spTree>
    <p:extLst>
      <p:ext uri="{BB962C8B-B14F-4D97-AF65-F5344CB8AC3E}">
        <p14:creationId xmlns:p14="http://schemas.microsoft.com/office/powerpoint/2010/main" val="40824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p:cNvSpPr>
          <p:nvPr>
            <p:ph type="sldImg"/>
          </p:nvPr>
        </p:nvSpPr>
        <p:spPr bwMode="auto">
          <a:xfrm>
            <a:off x="1184275" y="701675"/>
            <a:ext cx="4652963" cy="34893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5347" name="Notes Placeholder 2"/>
          <p:cNvSpPr>
            <a:spLocks noGrp="1"/>
          </p:cNvSpPr>
          <p:nvPr>
            <p:ph type="body" idx="1"/>
          </p:nvPr>
        </p:nvSpPr>
        <p:spPr bwMode="auto">
          <a:xfrm>
            <a:off x="702628" y="4421034"/>
            <a:ext cx="5614669" cy="418590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95" tIns="46449" rIns="92895" bIns="46449"/>
          <a:lstStyle/>
          <a:p>
            <a:r>
              <a:rPr lang="en-US" smtClean="0"/>
              <a:t>The new 2010 Code maximum e-Ratio is 0.80.</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Slide Image Placeholder 1"/>
          <p:cNvSpPr>
            <a:spLocks noGrp="1" noRot="1" noChangeAspect="1"/>
          </p:cNvSpPr>
          <p:nvPr>
            <p:ph type="sldImg"/>
          </p:nvPr>
        </p:nvSpPr>
        <p:spPr bwMode="auto">
          <a:xfrm>
            <a:off x="1184275" y="700088"/>
            <a:ext cx="4652963" cy="349091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6787" name="Notes Placeholder 2"/>
          <p:cNvSpPr>
            <a:spLocks noGrp="1"/>
          </p:cNvSpPr>
          <p:nvPr>
            <p:ph type="body" idx="1"/>
          </p:nvPr>
        </p:nvSpPr>
        <p:spPr bwMode="auto">
          <a:xfrm>
            <a:off x="702628" y="4421034"/>
            <a:ext cx="5614669" cy="418590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95" tIns="46449" rIns="92895" bIns="46449"/>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Slide Image Placeholder 1"/>
          <p:cNvSpPr>
            <a:spLocks noGrp="1" noRot="1" noChangeAspect="1"/>
          </p:cNvSpPr>
          <p:nvPr>
            <p:ph type="sldImg"/>
          </p:nvPr>
        </p:nvSpPr>
        <p:spPr bwMode="auto">
          <a:xfrm>
            <a:off x="1184275" y="700088"/>
            <a:ext cx="4652963" cy="349091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7811" name="Notes Placeholder 2"/>
          <p:cNvSpPr>
            <a:spLocks noGrp="1"/>
          </p:cNvSpPr>
          <p:nvPr>
            <p:ph type="body" idx="1"/>
          </p:nvPr>
        </p:nvSpPr>
        <p:spPr bwMode="auto">
          <a:xfrm>
            <a:off x="702628" y="4421034"/>
            <a:ext cx="5614669" cy="418590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95" tIns="46449" rIns="92895" bIns="46449"/>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101743-5179-4FA6-BE6D-AA55D3938D2C}" type="datetimeFigureOut">
              <a:rPr lang="en-US" smtClean="0"/>
              <a:pPr/>
              <a:t>5/7/2013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CFD9463-9894-46B2-AB10-FD9B9C3874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FD9463-9894-46B2-AB10-FD9B9C3874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FD9463-9894-46B2-AB10-FD9B9C3874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FD9463-9894-46B2-AB10-FD9B9C38748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FD9463-9894-46B2-AB10-FD9B9C38748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FD9463-9894-46B2-AB10-FD9B9C38748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FD9463-9894-46B2-AB10-FD9B9C3874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FD9463-9894-46B2-AB10-FD9B9C38748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101743-5179-4FA6-BE6D-AA55D3938D2C}" type="datetimeFigureOut">
              <a:rPr lang="en-US" smtClean="0"/>
              <a:pPr/>
              <a:t>5/7/2013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CFD9463-9894-46B2-AB10-FD9B9C3874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3101743-5179-4FA6-BE6D-AA55D3938D2C}" type="datetimeFigureOut">
              <a:rPr lang="en-US" smtClean="0"/>
              <a:pPr/>
              <a:t>5/7/2013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FD9463-9894-46B2-AB10-FD9B9C38748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3101743-5179-4FA6-BE6D-AA55D3938D2C}" type="datetimeFigureOut">
              <a:rPr lang="en-US" smtClean="0"/>
              <a:pPr/>
              <a:t>5/7/2013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CFD9463-9894-46B2-AB10-FD9B9C38748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3101743-5179-4FA6-BE6D-AA55D3938D2C}" type="datetimeFigureOut">
              <a:rPr lang="en-US" smtClean="0"/>
              <a:pPr/>
              <a:t>5/7/2013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CFD9463-9894-46B2-AB10-FD9B9C3874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hyperlink" Target="http://www.floridabuilding.org/fbc/committees/energy/Energy_Code_Compliance_Softwar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ecodes.cyberregs.com/cgi-exe/cpage.dll?pg=x&amp;rp=/nonindx/st/fl/index.htm&amp;sid=2012091010175099978&amp;aph=0&amp;cid=iccf&amp;uid=iccf0002&amp;clrA=005596&amp;clrV=005596&amp;clrX=005596&amp;ref=/nonindx/st/index.html" TargetMode="External"/><Relationship Id="rId2" Type="http://schemas.openxmlformats.org/officeDocument/2006/relationships/hyperlink" Target="http://www.energycodes.gov/" TargetMode="External"/><Relationship Id="rId1" Type="http://schemas.openxmlformats.org/officeDocument/2006/relationships/slideLayout" Target="../slideLayouts/slideLayout2.xml"/><Relationship Id="rId5" Type="http://schemas.openxmlformats.org/officeDocument/2006/relationships/hyperlink" Target="http://www.boaf.org/" TargetMode="External"/><Relationship Id="rId4" Type="http://schemas.openxmlformats.org/officeDocument/2006/relationships/hyperlink" Target="http://www.floridabuilding.org/fbc/links_to_code_resources.html"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mailto:Ann.Stanton@myfloridalicense.com" TargetMode="External"/><Relationship Id="rId2" Type="http://schemas.openxmlformats.org/officeDocument/2006/relationships/hyperlink" Target="http://www.floridabuilding.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28600"/>
          </a:xfrm>
        </p:spPr>
        <p:txBody>
          <a:bodyPr>
            <a:normAutofit fontScale="90000"/>
          </a:bodyPr>
          <a:lstStyle/>
          <a:p>
            <a:pPr algn="l"/>
            <a:endParaRPr lang="en-US" dirty="0"/>
          </a:p>
        </p:txBody>
      </p:sp>
      <p:sp>
        <p:nvSpPr>
          <p:cNvPr id="3" name="Subtitle 2"/>
          <p:cNvSpPr>
            <a:spLocks noGrp="1"/>
          </p:cNvSpPr>
          <p:nvPr>
            <p:ph type="subTitle" idx="1"/>
          </p:nvPr>
        </p:nvSpPr>
        <p:spPr>
          <a:xfrm>
            <a:off x="685800" y="1524000"/>
            <a:ext cx="7772400" cy="3581400"/>
          </a:xfrm>
        </p:spPr>
        <p:txBody>
          <a:bodyPr>
            <a:normAutofit/>
          </a:bodyPr>
          <a:lstStyle/>
          <a:p>
            <a:pPr algn="ctr"/>
            <a:r>
              <a:rPr lang="en-US" sz="4000" b="1" dirty="0"/>
              <a:t>Enforcing the </a:t>
            </a:r>
            <a:r>
              <a:rPr lang="en-US" sz="4000" b="1" i="1" dirty="0"/>
              <a:t>2010 </a:t>
            </a:r>
            <a:endParaRPr lang="en-US" sz="4000" b="1" i="1" dirty="0" smtClean="0"/>
          </a:p>
          <a:p>
            <a:pPr algn="ctr"/>
            <a:r>
              <a:rPr lang="en-US" sz="4000" b="1" i="1" dirty="0" smtClean="0"/>
              <a:t>FLORIDA </a:t>
            </a:r>
            <a:r>
              <a:rPr lang="en-US" sz="4000" b="1" i="1" dirty="0" smtClean="0"/>
              <a:t>BUILDING CODE, Energy </a:t>
            </a:r>
            <a:r>
              <a:rPr lang="en-US" sz="4000" b="1" i="1" dirty="0" smtClean="0"/>
              <a:t>Conservation</a:t>
            </a:r>
          </a:p>
          <a:p>
            <a:pPr algn="l"/>
            <a:endParaRPr lang="en-US" sz="4000" b="1" i="1" dirty="0" smtClean="0"/>
          </a:p>
          <a:p>
            <a:pPr algn="l"/>
            <a:r>
              <a:rPr lang="en-US" sz="3600" b="1" i="1" dirty="0" smtClean="0"/>
              <a:t>               </a:t>
            </a:r>
            <a:r>
              <a:rPr lang="en-US" sz="3600" b="1" dirty="0" smtClean="0"/>
              <a:t>Ann Stanton, Instructor</a:t>
            </a:r>
          </a:p>
          <a:p>
            <a:pPr algn="l"/>
            <a:endParaRPr lang="en-US" sz="4000" b="1" dirty="0"/>
          </a:p>
          <a:p>
            <a:pPr algn="l"/>
            <a:endParaRPr lang="en-US" sz="40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6242" name="Rectangle 2"/>
          <p:cNvSpPr>
            <a:spLocks noGrp="1" noChangeArrowheads="1"/>
          </p:cNvSpPr>
          <p:nvPr>
            <p:ph type="title"/>
          </p:nvPr>
        </p:nvSpPr>
        <p:spPr>
          <a:xfrm>
            <a:off x="439738" y="1066800"/>
            <a:ext cx="8239125" cy="1143000"/>
          </a:xfrm>
        </p:spPr>
        <p:txBody>
          <a:bodyPr/>
          <a:lstStyle/>
          <a:p>
            <a:pPr algn="ctr">
              <a:defRPr/>
            </a:pPr>
            <a:r>
              <a:rPr lang="en-US" sz="3200" dirty="0" smtClean="0">
                <a:latin typeface="+mn-lt"/>
              </a:rPr>
              <a:t>Performance-Based Compliance</a:t>
            </a:r>
          </a:p>
        </p:txBody>
      </p:sp>
      <p:pic>
        <p:nvPicPr>
          <p:cNvPr id="59395"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05214" y="5715000"/>
            <a:ext cx="55983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Oval 1"/>
          <p:cNvSpPr>
            <a:spLocks noChangeArrowheads="1"/>
          </p:cNvSpPr>
          <p:nvPr/>
        </p:nvSpPr>
        <p:spPr bwMode="auto">
          <a:xfrm>
            <a:off x="5410200" y="4719638"/>
            <a:ext cx="762000" cy="538162"/>
          </a:xfrm>
          <a:prstGeom prst="ellipse">
            <a:avLst/>
          </a:prstGeom>
          <a:noFill/>
          <a:ln w="28575" cap="rnd" algn="ctr">
            <a:solidFill>
              <a:srgbClr val="FF0000"/>
            </a:solidFill>
            <a:bevel/>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p>
            <a:endParaRPr lang="en-US"/>
          </a:p>
        </p:txBody>
      </p:sp>
      <p:cxnSp>
        <p:nvCxnSpPr>
          <p:cNvPr id="9" name="Straight Connector 8"/>
          <p:cNvCxnSpPr>
            <a:cxnSpLocks noChangeShapeType="1"/>
          </p:cNvCxnSpPr>
          <p:nvPr/>
        </p:nvCxnSpPr>
        <p:spPr bwMode="auto">
          <a:xfrm>
            <a:off x="2057400" y="5943600"/>
            <a:ext cx="838200" cy="0"/>
          </a:xfrm>
          <a:prstGeom prst="line">
            <a:avLst/>
          </a:prstGeom>
          <a:noFill/>
          <a:ln w="28575"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10" name="Straight Connector 9"/>
          <p:cNvCxnSpPr>
            <a:cxnSpLocks noChangeShapeType="1"/>
          </p:cNvCxnSpPr>
          <p:nvPr/>
        </p:nvCxnSpPr>
        <p:spPr bwMode="auto">
          <a:xfrm>
            <a:off x="3886200" y="3124200"/>
            <a:ext cx="381000" cy="0"/>
          </a:xfrm>
          <a:prstGeom prst="line">
            <a:avLst/>
          </a:prstGeom>
          <a:noFill/>
          <a:ln w="28575"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pic>
        <p:nvPicPr>
          <p:cNvPr id="1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6729" y="2362200"/>
            <a:ext cx="5486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780657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362200"/>
            <a:ext cx="8839200" cy="4068763"/>
          </a:xfrm>
        </p:spPr>
        <p:txBody>
          <a:bodyPr>
            <a:normAutofit/>
          </a:bodyPr>
          <a:lstStyle/>
          <a:p>
            <a:r>
              <a:rPr lang="en-US" dirty="0"/>
              <a:t>Go to </a:t>
            </a:r>
            <a:r>
              <a:rPr lang="en-US" dirty="0">
                <a:hlinkClick r:id="rId2"/>
              </a:rPr>
              <a:t>http://</a:t>
            </a:r>
            <a:r>
              <a:rPr lang="en-US" dirty="0" smtClean="0">
                <a:hlinkClick r:id="rId2"/>
              </a:rPr>
              <a:t>www.floridabuilding.org/fbc/committees/energy/Energy_Code_Compliance_Software.html</a:t>
            </a:r>
            <a:r>
              <a:rPr lang="en-US" dirty="0" smtClean="0"/>
              <a:t> for a list of Commission-approved energy code compliance software.</a:t>
            </a:r>
          </a:p>
        </p:txBody>
      </p:sp>
      <p:sp>
        <p:nvSpPr>
          <p:cNvPr id="3" name="Title 2"/>
          <p:cNvSpPr>
            <a:spLocks noGrp="1"/>
          </p:cNvSpPr>
          <p:nvPr>
            <p:ph type="title"/>
          </p:nvPr>
        </p:nvSpPr>
        <p:spPr>
          <a:xfrm>
            <a:off x="457200" y="152400"/>
            <a:ext cx="8229600" cy="1981200"/>
          </a:xfrm>
        </p:spPr>
        <p:txBody>
          <a:bodyPr>
            <a:normAutofit/>
          </a:bodyPr>
          <a:lstStyle/>
          <a:p>
            <a:r>
              <a:rPr lang="en-US" dirty="0" smtClean="0"/>
              <a:t>What computer programs are approved by the Florida Building Commission?</a:t>
            </a:r>
            <a:endParaRPr lang="en-US" dirty="0"/>
          </a:p>
        </p:txBody>
      </p:sp>
    </p:spTree>
    <p:extLst>
      <p:ext uri="{BB962C8B-B14F-4D97-AF65-F5344CB8AC3E}">
        <p14:creationId xmlns:p14="http://schemas.microsoft.com/office/powerpoint/2010/main" val="3132296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178491"/>
          </a:xfrm>
        </p:spPr>
        <p:txBody>
          <a:bodyPr>
            <a:normAutofit lnSpcReduction="10000"/>
          </a:bodyPr>
          <a:lstStyle/>
          <a:p>
            <a:r>
              <a:rPr lang="en-US" dirty="0" smtClean="0"/>
              <a:t>Single-family home (including duplexes and town homes) calculation can be performed by anyone.</a:t>
            </a:r>
          </a:p>
          <a:p>
            <a:r>
              <a:rPr lang="en-US" dirty="0" smtClean="0"/>
              <a:t>Multiple-family homes calculations can be performed by an architect, an engineer, a Class A, B or Mechanical contractor, or by a Class 1 BERS rater. </a:t>
            </a:r>
          </a:p>
          <a:p>
            <a:r>
              <a:rPr lang="en-US" dirty="0" smtClean="0"/>
              <a:t>Residential buildings greater than 3 stories shall comply with the commercial energy code compliance criteria in Chapter 5.</a:t>
            </a:r>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4"/>
                </a:solidFill>
              </a:rPr>
              <a:t>Residential: Who can demonstrate code compliance?</a:t>
            </a:r>
            <a:endParaRPr lang="en-US" dirty="0">
              <a:solidFill>
                <a:schemeClr val="accent4"/>
              </a:solidFill>
            </a:endParaRPr>
          </a:p>
        </p:txBody>
      </p:sp>
    </p:spTree>
    <p:extLst>
      <p:ext uri="{BB962C8B-B14F-4D97-AF65-F5344CB8AC3E}">
        <p14:creationId xmlns:p14="http://schemas.microsoft.com/office/powerpoint/2010/main" val="997027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77521159"/>
              </p:ext>
            </p:extLst>
          </p:nvPr>
        </p:nvGraphicFramePr>
        <p:xfrm>
          <a:off x="76200" y="2355850"/>
          <a:ext cx="9067800" cy="2743199"/>
        </p:xfrm>
        <a:graphic>
          <a:graphicData uri="http://schemas.openxmlformats.org/drawingml/2006/table">
            <a:tbl>
              <a:tblPr firstRow="1" firstCol="1" bandRow="1">
                <a:tableStyleId>{5C22544A-7EE6-4342-B048-85BDC9FD1C3A}</a:tableStyleId>
              </a:tblPr>
              <a:tblGrid>
                <a:gridCol w="4533900"/>
                <a:gridCol w="4533900"/>
              </a:tblGrid>
              <a:tr h="2743199">
                <a:tc>
                  <a:txBody>
                    <a:bodyPr/>
                    <a:lstStyle/>
                    <a:p>
                      <a:pPr marL="0" marR="0">
                        <a:lnSpc>
                          <a:spcPct val="115000"/>
                        </a:lnSpc>
                        <a:spcBef>
                          <a:spcPts val="0"/>
                        </a:spcBef>
                        <a:spcAft>
                          <a:spcPts val="0"/>
                        </a:spcAft>
                      </a:pPr>
                      <a:r>
                        <a:rPr lang="en-US" sz="1400" dirty="0">
                          <a:effectLst/>
                        </a:rPr>
                        <a:t>I hereby certify that the plans and specifications covered by the calculation are in compliance with the Florida Energy Code.</a:t>
                      </a:r>
                    </a:p>
                    <a:p>
                      <a:pPr marL="0" marR="0">
                        <a:lnSpc>
                          <a:spcPct val="115000"/>
                        </a:lnSpc>
                        <a:spcBef>
                          <a:spcPts val="0"/>
                        </a:spcBef>
                        <a:spcAft>
                          <a:spcPts val="0"/>
                        </a:spcAft>
                      </a:pPr>
                      <a:r>
                        <a:rPr lang="en-US" sz="1400" dirty="0">
                          <a:effectLst/>
                        </a:rPr>
                        <a:t> </a:t>
                      </a:r>
                    </a:p>
                    <a:p>
                      <a:pPr marL="0" marR="0">
                        <a:lnSpc>
                          <a:spcPct val="115000"/>
                        </a:lnSpc>
                        <a:spcBef>
                          <a:spcPts val="0"/>
                        </a:spcBef>
                        <a:spcAft>
                          <a:spcPts val="0"/>
                        </a:spcAft>
                      </a:pPr>
                      <a:r>
                        <a:rPr lang="en-US" sz="1400" dirty="0">
                          <a:effectLst/>
                        </a:rPr>
                        <a:t>PREPARED BY: </a:t>
                      </a:r>
                      <a:r>
                        <a:rPr lang="en-US" sz="1400" dirty="0" smtClean="0">
                          <a:effectLst/>
                        </a:rPr>
                        <a:t>_____________ </a:t>
                      </a:r>
                      <a:r>
                        <a:rPr lang="en-US" sz="1400" dirty="0">
                          <a:effectLst/>
                        </a:rPr>
                        <a:t>DATE: </a:t>
                      </a:r>
                      <a:r>
                        <a:rPr lang="en-US" sz="1400" dirty="0" smtClean="0">
                          <a:effectLst/>
                        </a:rPr>
                        <a:t>___________</a:t>
                      </a:r>
                      <a:endParaRPr lang="en-US" sz="1400" dirty="0">
                        <a:effectLst/>
                      </a:endParaRPr>
                    </a:p>
                    <a:p>
                      <a:pPr marL="0" marR="0">
                        <a:lnSpc>
                          <a:spcPct val="115000"/>
                        </a:lnSpc>
                        <a:spcBef>
                          <a:spcPts val="0"/>
                        </a:spcBef>
                        <a:spcAft>
                          <a:spcPts val="0"/>
                        </a:spcAft>
                      </a:pPr>
                      <a:r>
                        <a:rPr lang="en-US" sz="1400" dirty="0">
                          <a:effectLst/>
                        </a:rPr>
                        <a:t> </a:t>
                      </a:r>
                    </a:p>
                    <a:p>
                      <a:pPr marL="0" marR="0">
                        <a:lnSpc>
                          <a:spcPct val="115000"/>
                        </a:lnSpc>
                        <a:spcBef>
                          <a:spcPts val="0"/>
                        </a:spcBef>
                        <a:spcAft>
                          <a:spcPts val="0"/>
                        </a:spcAft>
                      </a:pPr>
                      <a:r>
                        <a:rPr lang="en-US" sz="1400" dirty="0">
                          <a:effectLst/>
                        </a:rPr>
                        <a:t>I hereby certify that this building is in compliance with the Florida Energy Code:</a:t>
                      </a:r>
                    </a:p>
                    <a:p>
                      <a:pPr marL="0" marR="0">
                        <a:lnSpc>
                          <a:spcPct val="115000"/>
                        </a:lnSpc>
                        <a:spcBef>
                          <a:spcPts val="0"/>
                        </a:spcBef>
                        <a:spcAft>
                          <a:spcPts val="0"/>
                        </a:spcAft>
                      </a:pPr>
                      <a:r>
                        <a:rPr lang="en-US" sz="1400" dirty="0">
                          <a:effectLst/>
                        </a:rPr>
                        <a:t>OWNER AGENT</a:t>
                      </a:r>
                      <a:r>
                        <a:rPr lang="en-US" sz="1400" dirty="0" smtClean="0">
                          <a:effectLst/>
                        </a:rPr>
                        <a:t>:</a:t>
                      </a:r>
                      <a:r>
                        <a:rPr lang="en-US" sz="1400" baseline="0" dirty="0" smtClean="0">
                          <a:effectLst/>
                        </a:rPr>
                        <a:t>__</a:t>
                      </a:r>
                      <a:r>
                        <a:rPr lang="en-US" sz="1400" dirty="0" smtClean="0">
                          <a:effectLst/>
                        </a:rPr>
                        <a:t>___________________DATE</a:t>
                      </a:r>
                      <a:r>
                        <a:rPr lang="en-US" sz="1400" dirty="0">
                          <a:effectLst/>
                        </a:rPr>
                        <a:t>:____________</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Review of plans and specifications covered by this calculation indicates compliance with the Florida Energy Code. Before construction is completed, this building will be inspected for compliance in accordance with Section 553.908, F.S.</a:t>
                      </a:r>
                    </a:p>
                    <a:p>
                      <a:pPr marL="0" marR="0">
                        <a:lnSpc>
                          <a:spcPct val="115000"/>
                        </a:lnSpc>
                        <a:spcBef>
                          <a:spcPts val="0"/>
                        </a:spcBef>
                        <a:spcAft>
                          <a:spcPts val="0"/>
                        </a:spcAft>
                      </a:pPr>
                      <a:r>
                        <a:rPr lang="en-US" sz="1400" dirty="0">
                          <a:effectLst/>
                        </a:rPr>
                        <a:t> </a:t>
                      </a:r>
                    </a:p>
                    <a:p>
                      <a:pPr marL="0" marR="0">
                        <a:lnSpc>
                          <a:spcPct val="115000"/>
                        </a:lnSpc>
                        <a:spcBef>
                          <a:spcPts val="0"/>
                        </a:spcBef>
                        <a:spcAft>
                          <a:spcPts val="0"/>
                        </a:spcAft>
                      </a:pPr>
                      <a:r>
                        <a:rPr lang="en-US" sz="1400" dirty="0">
                          <a:effectLst/>
                        </a:rPr>
                        <a:t>CODE OFFICIAL</a:t>
                      </a:r>
                      <a:r>
                        <a:rPr lang="en-US" sz="1400" dirty="0" smtClean="0">
                          <a:effectLst/>
                        </a:rPr>
                        <a:t>:___________________________________</a:t>
                      </a:r>
                      <a:endParaRPr lang="en-US" sz="1400" dirty="0">
                        <a:effectLst/>
                      </a:endParaRPr>
                    </a:p>
                    <a:p>
                      <a:pPr marL="0" marR="0">
                        <a:lnSpc>
                          <a:spcPct val="115000"/>
                        </a:lnSpc>
                        <a:spcBef>
                          <a:spcPts val="0"/>
                        </a:spcBef>
                        <a:spcAft>
                          <a:spcPts val="0"/>
                        </a:spcAft>
                      </a:pPr>
                      <a:r>
                        <a:rPr lang="en-US" sz="1400" dirty="0">
                          <a:effectLst/>
                        </a:rPr>
                        <a:t> </a:t>
                      </a:r>
                      <a:r>
                        <a:rPr lang="en-US" sz="1400" dirty="0" smtClean="0">
                          <a:effectLst/>
                        </a:rPr>
                        <a:t>DATE:______________________________________</a:t>
                      </a:r>
                      <a:endParaRPr lang="en-US" sz="1400" dirty="0">
                        <a:effectLst/>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a:xfrm>
            <a:off x="685800" y="762000"/>
            <a:ext cx="8458200" cy="838200"/>
          </a:xfrm>
        </p:spPr>
        <p:txBody>
          <a:bodyPr>
            <a:normAutofit fontScale="90000"/>
          </a:bodyPr>
          <a:lstStyle/>
          <a:p>
            <a:r>
              <a:rPr lang="en-US" dirty="0" smtClean="0">
                <a:solidFill>
                  <a:schemeClr val="accent4"/>
                </a:solidFill>
              </a:rPr>
              <a:t>Residential energy code compliance certification:</a:t>
            </a:r>
            <a:endParaRPr lang="en-US" dirty="0">
              <a:solidFill>
                <a:schemeClr val="accent4"/>
              </a:solidFill>
            </a:endParaRPr>
          </a:p>
        </p:txBody>
      </p:sp>
      <p:sp>
        <p:nvSpPr>
          <p:cNvPr id="5" name="Rectangle 1"/>
          <p:cNvSpPr>
            <a:spLocks noChangeArrowheads="1"/>
          </p:cNvSpPr>
          <p:nvPr/>
        </p:nvSpPr>
        <p:spPr bwMode="auto">
          <a:xfrm>
            <a:off x="1531938" y="32702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1354979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person who completes the form checks to show </a:t>
            </a:r>
            <a:r>
              <a:rPr lang="en-US" dirty="0" smtClean="0"/>
              <a:t>the listed </a:t>
            </a:r>
            <a:r>
              <a:rPr lang="en-US" dirty="0" smtClean="0">
                <a:solidFill>
                  <a:srgbClr val="FF0000"/>
                </a:solidFill>
              </a:rPr>
              <a:t>mandatory</a:t>
            </a:r>
            <a:r>
              <a:rPr lang="en-US" dirty="0" smtClean="0"/>
              <a:t> </a:t>
            </a:r>
            <a:r>
              <a:rPr lang="en-US" dirty="0"/>
              <a:t>requirements will be met</a:t>
            </a:r>
            <a:r>
              <a:rPr lang="en-US" dirty="0" smtClean="0"/>
              <a:t>. </a:t>
            </a:r>
          </a:p>
          <a:p>
            <a:pPr lvl="1">
              <a:buFont typeface="Wingdings" pitchFamily="2" charset="2"/>
              <a:buChar char="Ø"/>
            </a:pPr>
            <a:r>
              <a:rPr lang="en-US" dirty="0" smtClean="0"/>
              <a:t>Sections marked “Mandatory” apply to all buildings.</a:t>
            </a:r>
          </a:p>
          <a:p>
            <a:pPr lvl="1">
              <a:buFont typeface="Wingdings" pitchFamily="2" charset="2"/>
              <a:buChar char="Ø"/>
            </a:pPr>
            <a:r>
              <a:rPr lang="en-US" dirty="0" smtClean="0"/>
              <a:t>Sections  marked “Prescriptive” apply to requirements of </a:t>
            </a:r>
            <a:r>
              <a:rPr lang="en-US" dirty="0" smtClean="0"/>
              <a:t>the Prescriptive </a:t>
            </a:r>
            <a:r>
              <a:rPr lang="en-US" dirty="0" smtClean="0"/>
              <a:t>code compliance method.</a:t>
            </a:r>
            <a:endParaRPr lang="en-US" dirty="0"/>
          </a:p>
          <a:p>
            <a:r>
              <a:rPr lang="en-US" dirty="0"/>
              <a:t>The “</a:t>
            </a:r>
            <a:r>
              <a:rPr lang="en-US" dirty="0" err="1"/>
              <a:t>Ck</a:t>
            </a:r>
            <a:r>
              <a:rPr lang="en-US" dirty="0"/>
              <a:t>” column on </a:t>
            </a:r>
            <a:r>
              <a:rPr lang="en-US" dirty="0" smtClean="0"/>
              <a:t>the form is </a:t>
            </a:r>
            <a:r>
              <a:rPr lang="en-US" dirty="0"/>
              <a:t>for the building inspector to verify that efficiencies claimed have been met in the field.</a:t>
            </a:r>
          </a:p>
          <a:p>
            <a:endParaRPr lang="en-US" dirty="0"/>
          </a:p>
        </p:txBody>
      </p:sp>
      <p:sp>
        <p:nvSpPr>
          <p:cNvPr id="3" name="Title 2"/>
          <p:cNvSpPr>
            <a:spLocks noGrp="1"/>
          </p:cNvSpPr>
          <p:nvPr>
            <p:ph type="title"/>
          </p:nvPr>
        </p:nvSpPr>
        <p:spPr/>
        <p:txBody>
          <a:bodyPr/>
          <a:lstStyle/>
          <a:p>
            <a:r>
              <a:rPr lang="en-US" dirty="0">
                <a:solidFill>
                  <a:schemeClr val="accent4"/>
                </a:solidFill>
              </a:rPr>
              <a:t>Who completes the checklists?</a:t>
            </a:r>
          </a:p>
        </p:txBody>
      </p:sp>
    </p:spTree>
    <p:extLst>
      <p:ext uri="{BB962C8B-B14F-4D97-AF65-F5344CB8AC3E}">
        <p14:creationId xmlns:p14="http://schemas.microsoft.com/office/powerpoint/2010/main" val="458636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txBox="1">
            <a:spLocks noChangeArrowheads="1"/>
          </p:cNvSpPr>
          <p:nvPr/>
        </p:nvSpPr>
        <p:spPr bwMode="auto">
          <a:xfrm>
            <a:off x="533400" y="1828800"/>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2800">
                <a:solidFill>
                  <a:schemeClr val="tx1"/>
                </a:solidFill>
                <a:latin typeface="Book Antiqua" pitchFamily="18" charset="0"/>
                <a:ea typeface="ＭＳ Ｐゴシック" pitchFamily="-96" charset="-128"/>
              </a:defRPr>
            </a:lvl1pPr>
            <a:lvl2pPr marL="742950" indent="-285750">
              <a:defRPr sz="2800">
                <a:solidFill>
                  <a:schemeClr val="tx1"/>
                </a:solidFill>
                <a:latin typeface="Book Antiqua" pitchFamily="18" charset="0"/>
                <a:ea typeface="ＭＳ Ｐゴシック" pitchFamily="-96" charset="-128"/>
              </a:defRPr>
            </a:lvl2pPr>
            <a:lvl3pPr marL="1143000" indent="-228600">
              <a:defRPr sz="2800">
                <a:solidFill>
                  <a:schemeClr val="tx1"/>
                </a:solidFill>
                <a:latin typeface="Book Antiqua" pitchFamily="18" charset="0"/>
                <a:ea typeface="ＭＳ Ｐゴシック" pitchFamily="-96" charset="-128"/>
              </a:defRPr>
            </a:lvl3pPr>
            <a:lvl4pPr marL="1600200" indent="-228600">
              <a:defRPr sz="2800">
                <a:solidFill>
                  <a:schemeClr val="tx1"/>
                </a:solidFill>
                <a:latin typeface="Book Antiqua" pitchFamily="18" charset="0"/>
                <a:ea typeface="ＭＳ Ｐゴシック" pitchFamily="-96" charset="-128"/>
              </a:defRPr>
            </a:lvl4pPr>
            <a:lvl5pPr marL="2057400" indent="-228600">
              <a:defRPr sz="2800">
                <a:solidFill>
                  <a:schemeClr val="tx1"/>
                </a:solidFill>
                <a:latin typeface="Book Antiqua" pitchFamily="18" charset="0"/>
                <a:ea typeface="ＭＳ Ｐゴシック" pitchFamily="-96" charset="-128"/>
              </a:defRPr>
            </a:lvl5pPr>
            <a:lvl6pPr marL="25146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6pPr>
            <a:lvl7pPr marL="29718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7pPr>
            <a:lvl8pPr marL="34290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8pPr>
            <a:lvl9pPr marL="38862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9pPr>
          </a:lstStyle>
          <a:p>
            <a:pPr algn="ctr">
              <a:spcBef>
                <a:spcPct val="20000"/>
              </a:spcBef>
              <a:buClr>
                <a:schemeClr val="tx1"/>
              </a:buClr>
              <a:buSzPct val="80000"/>
            </a:pPr>
            <a:r>
              <a:rPr lang="en-US" sz="3200" b="1">
                <a:latin typeface="Helvetica" pitchFamily="34" charset="0"/>
              </a:rPr>
              <a:t>“Check Lines” for Form 402</a:t>
            </a:r>
          </a:p>
        </p:txBody>
      </p:sp>
      <p:sp>
        <p:nvSpPr>
          <p:cNvPr id="6" name="Rectangle 2"/>
          <p:cNvSpPr txBox="1">
            <a:spLocks noChangeArrowheads="1"/>
          </p:cNvSpPr>
          <p:nvPr/>
        </p:nvSpPr>
        <p:spPr bwMode="auto">
          <a:xfrm>
            <a:off x="741363" y="533400"/>
            <a:ext cx="7793037" cy="685800"/>
          </a:xfrm>
          <a:prstGeom prst="rect">
            <a:avLst/>
          </a:prstGeom>
          <a:noFill/>
          <a:ln>
            <a:noFill/>
          </a:ln>
          <a:effectLst>
            <a:outerShdw dist="35921" dir="2700000" algn="ctr" rotWithShape="0">
              <a:schemeClr val="bg2"/>
            </a:outerShdw>
          </a:effectLst>
          <a:extLst/>
        </p:spPr>
        <p:txBody>
          <a:bodyPr lIns="92075" tIns="46038" rIns="92075" bIns="46038" anchor="b"/>
          <a:lstStyle>
            <a:lvl1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2pPr>
            <a:lvl3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3pPr>
            <a:lvl4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4pPr>
            <a:lvl5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5pPr>
            <a:lvl6pPr marL="4572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6pPr>
            <a:lvl7pPr marL="9144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7pPr>
            <a:lvl8pPr marL="13716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8pPr>
            <a:lvl9pPr marL="18288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9pPr>
          </a:lstStyle>
          <a:p>
            <a:pPr>
              <a:defRPr/>
            </a:pPr>
            <a:r>
              <a:rPr lang="en-US" dirty="0" smtClean="0"/>
              <a:t>Compliance Verification</a:t>
            </a:r>
          </a:p>
        </p:txBody>
      </p:sp>
      <p:pic>
        <p:nvPicPr>
          <p:cNvPr id="12083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4475" y="2466975"/>
            <a:ext cx="6029325"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0837" name="Straight Arrow Connector 6"/>
          <p:cNvCxnSpPr>
            <a:cxnSpLocks noChangeShapeType="1"/>
          </p:cNvCxnSpPr>
          <p:nvPr/>
        </p:nvCxnSpPr>
        <p:spPr bwMode="auto">
          <a:xfrm flipH="1">
            <a:off x="7124700" y="4618038"/>
            <a:ext cx="838200" cy="533400"/>
          </a:xfrm>
          <a:prstGeom prst="straightConnector1">
            <a:avLst/>
          </a:prstGeom>
          <a:noFill/>
          <a:ln w="254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9291347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p:cNvSpPr txBox="1">
            <a:spLocks noChangeArrowheads="1"/>
          </p:cNvSpPr>
          <p:nvPr/>
        </p:nvSpPr>
        <p:spPr bwMode="auto">
          <a:xfrm>
            <a:off x="533400" y="1828800"/>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2800">
                <a:solidFill>
                  <a:schemeClr val="tx1"/>
                </a:solidFill>
                <a:latin typeface="Book Antiqua" pitchFamily="18" charset="0"/>
                <a:ea typeface="ＭＳ Ｐゴシック" pitchFamily="-96" charset="-128"/>
              </a:defRPr>
            </a:lvl1pPr>
            <a:lvl2pPr marL="742950" indent="-285750">
              <a:defRPr sz="2800">
                <a:solidFill>
                  <a:schemeClr val="tx1"/>
                </a:solidFill>
                <a:latin typeface="Book Antiqua" pitchFamily="18" charset="0"/>
                <a:ea typeface="ＭＳ Ｐゴシック" pitchFamily="-96" charset="-128"/>
              </a:defRPr>
            </a:lvl2pPr>
            <a:lvl3pPr marL="1143000" indent="-228600">
              <a:defRPr sz="2800">
                <a:solidFill>
                  <a:schemeClr val="tx1"/>
                </a:solidFill>
                <a:latin typeface="Book Antiqua" pitchFamily="18" charset="0"/>
                <a:ea typeface="ＭＳ Ｐゴシック" pitchFamily="-96" charset="-128"/>
              </a:defRPr>
            </a:lvl3pPr>
            <a:lvl4pPr marL="1600200" indent="-228600">
              <a:defRPr sz="2800">
                <a:solidFill>
                  <a:schemeClr val="tx1"/>
                </a:solidFill>
                <a:latin typeface="Book Antiqua" pitchFamily="18" charset="0"/>
                <a:ea typeface="ＭＳ Ｐゴシック" pitchFamily="-96" charset="-128"/>
              </a:defRPr>
            </a:lvl4pPr>
            <a:lvl5pPr marL="2057400" indent="-228600">
              <a:defRPr sz="2800">
                <a:solidFill>
                  <a:schemeClr val="tx1"/>
                </a:solidFill>
                <a:latin typeface="Book Antiqua" pitchFamily="18" charset="0"/>
                <a:ea typeface="ＭＳ Ｐゴシック" pitchFamily="-96" charset="-128"/>
              </a:defRPr>
            </a:lvl5pPr>
            <a:lvl6pPr marL="25146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6pPr>
            <a:lvl7pPr marL="29718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7pPr>
            <a:lvl8pPr marL="34290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8pPr>
            <a:lvl9pPr marL="3886200" indent="-228600" eaLnBrk="0" fontAlgn="base" hangingPunct="0">
              <a:spcBef>
                <a:spcPct val="0"/>
              </a:spcBef>
              <a:spcAft>
                <a:spcPct val="0"/>
              </a:spcAft>
              <a:defRPr sz="2800">
                <a:solidFill>
                  <a:schemeClr val="tx1"/>
                </a:solidFill>
                <a:latin typeface="Book Antiqua" pitchFamily="18" charset="0"/>
                <a:ea typeface="ＭＳ Ｐゴシック" pitchFamily="-96" charset="-128"/>
              </a:defRPr>
            </a:lvl9pPr>
          </a:lstStyle>
          <a:p>
            <a:pPr algn="ctr">
              <a:spcBef>
                <a:spcPct val="20000"/>
              </a:spcBef>
              <a:buClr>
                <a:schemeClr val="tx1"/>
              </a:buClr>
              <a:buSzPct val="80000"/>
            </a:pPr>
            <a:r>
              <a:rPr lang="en-US" sz="3200" b="1">
                <a:latin typeface="Helvetica" pitchFamily="34" charset="0"/>
              </a:rPr>
              <a:t>“Check Lines” for Form 405</a:t>
            </a:r>
          </a:p>
        </p:txBody>
      </p:sp>
      <p:sp>
        <p:nvSpPr>
          <p:cNvPr id="6" name="Rectangle 2"/>
          <p:cNvSpPr txBox="1">
            <a:spLocks noChangeArrowheads="1"/>
          </p:cNvSpPr>
          <p:nvPr/>
        </p:nvSpPr>
        <p:spPr bwMode="auto">
          <a:xfrm>
            <a:off x="741363" y="533400"/>
            <a:ext cx="7793037" cy="685800"/>
          </a:xfrm>
          <a:prstGeom prst="rect">
            <a:avLst/>
          </a:prstGeom>
          <a:noFill/>
          <a:ln>
            <a:noFill/>
          </a:ln>
          <a:effectLst>
            <a:outerShdw dist="35921" dir="2700000" algn="ctr" rotWithShape="0">
              <a:schemeClr val="bg2"/>
            </a:outerShdw>
          </a:effectLst>
          <a:extLst/>
        </p:spPr>
        <p:txBody>
          <a:bodyPr lIns="92075" tIns="46038" rIns="92075" bIns="46038" anchor="b"/>
          <a:lstStyle>
            <a:lvl1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2pPr>
            <a:lvl3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3pPr>
            <a:lvl4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4pPr>
            <a:lvl5pPr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5pPr>
            <a:lvl6pPr marL="4572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6pPr>
            <a:lvl7pPr marL="9144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7pPr>
            <a:lvl8pPr marL="13716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8pPr>
            <a:lvl9pPr marL="1828800" algn="ctr" rtl="0" eaLnBrk="0" fontAlgn="base" hangingPunct="0">
              <a:spcBef>
                <a:spcPct val="0"/>
              </a:spcBef>
              <a:spcAft>
                <a:spcPct val="0"/>
              </a:spcAft>
              <a:defRPr sz="3600" b="1">
                <a:solidFill>
                  <a:schemeClr val="tx1"/>
                </a:solidFill>
                <a:effectLst>
                  <a:outerShdw blurRad="38100" dist="38100" dir="2700000" algn="tl">
                    <a:srgbClr val="000000"/>
                  </a:outerShdw>
                </a:effectLst>
                <a:latin typeface="Helvetica" pitchFamily="34" charset="0"/>
              </a:defRPr>
            </a:lvl9pPr>
          </a:lstStyle>
          <a:p>
            <a:pPr>
              <a:defRPr/>
            </a:pPr>
            <a:r>
              <a:rPr lang="en-US" dirty="0" smtClean="0"/>
              <a:t>Compliance Verification</a:t>
            </a:r>
          </a:p>
        </p:txBody>
      </p:sp>
      <p:pic>
        <p:nvPicPr>
          <p:cNvPr id="12186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25513" y="2590800"/>
            <a:ext cx="706437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1861" name="Straight Arrow Connector 6"/>
          <p:cNvCxnSpPr>
            <a:cxnSpLocks noChangeShapeType="1"/>
          </p:cNvCxnSpPr>
          <p:nvPr/>
        </p:nvCxnSpPr>
        <p:spPr bwMode="auto">
          <a:xfrm>
            <a:off x="457200" y="3733800"/>
            <a:ext cx="609600" cy="533400"/>
          </a:xfrm>
          <a:prstGeom prst="straightConnector1">
            <a:avLst/>
          </a:prstGeom>
          <a:noFill/>
          <a:ln w="254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65338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30891"/>
          </a:xfrm>
        </p:spPr>
        <p:txBody>
          <a:bodyPr>
            <a:normAutofit fontScale="92500" lnSpcReduction="10000"/>
          </a:bodyPr>
          <a:lstStyle/>
          <a:p>
            <a:r>
              <a:rPr lang="en-US" dirty="0"/>
              <a:t>Wall, ceiling and floor types have typically been pre-configured.</a:t>
            </a:r>
          </a:p>
          <a:p>
            <a:r>
              <a:rPr lang="en-US" dirty="0"/>
              <a:t>R-values of framing members, concrete blocks, gypsum board etc. are not used.</a:t>
            </a:r>
          </a:p>
          <a:p>
            <a:r>
              <a:rPr lang="en-US" dirty="0"/>
              <a:t>All R-values are </a:t>
            </a:r>
            <a:r>
              <a:rPr lang="en-US" dirty="0">
                <a:solidFill>
                  <a:srgbClr val="FF0000"/>
                </a:solidFill>
              </a:rPr>
              <a:t>insulation only</a:t>
            </a:r>
            <a:r>
              <a:rPr lang="en-US" dirty="0"/>
              <a:t>, tested &amp; labeled per FTC rule16 CFR 460.</a:t>
            </a:r>
          </a:p>
          <a:p>
            <a:r>
              <a:rPr lang="en-US" dirty="0"/>
              <a:t>Most computer programs allow the user to calculate gross wall areas and subtract window and door areas.</a:t>
            </a:r>
          </a:p>
          <a:p>
            <a:r>
              <a:rPr lang="en-US" dirty="0"/>
              <a:t>Walls are entered by the type of assembly and the R-value of insulation</a:t>
            </a:r>
          </a:p>
          <a:p>
            <a:endParaRPr lang="en-US" dirty="0"/>
          </a:p>
        </p:txBody>
      </p:sp>
      <p:sp>
        <p:nvSpPr>
          <p:cNvPr id="3" name="Title 2"/>
          <p:cNvSpPr>
            <a:spLocks noGrp="1"/>
          </p:cNvSpPr>
          <p:nvPr>
            <p:ph type="title"/>
          </p:nvPr>
        </p:nvSpPr>
        <p:spPr/>
        <p:txBody>
          <a:bodyPr/>
          <a:lstStyle/>
          <a:p>
            <a:pPr algn="ctr"/>
            <a:r>
              <a:rPr lang="en-US" dirty="0" smtClean="0">
                <a:solidFill>
                  <a:schemeClr val="accent4"/>
                </a:solidFill>
              </a:rPr>
              <a:t>Residential code calculations</a:t>
            </a:r>
            <a:endParaRPr lang="en-US" dirty="0">
              <a:solidFill>
                <a:schemeClr val="accent4"/>
              </a:solidFill>
            </a:endParaRPr>
          </a:p>
        </p:txBody>
      </p:sp>
    </p:spTree>
    <p:extLst>
      <p:ext uri="{BB962C8B-B14F-4D97-AF65-F5344CB8AC3E}">
        <p14:creationId xmlns:p14="http://schemas.microsoft.com/office/powerpoint/2010/main" val="4175053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5562600"/>
          </a:xfrm>
        </p:spPr>
        <p:txBody>
          <a:bodyPr>
            <a:normAutofit/>
          </a:bodyPr>
          <a:lstStyle/>
          <a:p>
            <a:r>
              <a:rPr lang="en-US" dirty="0" smtClean="0"/>
              <a:t>Section 402.4.2 of the code requires building air tightness and insulation installation to be demonstrated as compliant with the code.</a:t>
            </a:r>
          </a:p>
          <a:p>
            <a:pPr lvl="1">
              <a:buFont typeface="Wingdings" pitchFamily="2" charset="2"/>
              <a:buChar char="§"/>
            </a:pPr>
            <a:r>
              <a:rPr lang="en-US" dirty="0" smtClean="0"/>
              <a:t>It provides the option of </a:t>
            </a:r>
            <a:r>
              <a:rPr lang="en-US" dirty="0" smtClean="0">
                <a:solidFill>
                  <a:srgbClr val="FF0000"/>
                </a:solidFill>
              </a:rPr>
              <a:t>testing with a blower door </a:t>
            </a:r>
            <a:r>
              <a:rPr lang="en-US" dirty="0" smtClean="0"/>
              <a:t>to demonstrate that air leakage is less than 7 ACH </a:t>
            </a:r>
            <a:r>
              <a:rPr lang="en-US" b="1" dirty="0" smtClean="0">
                <a:solidFill>
                  <a:schemeClr val="accent4"/>
                </a:solidFill>
              </a:rPr>
              <a:t>or</a:t>
            </a:r>
          </a:p>
          <a:p>
            <a:pPr lvl="1">
              <a:buFont typeface="Wingdings" pitchFamily="2" charset="2"/>
              <a:buChar char="§"/>
            </a:pPr>
            <a:r>
              <a:rPr lang="en-US" dirty="0" smtClean="0"/>
              <a:t>That tightness be considered acceptable when items listed in </a:t>
            </a:r>
            <a:r>
              <a:rPr lang="en-US" dirty="0" smtClean="0">
                <a:solidFill>
                  <a:srgbClr val="FF0000"/>
                </a:solidFill>
              </a:rPr>
              <a:t>Table 402.4.2, Air Barrier and Insulation Inspection Component Criteria</a:t>
            </a:r>
            <a:r>
              <a:rPr lang="en-US" dirty="0" smtClean="0"/>
              <a:t>, are found acceptable. For example (to name a few):</a:t>
            </a:r>
          </a:p>
          <a:p>
            <a:pPr lvl="2"/>
            <a:r>
              <a:rPr lang="en-US" dirty="0" smtClean="0"/>
              <a:t>Air barrier/thermal barrier in substantial contact with wall</a:t>
            </a:r>
          </a:p>
          <a:p>
            <a:pPr lvl="2"/>
            <a:r>
              <a:rPr lang="en-US" dirty="0" smtClean="0"/>
              <a:t>Windows and doors:  space around them is sealed</a:t>
            </a:r>
          </a:p>
          <a:p>
            <a:pPr lvl="2"/>
            <a:r>
              <a:rPr lang="en-US" dirty="0" smtClean="0"/>
              <a:t>Shafts, penetrations: utility penetrations, knee walls, flue shafts sealed</a:t>
            </a:r>
          </a:p>
          <a:p>
            <a:pPr lvl="2"/>
            <a:r>
              <a:rPr lang="en-US" dirty="0" smtClean="0"/>
              <a:t>Recessed lighting: air tight, IC rated, sealed to drywall.</a:t>
            </a:r>
            <a:endParaRPr lang="en-US" dirty="0"/>
          </a:p>
        </p:txBody>
      </p:sp>
      <p:sp>
        <p:nvSpPr>
          <p:cNvPr id="3" name="Title 2"/>
          <p:cNvSpPr>
            <a:spLocks noGrp="1"/>
          </p:cNvSpPr>
          <p:nvPr>
            <p:ph type="title"/>
          </p:nvPr>
        </p:nvSpPr>
        <p:spPr>
          <a:xfrm>
            <a:off x="457200" y="274638"/>
            <a:ext cx="8229600" cy="944562"/>
          </a:xfrm>
        </p:spPr>
        <p:txBody>
          <a:bodyPr/>
          <a:lstStyle/>
          <a:p>
            <a:pPr algn="ctr"/>
            <a:r>
              <a:rPr lang="en-US" dirty="0" smtClean="0">
                <a:solidFill>
                  <a:schemeClr val="accent4"/>
                </a:solidFill>
              </a:rPr>
              <a:t>Air sealing and insulation</a:t>
            </a:r>
            <a:endParaRPr lang="en-US" dirty="0">
              <a:solidFill>
                <a:schemeClr val="accent4"/>
              </a:solidFill>
            </a:endParaRPr>
          </a:p>
        </p:txBody>
      </p:sp>
    </p:spTree>
    <p:extLst>
      <p:ext uri="{BB962C8B-B14F-4D97-AF65-F5344CB8AC3E}">
        <p14:creationId xmlns:p14="http://schemas.microsoft.com/office/powerpoint/2010/main" val="1845017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53585589"/>
              </p:ext>
            </p:extLst>
          </p:nvPr>
        </p:nvGraphicFramePr>
        <p:xfrm>
          <a:off x="329184" y="1905000"/>
          <a:ext cx="8839200" cy="4343398"/>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404940">
                <a:tc gridSpan="2">
                  <a:txBody>
                    <a:bodyPr/>
                    <a:lstStyle/>
                    <a:p>
                      <a:endParaRPr lang="en-US" dirty="0"/>
                    </a:p>
                  </a:txBody>
                  <a:tcPr/>
                </a:tc>
                <a:tc hMerge="1">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r>
              <a:tr h="698938">
                <a:tc gridSpan="2">
                  <a:txBody>
                    <a:bodyPr/>
                    <a:lstStyle/>
                    <a:p>
                      <a:r>
                        <a:rPr lang="en-US" dirty="0" smtClean="0"/>
                        <a:t>WALL TYPE</a:t>
                      </a:r>
                      <a:r>
                        <a:rPr lang="en-US" baseline="0" dirty="0" smtClean="0"/>
                        <a:t> A</a:t>
                      </a:r>
                    </a:p>
                    <a:p>
                      <a:r>
                        <a:rPr lang="en-US" baseline="0" dirty="0" smtClean="0"/>
                        <a:t>Concrete block, R-5</a:t>
                      </a:r>
                      <a:endParaRPr lang="en-US" dirty="0"/>
                    </a:p>
                  </a:txBody>
                  <a:tcPr/>
                </a:tc>
                <a:tc hMerge="1">
                  <a:txBody>
                    <a:bodyPr/>
                    <a:lstStyle/>
                    <a:p>
                      <a:endParaRPr lang="en-US" dirty="0"/>
                    </a:p>
                  </a:txBody>
                  <a:tcPr/>
                </a:tc>
                <a:tc>
                  <a:txBody>
                    <a:bodyPr/>
                    <a:lstStyle/>
                    <a:p>
                      <a:r>
                        <a:rPr lang="en-US" dirty="0" smtClean="0"/>
                        <a:t>LENGTH      X</a:t>
                      </a:r>
                      <a:endParaRPr lang="en-US" dirty="0"/>
                    </a:p>
                  </a:txBody>
                  <a:tcPr/>
                </a:tc>
                <a:tc>
                  <a:txBody>
                    <a:bodyPr/>
                    <a:lstStyle/>
                    <a:p>
                      <a:r>
                        <a:rPr lang="en-US" dirty="0" smtClean="0"/>
                        <a:t>  HEIGHT     =</a:t>
                      </a:r>
                      <a:endParaRPr lang="en-US" dirty="0"/>
                    </a:p>
                  </a:txBody>
                  <a:tcPr/>
                </a:tc>
                <a:tc>
                  <a:txBody>
                    <a:bodyPr/>
                    <a:lstStyle/>
                    <a:p>
                      <a:pPr algn="ctr"/>
                      <a:r>
                        <a:rPr lang="en-US" dirty="0" smtClean="0"/>
                        <a:t>AREA</a:t>
                      </a:r>
                      <a:endParaRPr lang="en-US" dirty="0"/>
                    </a:p>
                  </a:txBody>
                  <a:tcPr/>
                </a:tc>
              </a:tr>
              <a:tr h="404940">
                <a:tc gridSpan="2">
                  <a:txBody>
                    <a:bodyPr/>
                    <a:lstStyle/>
                    <a:p>
                      <a:pPr marL="457200"/>
                      <a:r>
                        <a:rPr lang="en-US" dirty="0" smtClean="0"/>
                        <a:t>W1  East</a:t>
                      </a:r>
                      <a:endParaRPr lang="en-US" dirty="0"/>
                    </a:p>
                  </a:txBody>
                  <a:tcPr/>
                </a:tc>
                <a:tc hMerge="1">
                  <a:txBody>
                    <a:bodyPr/>
                    <a:lstStyle/>
                    <a:p>
                      <a:endParaRPr lang="en-US"/>
                    </a:p>
                  </a:txBody>
                  <a:tcPr/>
                </a:tc>
                <a:tc>
                  <a:txBody>
                    <a:bodyPr/>
                    <a:lstStyle/>
                    <a:p>
                      <a:r>
                        <a:rPr lang="en-US" dirty="0" smtClean="0"/>
                        <a:t>  40.0</a:t>
                      </a:r>
                      <a:endParaRPr lang="en-US" dirty="0"/>
                    </a:p>
                  </a:txBody>
                  <a:tcPr/>
                </a:tc>
                <a:tc>
                  <a:txBody>
                    <a:bodyPr/>
                    <a:lstStyle/>
                    <a:p>
                      <a:endParaRPr lang="en-US" dirty="0"/>
                    </a:p>
                  </a:txBody>
                  <a:tcPr/>
                </a:tc>
                <a:tc>
                  <a:txBody>
                    <a:bodyPr/>
                    <a:lstStyle/>
                    <a:p>
                      <a:endParaRPr lang="en-US"/>
                    </a:p>
                  </a:txBody>
                  <a:tcPr/>
                </a:tc>
              </a:tr>
              <a:tr h="404940">
                <a:tc gridSpan="2">
                  <a:txBody>
                    <a:bodyPr/>
                    <a:lstStyle/>
                    <a:p>
                      <a:pPr marL="457200"/>
                      <a:r>
                        <a:rPr lang="en-US" dirty="0" smtClean="0"/>
                        <a:t>W2  West</a:t>
                      </a:r>
                      <a:endParaRPr lang="en-US" dirty="0"/>
                    </a:p>
                  </a:txBody>
                  <a:tcPr/>
                </a:tc>
                <a:tc hMerge="1">
                  <a:txBody>
                    <a:bodyPr/>
                    <a:lstStyle/>
                    <a:p>
                      <a:endParaRPr lang="en-US"/>
                    </a:p>
                  </a:txBody>
                  <a:tcPr/>
                </a:tc>
                <a:tc>
                  <a:txBody>
                    <a:bodyPr/>
                    <a:lstStyle/>
                    <a:p>
                      <a:r>
                        <a:rPr lang="en-US" dirty="0" smtClean="0"/>
                        <a:t>  45.7</a:t>
                      </a:r>
                      <a:endParaRPr lang="en-US" dirty="0"/>
                    </a:p>
                  </a:txBody>
                  <a:tcPr/>
                </a:tc>
                <a:tc>
                  <a:txBody>
                    <a:bodyPr/>
                    <a:lstStyle/>
                    <a:p>
                      <a:endParaRPr lang="en-US" dirty="0"/>
                    </a:p>
                  </a:txBody>
                  <a:tcPr/>
                </a:tc>
                <a:tc>
                  <a:txBody>
                    <a:bodyPr/>
                    <a:lstStyle/>
                    <a:p>
                      <a:endParaRPr lang="en-US"/>
                    </a:p>
                  </a:txBody>
                  <a:tcPr/>
                </a:tc>
              </a:tr>
              <a:tr h="404940">
                <a:tc gridSpan="2">
                  <a:txBody>
                    <a:bodyPr/>
                    <a:lstStyle/>
                    <a:p>
                      <a:pPr marL="457200"/>
                      <a:r>
                        <a:rPr lang="en-US" dirty="0" smtClean="0"/>
                        <a:t>W3  North</a:t>
                      </a:r>
                      <a:endParaRPr lang="en-US" dirty="0"/>
                    </a:p>
                  </a:txBody>
                  <a:tcPr/>
                </a:tc>
                <a:tc hMerge="1">
                  <a:txBody>
                    <a:bodyPr/>
                    <a:lstStyle/>
                    <a:p>
                      <a:endParaRPr lang="en-US"/>
                    </a:p>
                  </a:txBody>
                  <a:tcPr/>
                </a:tc>
                <a:tc>
                  <a:txBody>
                    <a:bodyPr/>
                    <a:lstStyle/>
                    <a:p>
                      <a:r>
                        <a:rPr lang="en-US" dirty="0" smtClean="0"/>
                        <a:t>  35.0</a:t>
                      </a:r>
                      <a:endParaRPr lang="en-US" dirty="0"/>
                    </a:p>
                  </a:txBody>
                  <a:tcPr/>
                </a:tc>
                <a:tc>
                  <a:txBody>
                    <a:bodyPr/>
                    <a:lstStyle/>
                    <a:p>
                      <a:endParaRPr lang="en-US" dirty="0"/>
                    </a:p>
                  </a:txBody>
                  <a:tcPr/>
                </a:tc>
                <a:tc>
                  <a:txBody>
                    <a:bodyPr/>
                    <a:lstStyle/>
                    <a:p>
                      <a:endParaRPr lang="en-US"/>
                    </a:p>
                  </a:txBody>
                  <a:tcPr/>
                </a:tc>
              </a:tr>
              <a:tr h="404940">
                <a:tc gridSpan="2">
                  <a:txBody>
                    <a:bodyPr/>
                    <a:lstStyle/>
                    <a:p>
                      <a:pPr marL="457200"/>
                      <a:r>
                        <a:rPr lang="en-US" dirty="0" smtClean="0"/>
                        <a:t>W4  South</a:t>
                      </a:r>
                      <a:endParaRPr lang="en-US" dirty="0"/>
                    </a:p>
                  </a:txBody>
                  <a:tcPr/>
                </a:tc>
                <a:tc hMerge="1">
                  <a:txBody>
                    <a:bodyPr/>
                    <a:lstStyle/>
                    <a:p>
                      <a:endParaRPr lang="en-US"/>
                    </a:p>
                  </a:txBody>
                  <a:tcPr/>
                </a:tc>
                <a:tc>
                  <a:txBody>
                    <a:bodyPr/>
                    <a:lstStyle/>
                    <a:p>
                      <a:r>
                        <a:rPr lang="en-US" dirty="0" smtClean="0"/>
                        <a:t>  35.0</a:t>
                      </a:r>
                      <a:endParaRPr lang="en-US" dirty="0"/>
                    </a:p>
                  </a:txBody>
                  <a:tcPr/>
                </a:tc>
                <a:tc>
                  <a:txBody>
                    <a:bodyPr/>
                    <a:lstStyle/>
                    <a:p>
                      <a:endParaRPr lang="en-US" dirty="0"/>
                    </a:p>
                  </a:txBody>
                  <a:tcPr/>
                </a:tc>
                <a:tc>
                  <a:txBody>
                    <a:bodyPr/>
                    <a:lstStyle/>
                    <a:p>
                      <a:endParaRPr lang="en-US"/>
                    </a:p>
                  </a:txBody>
                  <a:tcPr/>
                </a:tc>
              </a:tr>
              <a:tr h="404940">
                <a:tc gridSpan="2">
                  <a:txBody>
                    <a:bodyPr/>
                    <a:lstStyle/>
                    <a:p>
                      <a:pPr marL="0"/>
                      <a:r>
                        <a:rPr lang="en-US" dirty="0" smtClean="0"/>
                        <a:t>Subtotal</a:t>
                      </a:r>
                      <a:endParaRPr lang="en-US" dirty="0"/>
                    </a:p>
                  </a:txBody>
                  <a:tcPr/>
                </a:tc>
                <a:tc hMerge="1">
                  <a:txBody>
                    <a:bodyPr/>
                    <a:lstStyle/>
                    <a:p>
                      <a:endParaRPr lang="en-US"/>
                    </a:p>
                  </a:txBody>
                  <a:tcPr/>
                </a:tc>
                <a:tc>
                  <a:txBody>
                    <a:bodyPr/>
                    <a:lstStyle/>
                    <a:p>
                      <a:r>
                        <a:rPr lang="en-US" dirty="0" smtClean="0"/>
                        <a:t>155.7</a:t>
                      </a:r>
                      <a:endParaRPr lang="en-US" dirty="0"/>
                    </a:p>
                  </a:txBody>
                  <a:tcPr/>
                </a:tc>
                <a:tc>
                  <a:txBody>
                    <a:bodyPr/>
                    <a:lstStyle/>
                    <a:p>
                      <a:r>
                        <a:rPr lang="en-US" dirty="0" smtClean="0"/>
                        <a:t>8’</a:t>
                      </a:r>
                      <a:endParaRPr lang="en-US" dirty="0"/>
                    </a:p>
                  </a:txBody>
                  <a:tcPr/>
                </a:tc>
                <a:tc>
                  <a:txBody>
                    <a:bodyPr/>
                    <a:lstStyle/>
                    <a:p>
                      <a:r>
                        <a:rPr lang="en-US" dirty="0" smtClean="0"/>
                        <a:t>1,245.6</a:t>
                      </a:r>
                      <a:endParaRPr lang="en-US" dirty="0"/>
                    </a:p>
                  </a:txBody>
                  <a:tcPr/>
                </a:tc>
              </a:tr>
              <a:tr h="404940">
                <a:tc gridSpan="4">
                  <a:txBody>
                    <a:bodyPr/>
                    <a:lstStyle/>
                    <a:p>
                      <a:pPr algn="ctr"/>
                      <a:r>
                        <a:rPr lang="en-US" dirty="0" smtClean="0"/>
                        <a:t>Wall AREA SUBTOTAL, Wall Type</a:t>
                      </a:r>
                      <a:r>
                        <a:rPr lang="en-US" baseline="0" dirty="0" smtClean="0"/>
                        <a:t> A</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a:txBody>
                    <a:bodyPr/>
                    <a:lstStyle/>
                    <a:p>
                      <a:r>
                        <a:rPr lang="en-US" dirty="0" smtClean="0"/>
                        <a:t>1,245.6</a:t>
                      </a:r>
                      <a:endParaRPr lang="en-US" dirty="0"/>
                    </a:p>
                  </a:txBody>
                  <a:tcPr/>
                </a:tc>
              </a:tr>
              <a:tr h="404940">
                <a:tc>
                  <a:txBody>
                    <a:bodyPr/>
                    <a:lstStyle/>
                    <a:p>
                      <a:endParaRPr lang="en-US"/>
                    </a:p>
                  </a:txBody>
                  <a:tcPr/>
                </a:tc>
                <a:tc gridSpan="3">
                  <a:txBody>
                    <a:bodyPr/>
                    <a:lstStyle/>
                    <a:p>
                      <a:r>
                        <a:rPr lang="en-US" dirty="0" smtClean="0"/>
                        <a:t>     GLAZING</a:t>
                      </a:r>
                      <a:r>
                        <a:rPr lang="en-US" baseline="0" dirty="0" smtClean="0"/>
                        <a:t> on Wall Type A</a:t>
                      </a:r>
                      <a:endParaRPr lang="en-US" dirty="0"/>
                    </a:p>
                  </a:txBody>
                  <a:tcPr/>
                </a:tc>
                <a:tc hMerge="1">
                  <a:txBody>
                    <a:bodyPr/>
                    <a:lstStyle/>
                    <a:p>
                      <a:endParaRPr lang="en-US"/>
                    </a:p>
                  </a:txBody>
                  <a:tcPr/>
                </a:tc>
                <a:tc hMerge="1">
                  <a:txBody>
                    <a:bodyPr/>
                    <a:lstStyle/>
                    <a:p>
                      <a:endParaRPr lang="en-US"/>
                    </a:p>
                  </a:txBody>
                  <a:tcPr/>
                </a:tc>
                <a:tc>
                  <a:txBody>
                    <a:bodyPr/>
                    <a:lstStyle/>
                    <a:p>
                      <a:r>
                        <a:rPr lang="en-US" dirty="0" smtClean="0"/>
                        <a:t>- 180.0</a:t>
                      </a:r>
                      <a:endParaRPr lang="en-US" dirty="0"/>
                    </a:p>
                  </a:txBody>
                  <a:tcPr/>
                </a:tc>
              </a:tr>
              <a:tr h="404940">
                <a:tc>
                  <a:txBody>
                    <a:bodyPr/>
                    <a:lstStyle/>
                    <a:p>
                      <a:endParaRPr lang="en-US"/>
                    </a:p>
                  </a:txBody>
                  <a:tcPr/>
                </a:tc>
                <a:tc gridSpan="3">
                  <a:txBody>
                    <a:bodyPr/>
                    <a:lstStyle/>
                    <a:p>
                      <a:r>
                        <a:rPr lang="en-US" baseline="0" dirty="0" smtClean="0"/>
                        <a:t>     </a:t>
                      </a:r>
                      <a:r>
                        <a:rPr lang="en-US" dirty="0" smtClean="0"/>
                        <a:t>DOORS on Wall</a:t>
                      </a:r>
                      <a:r>
                        <a:rPr lang="en-US" baseline="0" dirty="0" smtClean="0"/>
                        <a:t> Type A (2’8x6’8)</a:t>
                      </a:r>
                      <a:endParaRPr lang="en-US" dirty="0"/>
                    </a:p>
                  </a:txBody>
                  <a:tcPr/>
                </a:tc>
                <a:tc hMerge="1">
                  <a:txBody>
                    <a:bodyPr/>
                    <a:lstStyle/>
                    <a:p>
                      <a:endParaRPr lang="en-US"/>
                    </a:p>
                  </a:txBody>
                  <a:tcPr/>
                </a:tc>
                <a:tc hMerge="1">
                  <a:txBody>
                    <a:bodyPr/>
                    <a:lstStyle/>
                    <a:p>
                      <a:endParaRPr lang="en-US"/>
                    </a:p>
                  </a:txBody>
                  <a:tcPr/>
                </a:tc>
                <a:tc>
                  <a:txBody>
                    <a:bodyPr/>
                    <a:lstStyle/>
                    <a:p>
                      <a:r>
                        <a:rPr lang="en-US" dirty="0" smtClean="0"/>
                        <a:t>-   19.0</a:t>
                      </a:r>
                      <a:endParaRPr lang="en-US" dirty="0"/>
                    </a:p>
                  </a:txBody>
                  <a:tcPr/>
                </a:tc>
              </a:tr>
            </a:tbl>
          </a:graphicData>
        </a:graphic>
      </p:graphicFrame>
      <p:sp>
        <p:nvSpPr>
          <p:cNvPr id="3" name="Title 2"/>
          <p:cNvSpPr>
            <a:spLocks noGrp="1"/>
          </p:cNvSpPr>
          <p:nvPr>
            <p:ph type="title"/>
          </p:nvPr>
        </p:nvSpPr>
        <p:spPr/>
        <p:txBody>
          <a:bodyPr>
            <a:noAutofit/>
          </a:bodyPr>
          <a:lstStyle/>
          <a:p>
            <a:r>
              <a:rPr lang="en-US" sz="3600" dirty="0" smtClean="0">
                <a:solidFill>
                  <a:schemeClr val="accent4"/>
                </a:solidFill>
              </a:rPr>
              <a:t>How to calculate wall </a:t>
            </a:r>
            <a:r>
              <a:rPr lang="en-US" sz="3600" dirty="0">
                <a:solidFill>
                  <a:schemeClr val="accent4"/>
                </a:solidFill>
              </a:rPr>
              <a:t>a</a:t>
            </a:r>
            <a:r>
              <a:rPr lang="en-US" sz="3600" dirty="0" smtClean="0">
                <a:solidFill>
                  <a:schemeClr val="accent4"/>
                </a:solidFill>
              </a:rPr>
              <a:t>rea</a:t>
            </a:r>
            <a:r>
              <a:rPr lang="en-US" sz="3600" dirty="0">
                <a:solidFill>
                  <a:schemeClr val="accent4"/>
                </a:solidFill>
              </a:rPr>
              <a:t>:</a:t>
            </a:r>
          </a:p>
        </p:txBody>
      </p:sp>
    </p:spTree>
    <p:extLst>
      <p:ext uri="{BB962C8B-B14F-4D97-AF65-F5344CB8AC3E}">
        <p14:creationId xmlns:p14="http://schemas.microsoft.com/office/powerpoint/2010/main" val="336350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410200"/>
          </a:xfrm>
        </p:spPr>
        <p:txBody>
          <a:bodyPr>
            <a:normAutofit/>
          </a:bodyPr>
          <a:lstStyle/>
          <a:p>
            <a:r>
              <a:rPr lang="en-US" dirty="0" smtClean="0"/>
              <a:t>Although Florida’s energy code has been in effect statewide since 1979, it is now based on the </a:t>
            </a:r>
            <a:r>
              <a:rPr lang="en-US" i="1" dirty="0" smtClean="0"/>
              <a:t>International Energy Conservation Code </a:t>
            </a:r>
            <a:r>
              <a:rPr lang="en-US" dirty="0" smtClean="0"/>
              <a:t>(IECC).</a:t>
            </a:r>
          </a:p>
          <a:p>
            <a:r>
              <a:rPr lang="en-US" dirty="0" smtClean="0"/>
              <a:t>It is a minimum standard for energy use in buildings</a:t>
            </a:r>
          </a:p>
          <a:p>
            <a:r>
              <a:rPr lang="en-US" dirty="0" smtClean="0"/>
              <a:t>It applies to all new buildings and additions that are heated or  cooled for human comfort.</a:t>
            </a:r>
          </a:p>
          <a:p>
            <a:r>
              <a:rPr lang="en-US" dirty="0" smtClean="0"/>
              <a:t>It applies to “renovations” for the items being changed.</a:t>
            </a:r>
          </a:p>
          <a:p>
            <a:r>
              <a:rPr lang="en-US" dirty="0" smtClean="0"/>
              <a:t>It applies to “building systems” in existing buildings:  HVAC, water heating, lighting, motors </a:t>
            </a:r>
          </a:p>
          <a:p>
            <a:endParaRPr lang="en-US" dirty="0"/>
          </a:p>
        </p:txBody>
      </p:sp>
      <p:sp>
        <p:nvSpPr>
          <p:cNvPr id="3" name="Title 2"/>
          <p:cNvSpPr>
            <a:spLocks noGrp="1"/>
          </p:cNvSpPr>
          <p:nvPr>
            <p:ph type="title"/>
          </p:nvPr>
        </p:nvSpPr>
        <p:spPr>
          <a:xfrm>
            <a:off x="381000" y="21336"/>
            <a:ext cx="8229600" cy="1143000"/>
          </a:xfrm>
        </p:spPr>
        <p:txBody>
          <a:bodyPr/>
          <a:lstStyle/>
          <a:p>
            <a:r>
              <a:rPr lang="en-US" dirty="0" smtClean="0">
                <a:solidFill>
                  <a:schemeClr val="accent4"/>
                </a:solidFill>
              </a:rPr>
              <a:t>What is Florida’s energy code?</a:t>
            </a:r>
            <a:endParaRPr lang="en-US" dirty="0">
              <a:solidFill>
                <a:schemeClr val="accent4"/>
              </a:solidFill>
            </a:endParaRPr>
          </a:p>
        </p:txBody>
      </p:sp>
    </p:spTree>
    <p:extLst>
      <p:ext uri="{BB962C8B-B14F-4D97-AF65-F5344CB8AC3E}">
        <p14:creationId xmlns:p14="http://schemas.microsoft.com/office/powerpoint/2010/main" val="3007227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9144000" cy="5334000"/>
          </a:xfrm>
        </p:spPr>
        <p:txBody>
          <a:bodyPr>
            <a:noAutofit/>
          </a:bodyPr>
          <a:lstStyle/>
          <a:p>
            <a:pPr marL="0">
              <a:buNone/>
            </a:pPr>
            <a:r>
              <a:rPr lang="en-US" sz="1400" b="1" dirty="0" smtClean="0"/>
              <a:t>OR   WALL        GLASS TYPE          OH       </a:t>
            </a:r>
            <a:r>
              <a:rPr lang="en-US" sz="1400" b="1" dirty="0" err="1" smtClean="0"/>
              <a:t>OH</a:t>
            </a:r>
            <a:r>
              <a:rPr lang="en-US" sz="1400" b="1" dirty="0" smtClean="0"/>
              <a:t>             WIDTH X HEIGHT= GLASS     No. of      AREA </a:t>
            </a:r>
          </a:p>
          <a:p>
            <a:pPr marL="0">
              <a:buNone/>
            </a:pPr>
            <a:r>
              <a:rPr lang="en-US" sz="1400" b="1" dirty="0" smtClean="0"/>
              <a:t>        TYPE      U-factor   SHGC   Length Separation    (Rough Opening)    AREA      Windows   SUBTOTALS </a:t>
            </a:r>
            <a:r>
              <a:rPr lang="en-US" sz="1400" dirty="0" smtClean="0"/>
              <a:t>						</a:t>
            </a:r>
            <a:br>
              <a:rPr lang="en-US" sz="1400" dirty="0" smtClean="0"/>
            </a:br>
            <a:r>
              <a:rPr lang="en-US" sz="1600" dirty="0" smtClean="0"/>
              <a:t>			 </a:t>
            </a:r>
          </a:p>
          <a:p>
            <a:pPr marL="0">
              <a:buNone/>
            </a:pPr>
            <a:r>
              <a:rPr lang="en-US" sz="1600" dirty="0" smtClean="0"/>
              <a:t>E      </a:t>
            </a:r>
            <a:r>
              <a:rPr lang="en-US" sz="1600" dirty="0"/>
              <a:t>A 	     0.65       .4 	     2.0 	3.0 	3.0 	5.0 	15.0 	4	</a:t>
            </a:r>
            <a:r>
              <a:rPr lang="en-US" sz="1600" dirty="0" smtClean="0"/>
              <a:t> 60.0</a:t>
            </a:r>
            <a:r>
              <a:rPr lang="en-US" sz="1600" dirty="0"/>
              <a:t/>
            </a:r>
            <a:br>
              <a:rPr lang="en-US" sz="1600" dirty="0"/>
            </a:br>
            <a:r>
              <a:rPr lang="en-US" sz="1600" dirty="0"/>
              <a:t>E      B 	     1.00       .9 	     4.0 	4.0 	2.0 	6.7 	13.4 		</a:t>
            </a:r>
            <a:r>
              <a:rPr lang="en-US" sz="1600" dirty="0" smtClean="0"/>
              <a:t> 13.4 </a:t>
            </a:r>
            <a:endParaRPr lang="en-US" sz="1600" dirty="0"/>
          </a:p>
          <a:p>
            <a:pPr marL="0">
              <a:buNone/>
            </a:pPr>
            <a:r>
              <a:rPr lang="pl-PL" sz="1600" dirty="0"/>
              <a:t>W </a:t>
            </a:r>
            <a:r>
              <a:rPr lang="en-US" sz="1600" dirty="0"/>
              <a:t>    </a:t>
            </a:r>
            <a:r>
              <a:rPr lang="pl-PL" sz="1600" dirty="0"/>
              <a:t>A 	</a:t>
            </a:r>
            <a:r>
              <a:rPr lang="en-US" sz="1600" dirty="0"/>
              <a:t>     </a:t>
            </a:r>
            <a:r>
              <a:rPr lang="pl-PL" sz="1600" dirty="0"/>
              <a:t>0.65 </a:t>
            </a:r>
            <a:r>
              <a:rPr lang="en-US" sz="1600" dirty="0"/>
              <a:t>      </a:t>
            </a:r>
            <a:r>
              <a:rPr lang="pl-PL" sz="1600" dirty="0"/>
              <a:t>.4 	</a:t>
            </a:r>
            <a:r>
              <a:rPr lang="en-US" sz="1600" dirty="0"/>
              <a:t>     </a:t>
            </a:r>
            <a:r>
              <a:rPr lang="pl-PL" sz="1600" dirty="0"/>
              <a:t>2.0 	3.0 	3.0 	5.0 	15.0 	</a:t>
            </a:r>
            <a:r>
              <a:rPr lang="en-US" sz="1600" dirty="0"/>
              <a:t>4	</a:t>
            </a:r>
            <a:r>
              <a:rPr lang="en-US" sz="1600" dirty="0" smtClean="0"/>
              <a:t> 60.0</a:t>
            </a:r>
            <a:r>
              <a:rPr lang="pl-PL" sz="1600" dirty="0"/>
              <a:t/>
            </a:r>
            <a:br>
              <a:rPr lang="pl-PL" sz="1600" dirty="0"/>
            </a:br>
            <a:r>
              <a:rPr lang="pl-PL" sz="1600" dirty="0"/>
              <a:t> 	</a:t>
            </a:r>
            <a:endParaRPr lang="en-US" sz="1600" dirty="0"/>
          </a:p>
          <a:p>
            <a:pPr marL="0">
              <a:buNone/>
            </a:pPr>
            <a:r>
              <a:rPr lang="pt-BR" sz="1600" dirty="0"/>
              <a:t>N      A 	     0.65       .4 	     2.0 	3.0 	3.0 	5.0 	15.0 	2	</a:t>
            </a:r>
            <a:r>
              <a:rPr lang="pt-BR" sz="1600" dirty="0" smtClean="0"/>
              <a:t> 30.0 </a:t>
            </a:r>
            <a:r>
              <a:rPr lang="pt-BR" sz="1600" dirty="0"/>
              <a:t>	</a:t>
            </a:r>
            <a:br>
              <a:rPr lang="pt-BR" sz="1600" dirty="0"/>
            </a:br>
            <a:r>
              <a:rPr lang="en-US" sz="1600" dirty="0"/>
              <a:t>S       A 	     0.65       .4 	     2.0 	3.0 	3.0 	5.0 	15.0 	2	</a:t>
            </a:r>
            <a:r>
              <a:rPr lang="en-US" sz="1600" dirty="0" smtClean="0"/>
              <a:t> 30.0 </a:t>
            </a:r>
            <a:r>
              <a:rPr lang="en-US" sz="1600" dirty="0"/>
              <a:t>		</a:t>
            </a:r>
            <a:br>
              <a:rPr lang="en-US" sz="1600" dirty="0"/>
            </a:br>
            <a:r>
              <a:rPr lang="en-US" sz="1600" dirty="0"/>
              <a:t>					 	</a:t>
            </a:r>
            <a:r>
              <a:rPr lang="en-US" sz="1600" dirty="0" smtClean="0"/>
              <a:t>	Total </a:t>
            </a:r>
            <a:r>
              <a:rPr lang="en-US" sz="1600" dirty="0"/>
              <a:t>Glass Area </a:t>
            </a:r>
            <a:r>
              <a:rPr lang="en-US" sz="1600" dirty="0" smtClean="0"/>
              <a:t> 193.4 </a:t>
            </a:r>
            <a:r>
              <a:rPr lang="en-US" sz="1600" dirty="0"/>
              <a:t>					% Glass to Floor Area (1600 </a:t>
            </a:r>
            <a:r>
              <a:rPr lang="en-US" sz="1600" dirty="0" err="1"/>
              <a:t>s.f.</a:t>
            </a:r>
            <a:r>
              <a:rPr lang="en-US" sz="1600" dirty="0"/>
              <a:t>) 	</a:t>
            </a:r>
            <a:r>
              <a:rPr lang="en-US" sz="1600" b="1" dirty="0" smtClean="0">
                <a:solidFill>
                  <a:schemeClr val="accent1"/>
                </a:solidFill>
              </a:rPr>
              <a:t> 12.1</a:t>
            </a:r>
            <a:endParaRPr lang="en-US" sz="1600" b="1" dirty="0">
              <a:solidFill>
                <a:schemeClr val="accent1"/>
              </a:solidFill>
            </a:endParaRPr>
          </a:p>
          <a:p>
            <a:pPr marL="0">
              <a:buNone/>
            </a:pPr>
            <a:r>
              <a:rPr lang="en-US" sz="1600" dirty="0"/>
              <a:t/>
            </a:r>
            <a:br>
              <a:rPr lang="en-US" sz="1600" dirty="0"/>
            </a:br>
            <a:r>
              <a:rPr lang="en-US" sz="1600" dirty="0"/>
              <a:t>	</a:t>
            </a:r>
            <a:r>
              <a:rPr lang="en-US" sz="1600" b="1" dirty="0">
                <a:solidFill>
                  <a:srgbClr val="FF0000"/>
                </a:solidFill>
              </a:rPr>
              <a:t>Wall Type	Description 	R-Value 		Glass Area 	SHGC </a:t>
            </a:r>
            <a:r>
              <a:rPr lang="en-US" sz="1600" dirty="0">
                <a:solidFill>
                  <a:srgbClr val="FF0000"/>
                </a:solidFill>
              </a:rPr>
              <a:t>	Type A 		Concrete block 	R= 5 		180.0 </a:t>
            </a:r>
            <a:r>
              <a:rPr lang="en-US" sz="1600" dirty="0" err="1">
                <a:solidFill>
                  <a:srgbClr val="FF0000"/>
                </a:solidFill>
              </a:rPr>
              <a:t>sq.ft</a:t>
            </a:r>
            <a:r>
              <a:rPr lang="en-US" sz="1600" dirty="0">
                <a:solidFill>
                  <a:srgbClr val="FF0000"/>
                </a:solidFill>
              </a:rPr>
              <a:t>. 	  0.4 	Type B 		Wood frame 	R= 11 		  13.4 </a:t>
            </a:r>
            <a:r>
              <a:rPr lang="en-US" sz="1600" dirty="0" err="1">
                <a:solidFill>
                  <a:srgbClr val="FF0000"/>
                </a:solidFill>
              </a:rPr>
              <a:t>sq.ft</a:t>
            </a:r>
            <a:r>
              <a:rPr lang="en-US" sz="1600" dirty="0">
                <a:solidFill>
                  <a:srgbClr val="FF0000"/>
                </a:solidFill>
              </a:rPr>
              <a:t>. 	  0.9</a:t>
            </a:r>
          </a:p>
          <a:p>
            <a:pPr marL="0">
              <a:buNone/>
            </a:pPr>
            <a:endParaRPr lang="en-US" sz="1200" dirty="0"/>
          </a:p>
          <a:p>
            <a:pPr marL="1280160">
              <a:buNone/>
            </a:pPr>
            <a:r>
              <a:rPr lang="en-US" sz="1600" dirty="0"/>
              <a:t>	</a:t>
            </a:r>
            <a:r>
              <a:rPr lang="en-US" sz="1600" dirty="0" smtClean="0"/>
              <a:t>		    Window </a:t>
            </a:r>
            <a:r>
              <a:rPr lang="en-US" sz="1600" dirty="0"/>
              <a:t>areas are rough openings and include the mullions.	</a:t>
            </a:r>
          </a:p>
          <a:p>
            <a:pPr marL="109728" indent="0">
              <a:buNone/>
            </a:pPr>
            <a:endParaRPr lang="en-US" sz="1600" dirty="0"/>
          </a:p>
        </p:txBody>
      </p:sp>
      <p:sp>
        <p:nvSpPr>
          <p:cNvPr id="3" name="Title 2"/>
          <p:cNvSpPr>
            <a:spLocks noGrp="1"/>
          </p:cNvSpPr>
          <p:nvPr>
            <p:ph type="title"/>
          </p:nvPr>
        </p:nvSpPr>
        <p:spPr>
          <a:xfrm>
            <a:off x="228600" y="152400"/>
            <a:ext cx="8610600" cy="1066800"/>
          </a:xfrm>
        </p:spPr>
        <p:txBody>
          <a:bodyPr>
            <a:noAutofit/>
          </a:bodyPr>
          <a:lstStyle/>
          <a:p>
            <a:r>
              <a:rPr lang="en-US" sz="2800" dirty="0" smtClean="0">
                <a:solidFill>
                  <a:schemeClr val="accent4"/>
                </a:solidFill>
              </a:rPr>
              <a:t>How to calculate windows and other glass areas:</a:t>
            </a:r>
            <a:br>
              <a:rPr lang="en-US" sz="2800" dirty="0" smtClean="0">
                <a:solidFill>
                  <a:schemeClr val="accent4"/>
                </a:solidFill>
              </a:rPr>
            </a:br>
            <a:r>
              <a:rPr lang="en-US" sz="2000" dirty="0" smtClean="0">
                <a:solidFill>
                  <a:schemeClr val="accent4"/>
                </a:solidFill>
              </a:rPr>
              <a:t>(</a:t>
            </a:r>
            <a:r>
              <a:rPr lang="en-US" sz="2000" dirty="0">
                <a:solidFill>
                  <a:schemeClr val="accent4"/>
                </a:solidFill>
              </a:rPr>
              <a:t>includes skylights, sliding glass doors and all windows in doors which </a:t>
            </a:r>
            <a:r>
              <a:rPr lang="en-US" sz="2000" dirty="0" smtClean="0">
                <a:solidFill>
                  <a:schemeClr val="accent4"/>
                </a:solidFill>
              </a:rPr>
              <a:t>exceed 1/3 of </a:t>
            </a:r>
            <a:r>
              <a:rPr lang="en-US" sz="2000" dirty="0">
                <a:solidFill>
                  <a:schemeClr val="accent4"/>
                </a:solidFill>
              </a:rPr>
              <a:t>the door area)</a:t>
            </a:r>
          </a:p>
        </p:txBody>
      </p:sp>
    </p:spTree>
    <p:extLst>
      <p:ext uri="{BB962C8B-B14F-4D97-AF65-F5344CB8AC3E}">
        <p14:creationId xmlns:p14="http://schemas.microsoft.com/office/powerpoint/2010/main" val="271717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486400"/>
          </a:xfrm>
        </p:spPr>
        <p:txBody>
          <a:bodyPr>
            <a:noAutofit/>
          </a:bodyPr>
          <a:lstStyle/>
          <a:p>
            <a:pPr>
              <a:lnSpc>
                <a:spcPct val="120000"/>
              </a:lnSpc>
            </a:pPr>
            <a:r>
              <a:rPr lang="en-US" sz="2000" dirty="0" smtClean="0"/>
              <a:t>Windows and doors are called “fenestrations”</a:t>
            </a:r>
          </a:p>
          <a:p>
            <a:pPr>
              <a:lnSpc>
                <a:spcPct val="120000"/>
              </a:lnSpc>
            </a:pPr>
            <a:r>
              <a:rPr lang="en-US" sz="2000" dirty="0" smtClean="0"/>
              <a:t>How well a window prevents heat transfer by </a:t>
            </a:r>
            <a:r>
              <a:rPr lang="en-US" sz="2000" dirty="0">
                <a:solidFill>
                  <a:schemeClr val="accent1"/>
                </a:solidFill>
              </a:rPr>
              <a:t>c</a:t>
            </a:r>
            <a:r>
              <a:rPr lang="en-US" sz="2000" dirty="0" smtClean="0">
                <a:solidFill>
                  <a:schemeClr val="accent1"/>
                </a:solidFill>
              </a:rPr>
              <a:t>onduction</a:t>
            </a:r>
            <a:r>
              <a:rPr lang="en-US" sz="2000" dirty="0" smtClean="0"/>
              <a:t> is measured by its  Coefficient of Thermal Resistance (</a:t>
            </a:r>
            <a:r>
              <a:rPr lang="en-US" sz="2000" dirty="0" smtClean="0">
                <a:solidFill>
                  <a:srgbClr val="FF0000"/>
                </a:solidFill>
              </a:rPr>
              <a:t>U-factor</a:t>
            </a:r>
            <a:r>
              <a:rPr lang="en-US" sz="2000" dirty="0" smtClean="0"/>
              <a:t>). The </a:t>
            </a:r>
            <a:r>
              <a:rPr lang="en-US" sz="2000" dirty="0"/>
              <a:t>lower the </a:t>
            </a:r>
            <a:r>
              <a:rPr lang="en-US" sz="2000" dirty="0" smtClean="0"/>
              <a:t>U-factor, </a:t>
            </a:r>
            <a:r>
              <a:rPr lang="en-US" sz="2000" dirty="0"/>
              <a:t>the more efficient it </a:t>
            </a:r>
            <a:r>
              <a:rPr lang="en-US" sz="2000" dirty="0" smtClean="0"/>
              <a:t>is.</a:t>
            </a:r>
            <a:endParaRPr lang="en-US" sz="2000" dirty="0"/>
          </a:p>
          <a:p>
            <a:pPr>
              <a:lnSpc>
                <a:spcPct val="120000"/>
              </a:lnSpc>
            </a:pPr>
            <a:r>
              <a:rPr lang="en-US" sz="2000" dirty="0" smtClean="0"/>
              <a:t>How well a window prevents </a:t>
            </a:r>
            <a:r>
              <a:rPr lang="en-US" sz="2000" dirty="0" smtClean="0">
                <a:solidFill>
                  <a:schemeClr val="accent1"/>
                </a:solidFill>
              </a:rPr>
              <a:t>radiant heat</a:t>
            </a:r>
            <a:r>
              <a:rPr lang="en-US" sz="2000" dirty="0" smtClean="0"/>
              <a:t> from getting into a room is measured by its Solar Heat Gain Coefficient (</a:t>
            </a:r>
            <a:r>
              <a:rPr lang="en-US" sz="2000" dirty="0" smtClean="0">
                <a:solidFill>
                  <a:srgbClr val="FF0000"/>
                </a:solidFill>
              </a:rPr>
              <a:t>SHGC</a:t>
            </a:r>
            <a:r>
              <a:rPr lang="en-US" sz="2000" dirty="0" smtClean="0"/>
              <a:t>). The </a:t>
            </a:r>
            <a:r>
              <a:rPr lang="en-US" sz="2000" dirty="0"/>
              <a:t>lower the </a:t>
            </a:r>
            <a:r>
              <a:rPr lang="en-US" sz="2000" dirty="0" smtClean="0"/>
              <a:t>SHGC, </a:t>
            </a:r>
            <a:r>
              <a:rPr lang="en-US" sz="2000" dirty="0"/>
              <a:t>the more efficient it </a:t>
            </a:r>
            <a:r>
              <a:rPr lang="en-US" sz="2000" dirty="0" smtClean="0"/>
              <a:t>is.</a:t>
            </a:r>
            <a:endParaRPr lang="en-US" sz="2000" dirty="0"/>
          </a:p>
          <a:p>
            <a:pPr>
              <a:lnSpc>
                <a:spcPct val="120000"/>
              </a:lnSpc>
            </a:pPr>
            <a:r>
              <a:rPr lang="en-US" sz="2000" dirty="0" smtClean="0"/>
              <a:t>U-factor and SHGC are tested and labeled in accordance with National Fenestration Rating Council (NFRC) procedures</a:t>
            </a:r>
          </a:p>
          <a:p>
            <a:pPr>
              <a:lnSpc>
                <a:spcPct val="120000"/>
              </a:lnSpc>
            </a:pPr>
            <a:r>
              <a:rPr lang="en-US" sz="2000" dirty="0" smtClean="0"/>
              <a:t>Conduction is not a big problem in Florida; the temperature difference  from inside to outside is small</a:t>
            </a:r>
          </a:p>
          <a:p>
            <a:pPr>
              <a:lnSpc>
                <a:spcPct val="120000"/>
              </a:lnSpc>
            </a:pPr>
            <a:r>
              <a:rPr lang="en-US" sz="2000" dirty="0" smtClean="0"/>
              <a:t>Radiation is a big problem in Florida (duh). The sun beats down hard on roofs and radiates through windows. </a:t>
            </a:r>
          </a:p>
          <a:p>
            <a:pPr marL="109728" indent="0">
              <a:buNone/>
            </a:pPr>
            <a:endParaRPr lang="en-US" sz="2000" dirty="0" smtClean="0"/>
          </a:p>
          <a:p>
            <a:pPr marL="393192" lvl="1" indent="0">
              <a:buNone/>
            </a:pPr>
            <a:endParaRPr lang="en-US" sz="2000" dirty="0" smtClean="0"/>
          </a:p>
          <a:p>
            <a:pPr marL="393192" lvl="1" indent="0">
              <a:buNone/>
            </a:pPr>
            <a:r>
              <a:rPr lang="en-US" sz="2000" dirty="0" smtClean="0"/>
              <a:t> </a:t>
            </a:r>
            <a:endParaRPr lang="en-US" sz="2000" dirty="0"/>
          </a:p>
        </p:txBody>
      </p:sp>
      <p:sp>
        <p:nvSpPr>
          <p:cNvPr id="3" name="Title 2"/>
          <p:cNvSpPr>
            <a:spLocks noGrp="1"/>
          </p:cNvSpPr>
          <p:nvPr>
            <p:ph type="title"/>
          </p:nvPr>
        </p:nvSpPr>
        <p:spPr>
          <a:xfrm>
            <a:off x="36576" y="152400"/>
            <a:ext cx="8763000" cy="685800"/>
          </a:xfrm>
        </p:spPr>
        <p:txBody>
          <a:bodyPr>
            <a:noAutofit/>
          </a:bodyPr>
          <a:lstStyle/>
          <a:p>
            <a:pPr algn="ctr"/>
            <a:r>
              <a:rPr lang="en-US" sz="3200" dirty="0" smtClean="0">
                <a:solidFill>
                  <a:schemeClr val="bg2">
                    <a:lumMod val="50000"/>
                  </a:schemeClr>
                </a:solidFill>
              </a:rPr>
              <a:t>Window information you need to know:</a:t>
            </a:r>
            <a:endParaRPr lang="en-US" sz="3200" dirty="0">
              <a:solidFill>
                <a:schemeClr val="bg2">
                  <a:lumMod val="50000"/>
                </a:schemeClr>
              </a:solidFill>
            </a:endParaRPr>
          </a:p>
        </p:txBody>
      </p:sp>
    </p:spTree>
    <p:extLst>
      <p:ext uri="{BB962C8B-B14F-4D97-AF65-F5344CB8AC3E}">
        <p14:creationId xmlns:p14="http://schemas.microsoft.com/office/powerpoint/2010/main" val="3429697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08934351"/>
              </p:ext>
            </p:extLst>
          </p:nvPr>
        </p:nvGraphicFramePr>
        <p:xfrm>
          <a:off x="1295400" y="1828800"/>
          <a:ext cx="6934200" cy="3975770"/>
        </p:xfrm>
        <a:graphic>
          <a:graphicData uri="http://schemas.openxmlformats.org/drawingml/2006/table">
            <a:tbl>
              <a:tblPr firstRow="1" firstCol="1" bandRow="1">
                <a:tableStyleId>{5C22544A-7EE6-4342-B048-85BDC9FD1C3A}</a:tableStyleId>
              </a:tblPr>
              <a:tblGrid>
                <a:gridCol w="3478618"/>
                <a:gridCol w="2764466"/>
                <a:gridCol w="691116"/>
              </a:tblGrid>
              <a:tr h="723900">
                <a:tc>
                  <a:txBody>
                    <a:bodyPr/>
                    <a:lstStyle/>
                    <a:p>
                      <a:pPr marL="0" marR="0">
                        <a:lnSpc>
                          <a:spcPct val="115000"/>
                        </a:lnSpc>
                        <a:spcBef>
                          <a:spcPts val="0"/>
                        </a:spcBef>
                        <a:spcAft>
                          <a:spcPts val="0"/>
                        </a:spcAft>
                      </a:pPr>
                      <a:r>
                        <a:rPr lang="en-US" sz="1400" dirty="0">
                          <a:effectLst/>
                        </a:rPr>
                        <a:t>6. Glass type and area:</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CK</a:t>
                      </a:r>
                      <a:endParaRPr lang="en-US" sz="1400" dirty="0">
                        <a:effectLst/>
                        <a:latin typeface="Calibri"/>
                        <a:ea typeface="Calibri"/>
                        <a:cs typeface="Times New Roman"/>
                      </a:endParaRPr>
                    </a:p>
                  </a:txBody>
                  <a:tcPr marL="68580" marR="68580" marT="0" marB="0"/>
                </a:tc>
              </a:tr>
              <a:tr h="723900">
                <a:tc>
                  <a:txBody>
                    <a:bodyPr/>
                    <a:lstStyle/>
                    <a:p>
                      <a:pPr marL="182880" marR="0">
                        <a:lnSpc>
                          <a:spcPct val="115000"/>
                        </a:lnSpc>
                        <a:spcBef>
                          <a:spcPts val="0"/>
                        </a:spcBef>
                        <a:spcAft>
                          <a:spcPts val="0"/>
                        </a:spcAft>
                      </a:pPr>
                      <a:r>
                        <a:rPr lang="en-US" sz="1400" dirty="0">
                          <a:effectLst/>
                        </a:rPr>
                        <a:t>a. U-factor</a:t>
                      </a:r>
                    </a:p>
                    <a:p>
                      <a:pPr marL="18288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6a. ______________</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800">
                          <a:effectLst/>
                        </a:rPr>
                        <a:t> </a:t>
                      </a:r>
                      <a:endParaRPr lang="en-US" sz="1100">
                        <a:effectLst/>
                        <a:latin typeface="Calibri"/>
                        <a:ea typeface="Calibri"/>
                        <a:cs typeface="Times New Roman"/>
                      </a:endParaRPr>
                    </a:p>
                  </a:txBody>
                  <a:tcPr marL="68580" marR="68580" marT="0" marB="0"/>
                </a:tc>
              </a:tr>
              <a:tr h="723900">
                <a:tc>
                  <a:txBody>
                    <a:bodyPr/>
                    <a:lstStyle/>
                    <a:p>
                      <a:pPr marL="182880" marR="0">
                        <a:lnSpc>
                          <a:spcPct val="115000"/>
                        </a:lnSpc>
                        <a:spcBef>
                          <a:spcPts val="0"/>
                        </a:spcBef>
                        <a:spcAft>
                          <a:spcPts val="0"/>
                        </a:spcAft>
                      </a:pPr>
                      <a:r>
                        <a:rPr lang="en-US" sz="1400" dirty="0">
                          <a:effectLst/>
                        </a:rPr>
                        <a:t>b. SHGC</a:t>
                      </a:r>
                    </a:p>
                    <a:p>
                      <a:pPr marL="18288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6b. ______________</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800">
                          <a:effectLst/>
                        </a:rPr>
                        <a:t> </a:t>
                      </a:r>
                      <a:endParaRPr lang="en-US" sz="1100">
                        <a:effectLst/>
                        <a:latin typeface="Calibri"/>
                        <a:ea typeface="Calibri"/>
                        <a:cs typeface="Times New Roman"/>
                      </a:endParaRPr>
                    </a:p>
                  </a:txBody>
                  <a:tcPr marL="68580" marR="68580" marT="0" marB="0"/>
                </a:tc>
              </a:tr>
              <a:tr h="723900">
                <a:tc>
                  <a:txBody>
                    <a:bodyPr/>
                    <a:lstStyle/>
                    <a:p>
                      <a:pPr marL="182880" marR="0">
                        <a:lnSpc>
                          <a:spcPct val="115000"/>
                        </a:lnSpc>
                        <a:spcBef>
                          <a:spcPts val="0"/>
                        </a:spcBef>
                        <a:spcAft>
                          <a:spcPts val="0"/>
                        </a:spcAft>
                      </a:pPr>
                      <a:r>
                        <a:rPr lang="en-US" sz="1400">
                          <a:effectLst/>
                        </a:rPr>
                        <a:t>c. Glass area</a:t>
                      </a:r>
                    </a:p>
                    <a:p>
                      <a:pPr marL="18288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6c. ______________ sq. ft.</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800">
                          <a:effectLst/>
                        </a:rPr>
                        <a:t> </a:t>
                      </a:r>
                      <a:endParaRPr lang="en-US" sz="1100">
                        <a:effectLst/>
                        <a:latin typeface="Calibri"/>
                        <a:ea typeface="Calibri"/>
                        <a:cs typeface="Times New Roman"/>
                      </a:endParaRPr>
                    </a:p>
                  </a:txBody>
                  <a:tcPr marL="68580" marR="68580" marT="0" marB="0"/>
                </a:tc>
              </a:tr>
              <a:tr h="1080170">
                <a:tc>
                  <a:txBody>
                    <a:bodyPr/>
                    <a:lstStyle/>
                    <a:p>
                      <a:pPr marL="0" marR="0">
                        <a:lnSpc>
                          <a:spcPct val="115000"/>
                        </a:lnSpc>
                        <a:spcBef>
                          <a:spcPts val="0"/>
                        </a:spcBef>
                        <a:spcAft>
                          <a:spcPts val="0"/>
                        </a:spcAft>
                      </a:pPr>
                      <a:r>
                        <a:rPr lang="en-US" sz="1400">
                          <a:effectLst/>
                        </a:rPr>
                        <a:t>7. Percentage of glass to floor area</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000"/>
                        </a:spcAft>
                      </a:pPr>
                      <a:r>
                        <a:rPr lang="en-US" sz="1400" dirty="0">
                          <a:effectLst/>
                        </a:rPr>
                        <a:t>7. _______________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800" dirty="0">
                          <a:effectLst/>
                        </a:rPr>
                        <a:t> </a:t>
                      </a:r>
                      <a:endParaRPr lang="en-US" sz="1100" dirty="0">
                        <a:effectLst/>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r>
              <a:rPr lang="en-US" dirty="0" smtClean="0"/>
              <a:t>Form 402-2010: Windows</a:t>
            </a:r>
            <a:endParaRPr lang="en-US" dirty="0"/>
          </a:p>
        </p:txBody>
      </p:sp>
    </p:spTree>
    <p:extLst>
      <p:ext uri="{BB962C8B-B14F-4D97-AF65-F5344CB8AC3E}">
        <p14:creationId xmlns:p14="http://schemas.microsoft.com/office/powerpoint/2010/main" val="712176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32748897"/>
              </p:ext>
            </p:extLst>
          </p:nvPr>
        </p:nvGraphicFramePr>
        <p:xfrm>
          <a:off x="1371600" y="1371600"/>
          <a:ext cx="6781800" cy="5257800"/>
        </p:xfrm>
        <a:graphic>
          <a:graphicData uri="http://schemas.openxmlformats.org/drawingml/2006/table">
            <a:tbl>
              <a:tblPr firstRow="1" firstCol="1" bandRow="1">
                <a:tableStyleId>{5C22544A-7EE6-4342-B048-85BDC9FD1C3A}</a:tableStyleId>
              </a:tblPr>
              <a:tblGrid>
                <a:gridCol w="3886200"/>
                <a:gridCol w="1752600"/>
                <a:gridCol w="1143000"/>
              </a:tblGrid>
              <a:tr h="522589">
                <a:tc>
                  <a:txBody>
                    <a:bodyPr/>
                    <a:lstStyle/>
                    <a:p>
                      <a:pPr marL="0" marR="0">
                        <a:lnSpc>
                          <a:spcPct val="115000"/>
                        </a:lnSpc>
                        <a:spcBef>
                          <a:spcPts val="0"/>
                        </a:spcBef>
                        <a:spcAft>
                          <a:spcPts val="0"/>
                        </a:spcAft>
                      </a:pPr>
                      <a:r>
                        <a:rPr lang="en-US" sz="1400" dirty="0">
                          <a:effectLst/>
                        </a:rPr>
                        <a:t>7. Windows</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Description</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Area</a:t>
                      </a:r>
                      <a:endParaRPr lang="en-US" sz="1400">
                        <a:effectLst/>
                        <a:latin typeface="Calibri"/>
                        <a:ea typeface="Calibri"/>
                        <a:cs typeface="Times New Roman"/>
                      </a:endParaRPr>
                    </a:p>
                  </a:txBody>
                  <a:tcPr marL="68580" marR="68580" marT="0" marB="0"/>
                </a:tc>
              </a:tr>
              <a:tr h="788214">
                <a:tc>
                  <a:txBody>
                    <a:bodyPr/>
                    <a:lstStyle/>
                    <a:p>
                      <a:pPr marL="182880" marR="0">
                        <a:lnSpc>
                          <a:spcPct val="115000"/>
                        </a:lnSpc>
                        <a:spcBef>
                          <a:spcPts val="0"/>
                        </a:spcBef>
                        <a:spcAft>
                          <a:spcPts val="0"/>
                        </a:spcAft>
                      </a:pPr>
                      <a:r>
                        <a:rPr lang="en-US" sz="1400">
                          <a:effectLst/>
                        </a:rPr>
                        <a:t>a. U-Factor:</a:t>
                      </a:r>
                    </a:p>
                    <a:p>
                      <a:pPr marL="182880" marR="0">
                        <a:lnSpc>
                          <a:spcPct val="115000"/>
                        </a:lnSpc>
                        <a:spcBef>
                          <a:spcPts val="0"/>
                        </a:spcBef>
                        <a:spcAft>
                          <a:spcPts val="0"/>
                        </a:spcAft>
                      </a:pPr>
                      <a:r>
                        <a:rPr lang="en-US" sz="1400">
                          <a:effectLst/>
                        </a:rPr>
                        <a:t>    S H G C :</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Dbl, U=0.75 </a:t>
                      </a:r>
                    </a:p>
                    <a:p>
                      <a:pPr marL="0" marR="0">
                        <a:lnSpc>
                          <a:spcPct val="115000"/>
                        </a:lnSpc>
                        <a:spcBef>
                          <a:spcPts val="0"/>
                        </a:spcBef>
                        <a:spcAft>
                          <a:spcPts val="0"/>
                        </a:spcAft>
                      </a:pPr>
                      <a:r>
                        <a:rPr lang="en-US" sz="1400">
                          <a:effectLst/>
                        </a:rPr>
                        <a:t>SHGC=0.40</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276.00 ft²</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r>
              <a:tr h="788214">
                <a:tc>
                  <a:txBody>
                    <a:bodyPr/>
                    <a:lstStyle/>
                    <a:p>
                      <a:pPr marL="182880" marR="0">
                        <a:lnSpc>
                          <a:spcPct val="115000"/>
                        </a:lnSpc>
                        <a:spcBef>
                          <a:spcPts val="0"/>
                        </a:spcBef>
                        <a:spcAft>
                          <a:spcPts val="0"/>
                        </a:spcAft>
                      </a:pPr>
                      <a:r>
                        <a:rPr lang="en-US" sz="1400" dirty="0">
                          <a:effectLst/>
                        </a:rPr>
                        <a:t>b. U-Factor:</a:t>
                      </a:r>
                    </a:p>
                    <a:p>
                      <a:pPr marL="182880" marR="0">
                        <a:lnSpc>
                          <a:spcPct val="115000"/>
                        </a:lnSpc>
                        <a:spcBef>
                          <a:spcPts val="0"/>
                        </a:spcBef>
                        <a:spcAft>
                          <a:spcPts val="0"/>
                        </a:spcAft>
                      </a:pPr>
                      <a:r>
                        <a:rPr lang="en-US" sz="1400" dirty="0">
                          <a:effectLst/>
                        </a:rPr>
                        <a:t>    S H G C :</a:t>
                      </a:r>
                    </a:p>
                    <a:p>
                      <a:pPr marL="18288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Dbl, U=0.60 </a:t>
                      </a:r>
                    </a:p>
                    <a:p>
                      <a:pPr marL="0" marR="0">
                        <a:lnSpc>
                          <a:spcPct val="115000"/>
                        </a:lnSpc>
                        <a:spcBef>
                          <a:spcPts val="0"/>
                        </a:spcBef>
                        <a:spcAft>
                          <a:spcPts val="0"/>
                        </a:spcAft>
                      </a:pPr>
                      <a:r>
                        <a:rPr lang="en-US" sz="1400">
                          <a:effectLst/>
                        </a:rPr>
                        <a:t>SHGC=0.30</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40.00 ft²</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r>
              <a:tr h="788214">
                <a:tc>
                  <a:txBody>
                    <a:bodyPr/>
                    <a:lstStyle/>
                    <a:p>
                      <a:pPr marL="182880" marR="0">
                        <a:lnSpc>
                          <a:spcPct val="115000"/>
                        </a:lnSpc>
                        <a:spcBef>
                          <a:spcPts val="0"/>
                        </a:spcBef>
                        <a:spcAft>
                          <a:spcPts val="0"/>
                        </a:spcAft>
                      </a:pPr>
                      <a:r>
                        <a:rPr lang="en-US" sz="1400" dirty="0">
                          <a:effectLst/>
                        </a:rPr>
                        <a:t>c. U-Factor:</a:t>
                      </a:r>
                    </a:p>
                    <a:p>
                      <a:pPr marL="182880" marR="0">
                        <a:lnSpc>
                          <a:spcPct val="115000"/>
                        </a:lnSpc>
                        <a:spcBef>
                          <a:spcPts val="0"/>
                        </a:spcBef>
                        <a:spcAft>
                          <a:spcPts val="0"/>
                        </a:spcAft>
                      </a:pPr>
                      <a:r>
                        <a:rPr lang="en-US" sz="1400" dirty="0">
                          <a:effectLst/>
                        </a:rPr>
                        <a:t>    S H G C :</a:t>
                      </a:r>
                    </a:p>
                    <a:p>
                      <a:pPr marL="18288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Dbl, U=0.50 </a:t>
                      </a:r>
                    </a:p>
                    <a:p>
                      <a:pPr marL="0" marR="0">
                        <a:lnSpc>
                          <a:spcPct val="115000"/>
                        </a:lnSpc>
                        <a:spcBef>
                          <a:spcPts val="0"/>
                        </a:spcBef>
                        <a:spcAft>
                          <a:spcPts val="0"/>
                        </a:spcAft>
                      </a:pPr>
                      <a:r>
                        <a:rPr lang="en-US" sz="1400">
                          <a:effectLst/>
                        </a:rPr>
                        <a:t>SHGC=0.35</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40.00 ft²</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r>
              <a:tr h="1319464">
                <a:tc>
                  <a:txBody>
                    <a:bodyPr/>
                    <a:lstStyle/>
                    <a:p>
                      <a:pPr marL="182880" marR="0">
                        <a:lnSpc>
                          <a:spcPct val="115000"/>
                        </a:lnSpc>
                        <a:spcBef>
                          <a:spcPts val="0"/>
                        </a:spcBef>
                        <a:spcAft>
                          <a:spcPts val="0"/>
                        </a:spcAft>
                      </a:pPr>
                      <a:r>
                        <a:rPr lang="en-US" sz="1400" dirty="0">
                          <a:effectLst/>
                        </a:rPr>
                        <a:t>d. U-Factor:</a:t>
                      </a:r>
                    </a:p>
                    <a:p>
                      <a:pPr marL="182880" marR="0">
                        <a:lnSpc>
                          <a:spcPct val="115000"/>
                        </a:lnSpc>
                        <a:spcBef>
                          <a:spcPts val="0"/>
                        </a:spcBef>
                        <a:spcAft>
                          <a:spcPts val="0"/>
                        </a:spcAft>
                      </a:pPr>
                      <a:r>
                        <a:rPr lang="en-US" sz="1400" dirty="0">
                          <a:effectLst/>
                        </a:rPr>
                        <a:t>    S H G C :</a:t>
                      </a:r>
                    </a:p>
                    <a:p>
                      <a:pPr marL="18288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other (see details) </a:t>
                      </a:r>
                    </a:p>
                    <a:p>
                      <a:pPr marL="0" marR="0">
                        <a:lnSpc>
                          <a:spcPct val="115000"/>
                        </a:lnSpc>
                        <a:spcBef>
                          <a:spcPts val="0"/>
                        </a:spcBef>
                        <a:spcAft>
                          <a:spcPts val="0"/>
                        </a:spcAft>
                      </a:pPr>
                      <a:r>
                        <a:rPr lang="en-US" sz="1400">
                          <a:effectLst/>
                        </a:rPr>
                        <a:t>other (see details)</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60.00 ft²</a:t>
                      </a:r>
                    </a:p>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r>
              <a:tr h="1051105">
                <a:tc>
                  <a:txBody>
                    <a:bodyPr/>
                    <a:lstStyle/>
                    <a:p>
                      <a:pPr marL="182880" marR="0">
                        <a:lnSpc>
                          <a:spcPct val="115000"/>
                        </a:lnSpc>
                        <a:spcBef>
                          <a:spcPts val="0"/>
                        </a:spcBef>
                        <a:spcAft>
                          <a:spcPts val="0"/>
                        </a:spcAft>
                      </a:pPr>
                      <a:r>
                        <a:rPr lang="en-US" sz="1400">
                          <a:effectLst/>
                        </a:rPr>
                        <a:t>Area Weighted Average Overhang Depth</a:t>
                      </a:r>
                    </a:p>
                    <a:p>
                      <a:pPr marL="182880" marR="0">
                        <a:lnSpc>
                          <a:spcPct val="115000"/>
                        </a:lnSpc>
                        <a:spcBef>
                          <a:spcPts val="0"/>
                        </a:spcBef>
                        <a:spcAft>
                          <a:spcPts val="0"/>
                        </a:spcAft>
                      </a:pPr>
                      <a:r>
                        <a:rPr lang="en-US" sz="1400">
                          <a:effectLst/>
                        </a:rPr>
                        <a:t>Area Weighted Average SHGC: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2.0 ft²</a:t>
                      </a:r>
                    </a:p>
                    <a:p>
                      <a:pPr marL="0" marR="0">
                        <a:lnSpc>
                          <a:spcPct val="115000"/>
                        </a:lnSpc>
                        <a:spcBef>
                          <a:spcPts val="0"/>
                        </a:spcBef>
                        <a:spcAft>
                          <a:spcPts val="0"/>
                        </a:spcAft>
                      </a:pPr>
                      <a:r>
                        <a:rPr lang="en-US" sz="1400" dirty="0">
                          <a:effectLst/>
                        </a:rPr>
                        <a:t>  0.406</a:t>
                      </a:r>
                      <a:endParaRPr lang="en-US" sz="1400" dirty="0">
                        <a:effectLst/>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pPr algn="ctr"/>
            <a:r>
              <a:rPr lang="en-US" dirty="0" smtClean="0"/>
              <a:t>Form 405-2010: Windows</a:t>
            </a:r>
            <a:endParaRPr lang="en-US" dirty="0"/>
          </a:p>
        </p:txBody>
      </p:sp>
    </p:spTree>
    <p:extLst>
      <p:ext uri="{BB962C8B-B14F-4D97-AF65-F5344CB8AC3E}">
        <p14:creationId xmlns:p14="http://schemas.microsoft.com/office/powerpoint/2010/main" val="376583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077200" cy="4297363"/>
          </a:xfrm>
        </p:spPr>
        <p:txBody>
          <a:bodyPr>
            <a:normAutofit/>
          </a:bodyPr>
          <a:lstStyle/>
          <a:p>
            <a:r>
              <a:rPr lang="en-US" sz="3200" dirty="0"/>
              <a:t>A </a:t>
            </a:r>
            <a:r>
              <a:rPr lang="en-US" sz="3200" dirty="0">
                <a:solidFill>
                  <a:srgbClr val="FF0000"/>
                </a:solidFill>
              </a:rPr>
              <a:t>flat ceiling </a:t>
            </a:r>
            <a:r>
              <a:rPr lang="en-US" sz="3200" dirty="0"/>
              <a:t>will have the same area as the floor footprint.  This is the </a:t>
            </a:r>
            <a:r>
              <a:rPr lang="en-US" sz="3200" dirty="0" smtClean="0">
                <a:solidFill>
                  <a:schemeClr val="accent1"/>
                </a:solidFill>
              </a:rPr>
              <a:t>baseline</a:t>
            </a:r>
            <a:r>
              <a:rPr lang="en-US" sz="3200" dirty="0" smtClean="0"/>
              <a:t> </a:t>
            </a:r>
            <a:r>
              <a:rPr lang="en-US" sz="3200" dirty="0"/>
              <a:t>ceiling.</a:t>
            </a:r>
          </a:p>
          <a:p>
            <a:r>
              <a:rPr lang="en-US" sz="3200" dirty="0"/>
              <a:t>Cathedral ceilings will have more area abutting the attic space. Calculate the area as multiple </a:t>
            </a:r>
            <a:r>
              <a:rPr lang="en-US" sz="3200" dirty="0" smtClean="0"/>
              <a:t>rectangles.</a:t>
            </a:r>
          </a:p>
          <a:p>
            <a:r>
              <a:rPr lang="en-US" sz="3200" dirty="0" smtClean="0"/>
              <a:t>Knee </a:t>
            </a:r>
            <a:r>
              <a:rPr lang="en-US" sz="3200" dirty="0"/>
              <a:t>walls on cathedral ceilings are also considered to be ceiling area.</a:t>
            </a:r>
          </a:p>
          <a:p>
            <a:endParaRPr lang="en-US" dirty="0"/>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4"/>
                </a:solidFill>
              </a:rPr>
              <a:t>How do you calculate ceiling area?</a:t>
            </a:r>
            <a:endParaRPr lang="en-US" dirty="0">
              <a:solidFill>
                <a:schemeClr val="accent4"/>
              </a:solidFill>
            </a:endParaRPr>
          </a:p>
        </p:txBody>
      </p:sp>
    </p:spTree>
    <p:extLst>
      <p:ext uri="{BB962C8B-B14F-4D97-AF65-F5344CB8AC3E}">
        <p14:creationId xmlns:p14="http://schemas.microsoft.com/office/powerpoint/2010/main" val="2787968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763000" cy="4343400"/>
          </a:xfrm>
        </p:spPr>
        <p:txBody>
          <a:bodyPr>
            <a:normAutofit/>
          </a:bodyPr>
          <a:lstStyle/>
          <a:p>
            <a:r>
              <a:rPr lang="en-US" dirty="0"/>
              <a:t>Figure 1:  Ceiling area = AB x AC</a:t>
            </a:r>
          </a:p>
          <a:p>
            <a:r>
              <a:rPr lang="en-US" dirty="0"/>
              <a:t>Figure 2:  Ceiling area =  2 x (AB x AC)  </a:t>
            </a:r>
          </a:p>
          <a:p>
            <a:r>
              <a:rPr lang="en-US" dirty="0"/>
              <a:t>Figure 3:  Ceiling area = (AB x AC) + (AB x CD)</a:t>
            </a:r>
          </a:p>
          <a:p>
            <a:endParaRPr lang="en-US" dirty="0"/>
          </a:p>
          <a:p>
            <a:pPr lvl="8">
              <a:spcBef>
                <a:spcPts val="0"/>
              </a:spcBef>
            </a:pPr>
            <a:r>
              <a:rPr lang="en-US" dirty="0"/>
              <a:t>                             			</a:t>
            </a:r>
            <a:r>
              <a:rPr lang="en-US" dirty="0" smtClean="0"/>
              <a:t>         </a:t>
            </a:r>
            <a:r>
              <a:rPr lang="en-US" sz="1800" baseline="-25000" dirty="0" smtClean="0"/>
              <a:t>c</a:t>
            </a:r>
            <a:r>
              <a:rPr lang="en-US" dirty="0"/>
              <a:t>	</a:t>
            </a:r>
            <a:r>
              <a:rPr lang="en-US" dirty="0" smtClean="0"/>
              <a:t>											    </a:t>
            </a:r>
            <a:r>
              <a:rPr lang="en-US" sz="1400" dirty="0" smtClean="0"/>
              <a:t> </a:t>
            </a:r>
            <a:r>
              <a:rPr lang="en-US" sz="1050" dirty="0" smtClean="0"/>
              <a:t>D		</a:t>
            </a:r>
            <a:r>
              <a:rPr lang="en-US" sz="1000" dirty="0" smtClean="0"/>
              <a:t>D	D</a:t>
            </a:r>
          </a:p>
          <a:p>
            <a:pPr lvl="8">
              <a:spcBef>
                <a:spcPts val="0"/>
              </a:spcBef>
            </a:pPr>
            <a:endParaRPr lang="en-US" sz="1000" dirty="0"/>
          </a:p>
          <a:p>
            <a:pPr lvl="8">
              <a:spcBef>
                <a:spcPts val="0"/>
              </a:spcBef>
            </a:pPr>
            <a:endParaRPr lang="en-US" sz="1000" dirty="0" smtClean="0"/>
          </a:p>
          <a:p>
            <a:pPr lvl="8">
              <a:spcBef>
                <a:spcPts val="0"/>
              </a:spcBef>
            </a:pPr>
            <a:endParaRPr lang="en-US" sz="1000" dirty="0"/>
          </a:p>
          <a:p>
            <a:pPr lvl="8">
              <a:spcBef>
                <a:spcPts val="0"/>
              </a:spcBef>
            </a:pPr>
            <a:endParaRPr lang="en-US" sz="1000" dirty="0" smtClean="0"/>
          </a:p>
          <a:p>
            <a:pPr lvl="8">
              <a:spcBef>
                <a:spcPts val="0"/>
              </a:spcBef>
            </a:pPr>
            <a:endParaRPr lang="en-US" sz="1000" dirty="0"/>
          </a:p>
          <a:p>
            <a:pPr lvl="8">
              <a:spcBef>
                <a:spcPts val="0"/>
              </a:spcBef>
            </a:pPr>
            <a:endParaRPr lang="en-US" sz="1000" dirty="0" smtClean="0"/>
          </a:p>
          <a:p>
            <a:pPr lvl="8">
              <a:spcBef>
                <a:spcPts val="0"/>
              </a:spcBef>
            </a:pPr>
            <a:endParaRPr lang="en-US" sz="1000" dirty="0"/>
          </a:p>
          <a:p>
            <a:pPr lvl="8">
              <a:spcBef>
                <a:spcPts val="0"/>
              </a:spcBef>
            </a:pPr>
            <a:endParaRPr lang="en-US" sz="1000" dirty="0"/>
          </a:p>
        </p:txBody>
      </p:sp>
      <p:sp>
        <p:nvSpPr>
          <p:cNvPr id="3" name="Title 2"/>
          <p:cNvSpPr>
            <a:spLocks noGrp="1"/>
          </p:cNvSpPr>
          <p:nvPr>
            <p:ph type="title"/>
          </p:nvPr>
        </p:nvSpPr>
        <p:spPr/>
        <p:txBody>
          <a:bodyPr>
            <a:normAutofit fontScale="90000"/>
          </a:bodyPr>
          <a:lstStyle/>
          <a:p>
            <a:r>
              <a:rPr lang="en-US" dirty="0" smtClean="0">
                <a:solidFill>
                  <a:schemeClr val="accent4"/>
                </a:solidFill>
              </a:rPr>
              <a:t>Calculating cathedral ceiling area</a:t>
            </a:r>
            <a:endParaRPr lang="en-US" dirty="0">
              <a:solidFill>
                <a:schemeClr val="accent4"/>
              </a:solidFill>
            </a:endParaRPr>
          </a:p>
        </p:txBody>
      </p:sp>
      <p:pic>
        <p:nvPicPr>
          <p:cNvPr id="4" name="Picture 2" descr="scan0013"/>
          <p:cNvPicPr>
            <a:picLocks noChangeAspect="1" noChangeArrowheads="1"/>
          </p:cNvPicPr>
          <p:nvPr/>
        </p:nvPicPr>
        <p:blipFill>
          <a:blip r:embed="rId2" cstate="print"/>
          <a:srcRect l="16461" t="32015" r="21524" b="52213"/>
          <a:stretch>
            <a:fillRect/>
          </a:stretch>
        </p:blipFill>
        <p:spPr bwMode="auto">
          <a:xfrm>
            <a:off x="646176" y="3496056"/>
            <a:ext cx="6934200" cy="1600200"/>
          </a:xfrm>
          <a:prstGeom prst="rect">
            <a:avLst/>
          </a:prstGeom>
          <a:noFill/>
          <a:ln w="9525">
            <a:noFill/>
            <a:miter lim="800000"/>
            <a:headEnd/>
            <a:tailEnd/>
          </a:ln>
        </p:spPr>
      </p:pic>
    </p:spTree>
    <p:extLst>
      <p:ext uri="{BB962C8B-B14F-4D97-AF65-F5344CB8AC3E}">
        <p14:creationId xmlns:p14="http://schemas.microsoft.com/office/powerpoint/2010/main" val="3693248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From the plans, you know that the width of the room is 20 feet and the height to the roof’s peak is </a:t>
            </a:r>
            <a:r>
              <a:rPr lang="en-US" dirty="0" smtClean="0"/>
              <a:t>15 </a:t>
            </a:r>
            <a:r>
              <a:rPr lang="en-US" dirty="0"/>
              <a:t>feet.</a:t>
            </a:r>
          </a:p>
          <a:p>
            <a:r>
              <a:rPr lang="en-US" dirty="0"/>
              <a:t>How do you calculate the slope?</a:t>
            </a:r>
          </a:p>
          <a:p>
            <a:endParaRPr lang="en-US" dirty="0"/>
          </a:p>
          <a:p>
            <a:r>
              <a:rPr lang="en-US" dirty="0"/>
              <a:t>A</a:t>
            </a:r>
            <a:r>
              <a:rPr lang="en-US" baseline="30000" dirty="0"/>
              <a:t>2</a:t>
            </a:r>
            <a:r>
              <a:rPr lang="en-US" dirty="0"/>
              <a:t> + B</a:t>
            </a:r>
            <a:r>
              <a:rPr lang="en-US" baseline="30000" dirty="0"/>
              <a:t>2</a:t>
            </a:r>
            <a:r>
              <a:rPr lang="en-US" dirty="0"/>
              <a:t> = C</a:t>
            </a:r>
            <a:r>
              <a:rPr lang="en-US" baseline="30000" dirty="0"/>
              <a:t>2</a:t>
            </a:r>
          </a:p>
          <a:p>
            <a:endParaRPr lang="en-US" dirty="0"/>
          </a:p>
          <a:p>
            <a:r>
              <a:rPr lang="en-US" dirty="0"/>
              <a:t>15</a:t>
            </a:r>
            <a:r>
              <a:rPr lang="en-US" baseline="30000" dirty="0"/>
              <a:t>2</a:t>
            </a:r>
            <a:r>
              <a:rPr lang="en-US" dirty="0"/>
              <a:t> + 20</a:t>
            </a:r>
            <a:r>
              <a:rPr lang="en-US" baseline="30000" dirty="0"/>
              <a:t>2</a:t>
            </a:r>
            <a:r>
              <a:rPr lang="en-US" dirty="0"/>
              <a:t> = C</a:t>
            </a:r>
            <a:r>
              <a:rPr lang="en-US" baseline="30000" dirty="0"/>
              <a:t>2</a:t>
            </a:r>
            <a:endParaRPr lang="en-US" dirty="0"/>
          </a:p>
          <a:p>
            <a:endParaRPr lang="en-US" baseline="30000" dirty="0"/>
          </a:p>
          <a:p>
            <a:r>
              <a:rPr lang="en-US" dirty="0"/>
              <a:t>225 + 400 = 625</a:t>
            </a:r>
          </a:p>
          <a:p>
            <a:endParaRPr lang="en-US" dirty="0"/>
          </a:p>
          <a:p>
            <a:r>
              <a:rPr lang="en-US" dirty="0"/>
              <a:t>C</a:t>
            </a:r>
            <a:r>
              <a:rPr lang="en-US" baseline="30000" dirty="0"/>
              <a:t>2</a:t>
            </a:r>
            <a:r>
              <a:rPr lang="en-US" dirty="0"/>
              <a:t> = √625 = 25 feet				     C =</a:t>
            </a:r>
          </a:p>
          <a:p>
            <a:pPr lvl="8"/>
            <a:r>
              <a:rPr lang="en-US" sz="2900" dirty="0"/>
              <a:t>      </a:t>
            </a:r>
            <a:r>
              <a:rPr lang="en-US" sz="2800" dirty="0"/>
              <a:t>       A=15’</a:t>
            </a:r>
            <a:r>
              <a:rPr lang="en-US" sz="2900" dirty="0"/>
              <a:t>        			                                     		</a:t>
            </a:r>
          </a:p>
          <a:p>
            <a:pPr lvl="8"/>
            <a:endParaRPr lang="en-US" sz="2900" dirty="0"/>
          </a:p>
          <a:p>
            <a:pPr lvl="8"/>
            <a:r>
              <a:rPr lang="en-US" sz="2900" dirty="0"/>
              <a:t>                                 B=20’</a:t>
            </a:r>
          </a:p>
          <a:p>
            <a:endParaRPr lang="en-US" dirty="0"/>
          </a:p>
        </p:txBody>
      </p:sp>
      <p:sp>
        <p:nvSpPr>
          <p:cNvPr id="3" name="Title 2"/>
          <p:cNvSpPr>
            <a:spLocks noGrp="1"/>
          </p:cNvSpPr>
          <p:nvPr>
            <p:ph type="title"/>
          </p:nvPr>
        </p:nvSpPr>
        <p:spPr/>
        <p:txBody>
          <a:bodyPr/>
          <a:lstStyle/>
          <a:p>
            <a:r>
              <a:rPr lang="en-US" dirty="0" smtClean="0"/>
              <a:t>Ceiling area</a:t>
            </a:r>
            <a:r>
              <a:rPr lang="en-US" smtClean="0"/>
              <a:t>, slope</a:t>
            </a:r>
            <a:endParaRPr lang="en-US"/>
          </a:p>
        </p:txBody>
      </p:sp>
      <p:sp>
        <p:nvSpPr>
          <p:cNvPr id="4" name="Right Triangle 3"/>
          <p:cNvSpPr/>
          <p:nvPr/>
        </p:nvSpPr>
        <p:spPr>
          <a:xfrm>
            <a:off x="4953000" y="3505200"/>
            <a:ext cx="4191000" cy="2057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4703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76400"/>
            <a:ext cx="8229600" cy="4330891"/>
          </a:xfrm>
        </p:spPr>
        <p:txBody>
          <a:bodyPr>
            <a:normAutofit/>
          </a:bodyPr>
          <a:lstStyle/>
          <a:p>
            <a:pPr marL="109728" indent="0" algn="ctr">
              <a:buNone/>
            </a:pPr>
            <a:r>
              <a:rPr lang="en-US" sz="4000" dirty="0" smtClean="0">
                <a:solidFill>
                  <a:schemeClr val="bg2">
                    <a:lumMod val="50000"/>
                  </a:schemeClr>
                </a:solidFill>
              </a:rPr>
              <a:t>CHAPTER 5</a:t>
            </a:r>
          </a:p>
          <a:p>
            <a:pPr marL="109728" indent="0" algn="ctr">
              <a:buNone/>
            </a:pPr>
            <a:r>
              <a:rPr lang="en-US" sz="4000" dirty="0" smtClean="0">
                <a:solidFill>
                  <a:schemeClr val="bg2">
                    <a:lumMod val="50000"/>
                  </a:schemeClr>
                </a:solidFill>
              </a:rPr>
              <a:t>COMMERCIAL</a:t>
            </a:r>
          </a:p>
          <a:p>
            <a:pPr marL="109728" indent="0" algn="ctr">
              <a:buNone/>
            </a:pPr>
            <a:r>
              <a:rPr lang="en-US" sz="4000" dirty="0" smtClean="0">
                <a:solidFill>
                  <a:schemeClr val="bg2">
                    <a:lumMod val="50000"/>
                  </a:schemeClr>
                </a:solidFill>
              </a:rPr>
              <a:t>ENERGY EFFICIENCY</a:t>
            </a:r>
          </a:p>
          <a:p>
            <a:pPr marL="109728" indent="0" algn="ctr">
              <a:buNone/>
            </a:pPr>
            <a:endParaRPr lang="en-US" sz="4000" dirty="0">
              <a:solidFill>
                <a:schemeClr val="bg2">
                  <a:lumMod val="50000"/>
                </a:schemeClr>
              </a:solidFill>
            </a:endParaRPr>
          </a:p>
          <a:p>
            <a:pPr marL="109728" indent="0">
              <a:buNone/>
            </a:pPr>
            <a:r>
              <a:rPr lang="en-US" sz="2800" dirty="0" smtClean="0">
                <a:solidFill>
                  <a:schemeClr val="bg2">
                    <a:lumMod val="50000"/>
                  </a:schemeClr>
                </a:solidFill>
              </a:rPr>
              <a:t>Administration</a:t>
            </a:r>
          </a:p>
          <a:p>
            <a:pPr marL="109728" indent="0">
              <a:buNone/>
            </a:pPr>
            <a:r>
              <a:rPr lang="en-US" sz="2800" dirty="0" smtClean="0">
                <a:solidFill>
                  <a:schemeClr val="bg2">
                    <a:lumMod val="50000"/>
                  </a:schemeClr>
                </a:solidFill>
              </a:rPr>
              <a:t>Building envelope</a:t>
            </a:r>
            <a:endParaRPr lang="en-US" sz="2800" dirty="0">
              <a:solidFill>
                <a:schemeClr val="bg2">
                  <a:lumMod val="50000"/>
                </a:schemeClr>
              </a:solidFill>
            </a:endParaRPr>
          </a:p>
        </p:txBody>
      </p:sp>
    </p:spTree>
    <p:extLst>
      <p:ext uri="{BB962C8B-B14F-4D97-AF65-F5344CB8AC3E}">
        <p14:creationId xmlns:p14="http://schemas.microsoft.com/office/powerpoint/2010/main" val="473557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458200" cy="4876800"/>
          </a:xfrm>
        </p:spPr>
        <p:txBody>
          <a:bodyPr>
            <a:normAutofit fontScale="92500"/>
          </a:bodyPr>
          <a:lstStyle/>
          <a:p>
            <a:r>
              <a:rPr lang="en-US" dirty="0" smtClean="0"/>
              <a:t>Forms may be prepared by an </a:t>
            </a:r>
            <a:r>
              <a:rPr lang="en-US" dirty="0" smtClean="0">
                <a:solidFill>
                  <a:srgbClr val="FF0000"/>
                </a:solidFill>
              </a:rPr>
              <a:t>architect</a:t>
            </a:r>
            <a:r>
              <a:rPr lang="en-US" dirty="0" smtClean="0"/>
              <a:t> or </a:t>
            </a:r>
            <a:r>
              <a:rPr lang="en-US" dirty="0" smtClean="0">
                <a:solidFill>
                  <a:srgbClr val="FF0000"/>
                </a:solidFill>
              </a:rPr>
              <a:t>engineer--</a:t>
            </a:r>
            <a:r>
              <a:rPr lang="en-US" dirty="0" smtClean="0"/>
              <a:t> or by a </a:t>
            </a:r>
            <a:r>
              <a:rPr lang="en-US" dirty="0" smtClean="0">
                <a:solidFill>
                  <a:srgbClr val="FF0000"/>
                </a:solidFill>
              </a:rPr>
              <a:t>Class A, B or Mechanical </a:t>
            </a:r>
            <a:r>
              <a:rPr lang="en-US" dirty="0" smtClean="0"/>
              <a:t>contractor or </a:t>
            </a:r>
            <a:r>
              <a:rPr lang="en-US" dirty="0" smtClean="0">
                <a:solidFill>
                  <a:srgbClr val="FF0000"/>
                </a:solidFill>
              </a:rPr>
              <a:t>Class 1 BERS rater</a:t>
            </a:r>
            <a:r>
              <a:rPr lang="en-US" dirty="0" smtClean="0"/>
              <a:t> if the system(s) are ≤ 15 tons.</a:t>
            </a:r>
          </a:p>
          <a:p>
            <a:r>
              <a:rPr lang="en-US" dirty="0" smtClean="0"/>
              <a:t>The code requires </a:t>
            </a:r>
            <a:r>
              <a:rPr lang="en-US" dirty="0" smtClean="0">
                <a:solidFill>
                  <a:srgbClr val="FF0000"/>
                </a:solidFill>
              </a:rPr>
              <a:t>design professionals </a:t>
            </a:r>
            <a:r>
              <a:rPr lang="en-US" dirty="0" smtClean="0"/>
              <a:t>responsible under Florida law for the design of lighting, electrical, mechanical and pluming systems to certify compliance of such system by signing the form; i.e. they should </a:t>
            </a:r>
            <a:r>
              <a:rPr lang="en-US" dirty="0" smtClean="0">
                <a:solidFill>
                  <a:srgbClr val="FF0000"/>
                </a:solidFill>
              </a:rPr>
              <a:t>take responsibility for their work</a:t>
            </a:r>
            <a:r>
              <a:rPr lang="en-US" dirty="0" smtClean="0"/>
              <a:t>.</a:t>
            </a:r>
          </a:p>
          <a:p>
            <a:r>
              <a:rPr lang="en-US" dirty="0" smtClean="0"/>
              <a:t>The </a:t>
            </a:r>
            <a:r>
              <a:rPr lang="en-US" dirty="0" smtClean="0">
                <a:solidFill>
                  <a:srgbClr val="FF0000"/>
                </a:solidFill>
              </a:rPr>
              <a:t>owner or owner’s agent </a:t>
            </a:r>
            <a:r>
              <a:rPr lang="en-US" dirty="0" smtClean="0"/>
              <a:t>should also sign to agree that the finished building will meet code.</a:t>
            </a:r>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Who can sign commercial energy code calculations?</a:t>
            </a:r>
            <a:endParaRPr lang="en-US" dirty="0"/>
          </a:p>
        </p:txBody>
      </p:sp>
    </p:spTree>
    <p:extLst>
      <p:ext uri="{BB962C8B-B14F-4D97-AF65-F5344CB8AC3E}">
        <p14:creationId xmlns:p14="http://schemas.microsoft.com/office/powerpoint/2010/main" val="3247572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733800"/>
            <a:ext cx="8839200" cy="2590800"/>
          </a:xfrm>
        </p:spPr>
        <p:txBody>
          <a:bodyPr>
            <a:noAutofit/>
          </a:bodyPr>
          <a:lstStyle/>
          <a:p>
            <a:pPr marL="109728" indent="0">
              <a:buNone/>
            </a:pPr>
            <a:r>
              <a:rPr lang="en-US" sz="1400" dirty="0" smtClean="0"/>
              <a:t>If </a:t>
            </a:r>
            <a:r>
              <a:rPr lang="en-US" sz="1400" dirty="0"/>
              <a:t>required by Florida law, I hereby certify that the system </a:t>
            </a:r>
            <a:r>
              <a:rPr lang="en-US" sz="1400" dirty="0" smtClean="0"/>
              <a:t>design</a:t>
            </a:r>
          </a:p>
          <a:p>
            <a:pPr marL="109728" indent="0">
              <a:buNone/>
            </a:pPr>
            <a:r>
              <a:rPr lang="en-US" sz="1400" dirty="0" smtClean="0"/>
              <a:t>is </a:t>
            </a:r>
            <a:r>
              <a:rPr lang="en-US" sz="1400" dirty="0"/>
              <a:t>in </a:t>
            </a:r>
            <a:r>
              <a:rPr lang="en-US" sz="1400" dirty="0" smtClean="0"/>
              <a:t>compliance </a:t>
            </a:r>
            <a:r>
              <a:rPr lang="en-US" sz="1400" dirty="0"/>
              <a:t>with the Florida Energy Code.  </a:t>
            </a:r>
            <a:r>
              <a:rPr lang="en-US" sz="1400" dirty="0" smtClean="0"/>
              <a:t>                                                Registration </a:t>
            </a:r>
            <a:r>
              <a:rPr lang="en-US" sz="1400" dirty="0"/>
              <a:t>number</a:t>
            </a:r>
          </a:p>
          <a:p>
            <a:pPr marL="109728" indent="0">
              <a:buNone/>
            </a:pPr>
            <a:r>
              <a:rPr lang="en-US" sz="1400" dirty="0"/>
              <a:t>ARCHITECT</a:t>
            </a:r>
            <a:r>
              <a:rPr lang="en-US" sz="1400" dirty="0" smtClean="0"/>
              <a:t>:____________________________________________________________________________________</a:t>
            </a:r>
            <a:endParaRPr lang="en-US" sz="1400" dirty="0"/>
          </a:p>
          <a:p>
            <a:pPr marL="109728" indent="0">
              <a:buNone/>
            </a:pPr>
            <a:r>
              <a:rPr lang="en-US" sz="1400" dirty="0"/>
              <a:t>ELECTRICAL </a:t>
            </a:r>
            <a:r>
              <a:rPr lang="en-US" sz="1400" dirty="0" smtClean="0"/>
              <a:t>SYSTEM DESIGNER:_________________________________________________________________</a:t>
            </a:r>
            <a:endParaRPr lang="en-US" sz="1400" dirty="0"/>
          </a:p>
          <a:p>
            <a:pPr marL="109728" indent="0">
              <a:buNone/>
            </a:pPr>
            <a:r>
              <a:rPr lang="en-US" sz="1400" dirty="0"/>
              <a:t>LIGHTING </a:t>
            </a:r>
            <a:r>
              <a:rPr lang="en-US" sz="1400" dirty="0" smtClean="0"/>
              <a:t>SYSTEM DESIGNER:___________________________________________________________________</a:t>
            </a:r>
            <a:endParaRPr lang="en-US" sz="1400" dirty="0"/>
          </a:p>
          <a:p>
            <a:pPr marL="109728" indent="0">
              <a:buNone/>
            </a:pPr>
            <a:r>
              <a:rPr lang="en-US" sz="1400" dirty="0"/>
              <a:t>MECHANICAL SYSTEM DESIGNER</a:t>
            </a:r>
            <a:r>
              <a:rPr lang="en-US" sz="1400" dirty="0" smtClean="0"/>
              <a:t>:_______________________________________________________________</a:t>
            </a:r>
            <a:endParaRPr lang="en-US" sz="1400" dirty="0"/>
          </a:p>
          <a:p>
            <a:pPr marL="109728" indent="0">
              <a:buNone/>
            </a:pPr>
            <a:r>
              <a:rPr lang="en-US" sz="1400" dirty="0"/>
              <a:t>PLUMBING SYSTEM DESIGNER</a:t>
            </a:r>
            <a:r>
              <a:rPr lang="en-US" sz="1400" dirty="0" smtClean="0"/>
              <a:t>:__________________________________________________________________</a:t>
            </a:r>
            <a:endParaRPr lang="en-US" sz="1400" dirty="0"/>
          </a:p>
        </p:txBody>
      </p:sp>
      <p:sp>
        <p:nvSpPr>
          <p:cNvPr id="3" name="Title 2"/>
          <p:cNvSpPr>
            <a:spLocks noGrp="1"/>
          </p:cNvSpPr>
          <p:nvPr>
            <p:ph type="title"/>
          </p:nvPr>
        </p:nvSpPr>
        <p:spPr>
          <a:xfrm>
            <a:off x="533400" y="609600"/>
            <a:ext cx="8382000" cy="2362200"/>
          </a:xfrm>
        </p:spPr>
        <p:txBody>
          <a:bodyPr>
            <a:normAutofit/>
          </a:bodyPr>
          <a:lstStyle/>
          <a:p>
            <a:r>
              <a:rPr lang="en-US" sz="3200" dirty="0" smtClean="0"/>
              <a:t>In addition to the certification signatures required for residential, the following design professional signatures are required:</a:t>
            </a:r>
            <a:endParaRPr lang="en-US" sz="3200" dirty="0"/>
          </a:p>
        </p:txBody>
      </p:sp>
    </p:spTree>
    <p:extLst>
      <p:ext uri="{BB962C8B-B14F-4D97-AF65-F5344CB8AC3E}">
        <p14:creationId xmlns:p14="http://schemas.microsoft.com/office/powerpoint/2010/main" val="42259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10600" cy="5410200"/>
          </a:xfrm>
        </p:spPr>
        <p:txBody>
          <a:bodyPr>
            <a:normAutofit fontScale="77500" lnSpcReduction="20000"/>
          </a:bodyPr>
          <a:lstStyle/>
          <a:p>
            <a:r>
              <a:rPr lang="en-US" sz="3300" dirty="0">
                <a:cs typeface="Arial" charset="0"/>
              </a:rPr>
              <a:t>Existing buildings </a:t>
            </a:r>
            <a:endParaRPr lang="en-US" sz="3300" dirty="0" smtClean="0">
              <a:cs typeface="Arial" charset="0"/>
            </a:endParaRPr>
          </a:p>
          <a:p>
            <a:pPr lvl="1"/>
            <a:r>
              <a:rPr lang="en-US" sz="3300" dirty="0" smtClean="0">
                <a:solidFill>
                  <a:srgbClr val="FF0000"/>
                </a:solidFill>
                <a:cs typeface="Arial" charset="0"/>
              </a:rPr>
              <a:t>except</a:t>
            </a:r>
            <a:r>
              <a:rPr lang="en-US" sz="3300" dirty="0" smtClean="0">
                <a:cs typeface="Arial" charset="0"/>
              </a:rPr>
              <a:t> certain renovations</a:t>
            </a:r>
            <a:r>
              <a:rPr lang="en-US" sz="3300" dirty="0">
                <a:cs typeface="Arial" charset="0"/>
              </a:rPr>
              <a:t>, additions, changes of occupancy </a:t>
            </a:r>
            <a:r>
              <a:rPr lang="en-US" sz="3300" dirty="0" smtClean="0">
                <a:cs typeface="Arial" charset="0"/>
              </a:rPr>
              <a:t>type &amp; </a:t>
            </a:r>
            <a:r>
              <a:rPr lang="en-US" sz="3300" dirty="0">
                <a:cs typeface="Arial" charset="0"/>
              </a:rPr>
              <a:t>new building </a:t>
            </a:r>
            <a:r>
              <a:rPr lang="en-US" sz="3300" dirty="0" smtClean="0">
                <a:cs typeface="Arial" charset="0"/>
              </a:rPr>
              <a:t>systems that have to comply.  </a:t>
            </a:r>
            <a:endParaRPr lang="en-US" sz="3300" dirty="0">
              <a:cs typeface="Times New Roman" pitchFamily="18" charset="0"/>
            </a:endParaRPr>
          </a:p>
          <a:p>
            <a:r>
              <a:rPr lang="en-US" sz="3300" dirty="0">
                <a:cs typeface="Arial" charset="0"/>
              </a:rPr>
              <a:t>Buildings where the design rate is less than </a:t>
            </a:r>
            <a:r>
              <a:rPr lang="en-US" sz="3300" dirty="0" smtClean="0">
                <a:cs typeface="Arial" charset="0"/>
              </a:rPr>
              <a:t>1Watt/square foot</a:t>
            </a:r>
            <a:endParaRPr lang="en-US" sz="3300" dirty="0">
              <a:cs typeface="Times New Roman" pitchFamily="18" charset="0"/>
            </a:endParaRPr>
          </a:p>
          <a:p>
            <a:r>
              <a:rPr lang="en-US" sz="3300" dirty="0">
                <a:cs typeface="Arial" charset="0"/>
              </a:rPr>
              <a:t>Buildings not heated or cooled by mechanical means </a:t>
            </a:r>
            <a:endParaRPr lang="en-US" sz="3300" dirty="0" smtClean="0">
              <a:cs typeface="Arial" charset="0"/>
            </a:endParaRPr>
          </a:p>
          <a:p>
            <a:r>
              <a:rPr lang="en-US" sz="3300" dirty="0" smtClean="0">
                <a:cs typeface="Arial" charset="0"/>
              </a:rPr>
              <a:t>Buildings not conditioned for human comfort where no-one works on a regular basis.</a:t>
            </a:r>
            <a:endParaRPr lang="en-US" sz="3300" dirty="0">
              <a:cs typeface="Times New Roman" pitchFamily="18" charset="0"/>
            </a:endParaRPr>
          </a:p>
          <a:p>
            <a:r>
              <a:rPr lang="en-US" sz="3300" dirty="0">
                <a:cs typeface="Arial" charset="0"/>
              </a:rPr>
              <a:t>Buildings where federal standards preempt state </a:t>
            </a:r>
            <a:r>
              <a:rPr lang="en-US" sz="3300" dirty="0" smtClean="0">
                <a:cs typeface="Arial" charset="0"/>
              </a:rPr>
              <a:t>codes</a:t>
            </a:r>
          </a:p>
          <a:p>
            <a:r>
              <a:rPr lang="en-US" sz="3300" dirty="0" smtClean="0">
                <a:cs typeface="Times New Roman" pitchFamily="18" charset="0"/>
              </a:rPr>
              <a:t>Hunting or recreational buildings less than 1,000 square feet that are not a principal residence.</a:t>
            </a:r>
            <a:endParaRPr lang="en-US" sz="3300" dirty="0">
              <a:cs typeface="Times New Roman" pitchFamily="18" charset="0"/>
            </a:endParaRPr>
          </a:p>
          <a:p>
            <a:endParaRPr lang="en-US" dirty="0"/>
          </a:p>
        </p:txBody>
      </p:sp>
      <p:sp>
        <p:nvSpPr>
          <p:cNvPr id="3" name="Title 2"/>
          <p:cNvSpPr>
            <a:spLocks noGrp="1"/>
          </p:cNvSpPr>
          <p:nvPr>
            <p:ph type="title"/>
          </p:nvPr>
        </p:nvSpPr>
        <p:spPr>
          <a:xfrm>
            <a:off x="457200" y="274638"/>
            <a:ext cx="8229600" cy="1020762"/>
          </a:xfrm>
        </p:spPr>
        <p:txBody>
          <a:bodyPr>
            <a:normAutofit fontScale="90000"/>
          </a:bodyPr>
          <a:lstStyle/>
          <a:p>
            <a:r>
              <a:rPr lang="en-US" dirty="0">
                <a:solidFill>
                  <a:schemeClr val="accent4"/>
                </a:solidFill>
              </a:rPr>
              <a:t>Are there exceptions to complying with the energy code?</a:t>
            </a:r>
          </a:p>
        </p:txBody>
      </p:sp>
    </p:spTree>
    <p:extLst>
      <p:ext uri="{BB962C8B-B14F-4D97-AF65-F5344CB8AC3E}">
        <p14:creationId xmlns:p14="http://schemas.microsoft.com/office/powerpoint/2010/main" val="13041518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362200"/>
            <a:ext cx="8763000" cy="3645091"/>
          </a:xfrm>
        </p:spPr>
        <p:txBody>
          <a:bodyPr>
            <a:normAutofit fontScale="92500" lnSpcReduction="20000"/>
          </a:bodyPr>
          <a:lstStyle/>
          <a:p>
            <a:pPr lvl="1">
              <a:buFont typeface="Wingdings" pitchFamily="2" charset="2"/>
              <a:buChar char="Ø"/>
            </a:pPr>
            <a:r>
              <a:rPr lang="en-US" sz="2600" dirty="0" smtClean="0">
                <a:solidFill>
                  <a:srgbClr val="FF0000"/>
                </a:solidFill>
              </a:rPr>
              <a:t>Prescriptive  </a:t>
            </a:r>
            <a:r>
              <a:rPr lang="en-US" sz="2600" dirty="0">
                <a:solidFill>
                  <a:srgbClr val="FF0000"/>
                </a:solidFill>
              </a:rPr>
              <a:t>Envelope Compliance </a:t>
            </a:r>
            <a:r>
              <a:rPr lang="en-US" sz="2600" dirty="0"/>
              <a:t>for Shell </a:t>
            </a:r>
            <a:r>
              <a:rPr lang="en-US" sz="2600" dirty="0" smtClean="0"/>
              <a:t>Buildings, Renovations, Occupancy changes: </a:t>
            </a:r>
            <a:r>
              <a:rPr lang="en-US" sz="2600" dirty="0">
                <a:solidFill>
                  <a:schemeClr val="accent4"/>
                </a:solidFill>
              </a:rPr>
              <a:t>Form </a:t>
            </a:r>
            <a:r>
              <a:rPr lang="en-US" sz="2600" dirty="0" smtClean="0">
                <a:solidFill>
                  <a:schemeClr val="accent4"/>
                </a:solidFill>
              </a:rPr>
              <a:t>502</a:t>
            </a:r>
          </a:p>
          <a:p>
            <a:pPr lvl="2">
              <a:buFont typeface="Wingdings" pitchFamily="2" charset="2"/>
              <a:buChar char="§"/>
            </a:pPr>
            <a:r>
              <a:rPr lang="en-US" sz="2200" dirty="0"/>
              <a:t>pre-calculated using prescriptive table values for only the </a:t>
            </a:r>
            <a:r>
              <a:rPr lang="en-US" sz="2200" dirty="0" smtClean="0"/>
              <a:t>envelope</a:t>
            </a:r>
          </a:p>
          <a:p>
            <a:pPr lvl="2">
              <a:buFont typeface="Wingdings" pitchFamily="2" charset="2"/>
              <a:buChar char="§"/>
            </a:pPr>
            <a:r>
              <a:rPr lang="en-US" sz="2200" dirty="0" smtClean="0"/>
              <a:t>neither the 2007 nor the 2010 Florida energy code have </a:t>
            </a:r>
            <a:r>
              <a:rPr lang="en-US" sz="2200" dirty="0"/>
              <a:t>a true prescriptive compliance method for commercial buildings because of the overall increase in code </a:t>
            </a:r>
            <a:r>
              <a:rPr lang="en-US" sz="2200" dirty="0" smtClean="0"/>
              <a:t>stringency</a:t>
            </a:r>
          </a:p>
          <a:p>
            <a:pPr lvl="2">
              <a:buFont typeface="Wingdings" pitchFamily="2" charset="2"/>
              <a:buChar char="§"/>
            </a:pPr>
            <a:r>
              <a:rPr lang="en-US" sz="2200" dirty="0" smtClean="0"/>
              <a:t>Renovation criteria are only for the items being changed</a:t>
            </a:r>
            <a:endParaRPr lang="en-US" sz="2200" dirty="0"/>
          </a:p>
          <a:p>
            <a:pPr lvl="1">
              <a:buFont typeface="Wingdings" pitchFamily="2" charset="2"/>
              <a:buChar char="Ø"/>
            </a:pPr>
            <a:endParaRPr lang="en-US" dirty="0">
              <a:solidFill>
                <a:schemeClr val="accent4"/>
              </a:solidFill>
            </a:endParaRPr>
          </a:p>
          <a:p>
            <a:pPr lvl="1">
              <a:buFont typeface="Wingdings" pitchFamily="2" charset="2"/>
              <a:buChar char="Ø"/>
            </a:pPr>
            <a:r>
              <a:rPr lang="en-US" sz="2600" dirty="0" smtClean="0">
                <a:solidFill>
                  <a:srgbClr val="FF0000"/>
                </a:solidFill>
              </a:rPr>
              <a:t>Total Building Performance Compliance</a:t>
            </a:r>
            <a:r>
              <a:rPr lang="en-US" sz="2600" dirty="0" smtClean="0">
                <a:solidFill>
                  <a:schemeClr val="accent4"/>
                </a:solidFill>
              </a:rPr>
              <a:t>:  Form 506</a:t>
            </a:r>
          </a:p>
          <a:p>
            <a:pPr lvl="2">
              <a:buFont typeface="Wingdings" pitchFamily="2" charset="2"/>
              <a:buChar char="§"/>
            </a:pPr>
            <a:r>
              <a:rPr lang="en-US" dirty="0" smtClean="0"/>
              <a:t>compliance </a:t>
            </a:r>
            <a:r>
              <a:rPr lang="en-US" dirty="0"/>
              <a:t>based </a:t>
            </a:r>
            <a:r>
              <a:rPr lang="en-US" dirty="0" smtClean="0"/>
              <a:t>on a budget of </a:t>
            </a:r>
            <a:r>
              <a:rPr lang="en-US" dirty="0"/>
              <a:t>80% </a:t>
            </a:r>
            <a:r>
              <a:rPr lang="en-US" dirty="0" smtClean="0"/>
              <a:t>of standard reference design (baseline) using annual energy use simulation</a:t>
            </a:r>
          </a:p>
          <a:p>
            <a:pPr lvl="1">
              <a:buFont typeface="Wingdings" pitchFamily="2" charset="2"/>
              <a:buChar char="Ø"/>
            </a:pPr>
            <a:endParaRPr lang="en-US" dirty="0"/>
          </a:p>
        </p:txBody>
      </p:sp>
      <p:sp>
        <p:nvSpPr>
          <p:cNvPr id="3" name="Title 2"/>
          <p:cNvSpPr>
            <a:spLocks noGrp="1"/>
          </p:cNvSpPr>
          <p:nvPr>
            <p:ph type="title"/>
          </p:nvPr>
        </p:nvSpPr>
        <p:spPr>
          <a:xfrm>
            <a:off x="457200" y="228600"/>
            <a:ext cx="8229600" cy="1752600"/>
          </a:xfrm>
        </p:spPr>
        <p:txBody>
          <a:bodyPr>
            <a:normAutofit fontScale="90000"/>
          </a:bodyPr>
          <a:lstStyle/>
          <a:p>
            <a:r>
              <a:rPr lang="en-US" sz="4000" dirty="0" smtClean="0">
                <a:solidFill>
                  <a:schemeClr val="accent4"/>
                </a:solidFill>
              </a:rPr>
              <a:t>Compliance </a:t>
            </a:r>
            <a:r>
              <a:rPr lang="en-US" sz="4000" dirty="0">
                <a:solidFill>
                  <a:schemeClr val="accent4"/>
                </a:solidFill>
              </a:rPr>
              <a:t>for </a:t>
            </a:r>
            <a:r>
              <a:rPr lang="en-US" sz="4000" dirty="0" smtClean="0">
                <a:solidFill>
                  <a:schemeClr val="accent4"/>
                </a:solidFill>
              </a:rPr>
              <a:t>commercial and multiple-family </a:t>
            </a:r>
            <a:r>
              <a:rPr lang="en-US" sz="4000" dirty="0">
                <a:solidFill>
                  <a:schemeClr val="accent4"/>
                </a:solidFill>
              </a:rPr>
              <a:t>buildings </a:t>
            </a:r>
            <a:r>
              <a:rPr lang="en-US" sz="4000" dirty="0" smtClean="0">
                <a:solidFill>
                  <a:schemeClr val="accent4"/>
                </a:solidFill>
              </a:rPr>
              <a:t> ›3 stories</a:t>
            </a:r>
            <a:r>
              <a:rPr lang="en-US" sz="4000" dirty="0">
                <a:solidFill>
                  <a:schemeClr val="accent4"/>
                </a:solidFill>
              </a:rPr>
              <a:t/>
            </a:r>
            <a:br>
              <a:rPr lang="en-US" sz="4000" dirty="0">
                <a:solidFill>
                  <a:schemeClr val="accent4"/>
                </a:solidFill>
              </a:rPr>
            </a:br>
            <a:r>
              <a:rPr lang="en-US" sz="4000" dirty="0">
                <a:solidFill>
                  <a:schemeClr val="accent4"/>
                </a:solidFill>
              </a:rPr>
              <a:t>is by Form </a:t>
            </a:r>
            <a:r>
              <a:rPr lang="en-US" sz="4000" dirty="0" smtClean="0">
                <a:solidFill>
                  <a:schemeClr val="accent4"/>
                </a:solidFill>
              </a:rPr>
              <a:t>502 </a:t>
            </a:r>
            <a:r>
              <a:rPr lang="en-US" sz="4000" dirty="0">
                <a:solidFill>
                  <a:schemeClr val="accent4"/>
                </a:solidFill>
              </a:rPr>
              <a:t>or by Form </a:t>
            </a:r>
            <a:r>
              <a:rPr lang="en-US" sz="4000" dirty="0" smtClean="0">
                <a:solidFill>
                  <a:schemeClr val="accent4"/>
                </a:solidFill>
              </a:rPr>
              <a:t>506 </a:t>
            </a:r>
            <a:endParaRPr lang="en-US" dirty="0"/>
          </a:p>
        </p:txBody>
      </p:sp>
    </p:spTree>
    <p:extLst>
      <p:ext uri="{BB962C8B-B14F-4D97-AF65-F5344CB8AC3E}">
        <p14:creationId xmlns:p14="http://schemas.microsoft.com/office/powerpoint/2010/main" val="1067626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66914666"/>
              </p:ext>
            </p:extLst>
          </p:nvPr>
        </p:nvGraphicFramePr>
        <p:xfrm>
          <a:off x="533400" y="1371600"/>
          <a:ext cx="8534400" cy="5105400"/>
        </p:xfrm>
        <a:graphic>
          <a:graphicData uri="http://schemas.openxmlformats.org/drawingml/2006/table">
            <a:tbl>
              <a:tblPr firstRow="1" bandRow="1">
                <a:tableStyleId>{5C22544A-7EE6-4342-B048-85BDC9FD1C3A}</a:tableStyleId>
              </a:tblPr>
              <a:tblGrid>
                <a:gridCol w="4114800"/>
                <a:gridCol w="1143000"/>
                <a:gridCol w="1066800"/>
                <a:gridCol w="1121548"/>
                <a:gridCol w="1088252"/>
              </a:tblGrid>
              <a:tr h="523240">
                <a:tc rowSpan="2">
                  <a:txBody>
                    <a:bodyPr/>
                    <a:lstStyle/>
                    <a:p>
                      <a:r>
                        <a:rPr lang="en-US" dirty="0" smtClean="0"/>
                        <a:t>Building component</a:t>
                      </a:r>
                      <a:endParaRPr lang="en-US" dirty="0"/>
                    </a:p>
                  </a:txBody>
                  <a:tcPr/>
                </a:tc>
                <a:tc gridSpan="2">
                  <a:txBody>
                    <a:bodyPr/>
                    <a:lstStyle/>
                    <a:p>
                      <a:pPr algn="ctr"/>
                      <a:r>
                        <a:rPr lang="en-US" dirty="0" smtClean="0"/>
                        <a:t>Shell</a:t>
                      </a:r>
                      <a:endParaRPr lang="en-US" dirty="0"/>
                    </a:p>
                  </a:txBody>
                  <a:tcPr/>
                </a:tc>
                <a:tc hMerge="1">
                  <a:txBody>
                    <a:bodyPr/>
                    <a:lstStyle/>
                    <a:p>
                      <a:endParaRPr lang="en-US"/>
                    </a:p>
                  </a:txBody>
                  <a:tcPr/>
                </a:tc>
                <a:tc gridSpan="2">
                  <a:txBody>
                    <a:bodyPr/>
                    <a:lstStyle/>
                    <a:p>
                      <a:r>
                        <a:rPr lang="en-US" dirty="0" smtClean="0"/>
                        <a:t>Renovation</a:t>
                      </a:r>
                      <a:endParaRPr lang="en-US" dirty="0"/>
                    </a:p>
                  </a:txBody>
                  <a:tcPr/>
                </a:tc>
                <a:tc hMerge="1">
                  <a:txBody>
                    <a:bodyPr/>
                    <a:lstStyle/>
                    <a:p>
                      <a:endParaRPr lang="en-US"/>
                    </a:p>
                  </a:txBody>
                  <a:tcPr/>
                </a:tc>
              </a:tr>
              <a:tr h="370840">
                <a:tc vMerge="1">
                  <a:txBody>
                    <a:bodyPr/>
                    <a:lstStyle/>
                    <a:p>
                      <a:endParaRPr lang="en-US" dirty="0"/>
                    </a:p>
                  </a:txBody>
                  <a:tcPr/>
                </a:tc>
                <a:tc>
                  <a:txBody>
                    <a:bodyPr/>
                    <a:lstStyle/>
                    <a:p>
                      <a:pPr algn="ctr"/>
                      <a:r>
                        <a:rPr lang="en-US" dirty="0" smtClean="0"/>
                        <a:t>U-factor</a:t>
                      </a:r>
                      <a:endParaRPr lang="en-US" dirty="0"/>
                    </a:p>
                  </a:txBody>
                  <a:tcPr/>
                </a:tc>
                <a:tc>
                  <a:txBody>
                    <a:bodyPr/>
                    <a:lstStyle/>
                    <a:p>
                      <a:pPr algn="ctr"/>
                      <a:r>
                        <a:rPr lang="en-US" dirty="0" smtClean="0"/>
                        <a:t>R-value</a:t>
                      </a:r>
                      <a:endParaRPr lang="en-US" dirty="0"/>
                    </a:p>
                  </a:txBody>
                  <a:tcPr/>
                </a:tc>
                <a:tc>
                  <a:txBody>
                    <a:bodyPr/>
                    <a:lstStyle/>
                    <a:p>
                      <a:r>
                        <a:rPr lang="en-US" dirty="0" smtClean="0"/>
                        <a:t>U-factor</a:t>
                      </a:r>
                      <a:endParaRPr lang="en-US" dirty="0"/>
                    </a:p>
                  </a:txBody>
                  <a:tcPr/>
                </a:tc>
                <a:tc>
                  <a:txBody>
                    <a:bodyPr/>
                    <a:lstStyle/>
                    <a:p>
                      <a:r>
                        <a:rPr lang="en-US" dirty="0" smtClean="0"/>
                        <a:t>R-value</a:t>
                      </a:r>
                      <a:endParaRPr lang="en-US" dirty="0"/>
                    </a:p>
                  </a:txBody>
                  <a:tcPr/>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Roof </a:t>
                      </a:r>
                      <a:r>
                        <a:rPr kumimoji="0" lang="en-US" sz="1600" b="0" i="0" u="none" strike="noStrike" cap="none" normalizeH="0" baseline="0" dirty="0" err="1" smtClean="0">
                          <a:ln>
                            <a:noFill/>
                          </a:ln>
                          <a:solidFill>
                            <a:srgbClr val="FF0000"/>
                          </a:solidFill>
                          <a:effectLst/>
                          <a:latin typeface="Book Antiqua" pitchFamily="18" charset="0"/>
                          <a:cs typeface="Arial" charset="0"/>
                        </a:rPr>
                        <a:t>Absorptance</a:t>
                      </a:r>
                      <a:endParaRPr kumimoji="0" lang="en-US" sz="1600" b="0" i="0" u="none" strike="noStrike" cap="none" normalizeH="0" baseline="0" dirty="0" smtClean="0">
                        <a:ln>
                          <a:noFill/>
                        </a:ln>
                        <a:solidFill>
                          <a:srgbClr val="FF0000"/>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0.22 </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0.22</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Roof U-factor/R-value</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0.025</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≥R-40</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0.027</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≥R-38</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Wall </a:t>
                      </a:r>
                      <a:r>
                        <a:rPr kumimoji="0" lang="en-US" sz="1600" b="0" i="0" u="none" strike="noStrike" cap="none" normalizeH="0" baseline="0" dirty="0" err="1" smtClean="0">
                          <a:ln>
                            <a:noFill/>
                          </a:ln>
                          <a:solidFill>
                            <a:srgbClr val="FF0000"/>
                          </a:solidFill>
                          <a:effectLst/>
                          <a:latin typeface="Book Antiqua" pitchFamily="18" charset="0"/>
                          <a:cs typeface="Arial" charset="0"/>
                        </a:rPr>
                        <a:t>Absorptance</a:t>
                      </a:r>
                      <a:endParaRPr kumimoji="0" lang="en-US" sz="1600" b="0" i="0" u="none" strike="noStrike" cap="none" normalizeH="0" baseline="0" dirty="0" smtClean="0">
                        <a:ln>
                          <a:noFill/>
                        </a:ln>
                        <a:solidFill>
                          <a:srgbClr val="FF0000"/>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0.3</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0.3</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Wall U-factor/R-value</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0.032</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30</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0.052</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19</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55880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Floor  U-factor/R-value</a:t>
                      </a:r>
                    </a:p>
                    <a:p>
                      <a:pPr marL="342900" marR="0" lvl="0" indent="-342900" algn="l"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0.032</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30</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0.052</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Book Antiqua" pitchFamily="18" charset="0"/>
                          <a:cs typeface="Arial" charset="0"/>
                        </a:rPr>
                        <a:t>≥ 19</a:t>
                      </a: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Window U-factor</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0.45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0.45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Window </a:t>
                      </a:r>
                      <a:r>
                        <a:rPr kumimoji="0" lang="en-US" sz="1600" b="0" i="0" u="none" strike="noStrike" cap="none" normalizeH="0" baseline="0" dirty="0" smtClean="0">
                          <a:ln>
                            <a:noFill/>
                          </a:ln>
                          <a:solidFill>
                            <a:srgbClr val="FF0000"/>
                          </a:solidFill>
                          <a:effectLst/>
                          <a:latin typeface="Book Antiqua" pitchFamily="18" charset="0"/>
                          <a:cs typeface="Arial" charset="0"/>
                        </a:rPr>
                        <a:t>SHGC</a:t>
                      </a:r>
                      <a:r>
                        <a:rPr kumimoji="0" lang="en-US" sz="1600" b="0" i="0" u="none" strike="noStrike" cap="none" normalizeH="0" baseline="0" dirty="0" smtClean="0">
                          <a:ln>
                            <a:noFill/>
                          </a:ln>
                          <a:solidFill>
                            <a:schemeClr val="tx1"/>
                          </a:solidFill>
                          <a:effectLst/>
                          <a:latin typeface="Book Antiqua" pitchFamily="18" charset="0"/>
                          <a:cs typeface="Arial" charset="0"/>
                        </a:rPr>
                        <a:t>, North, 0-40% WWR Ratio     </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084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Window </a:t>
                      </a:r>
                      <a:r>
                        <a:rPr kumimoji="0" lang="en-US" sz="1600" b="0" i="0" u="none" strike="noStrike" cap="none" normalizeH="0" baseline="0" dirty="0" smtClean="0">
                          <a:ln>
                            <a:noFill/>
                          </a:ln>
                          <a:solidFill>
                            <a:srgbClr val="FF0000"/>
                          </a:solidFill>
                          <a:effectLst/>
                          <a:latin typeface="Book Antiqua" pitchFamily="18" charset="0"/>
                          <a:cs typeface="Arial" charset="0"/>
                        </a:rPr>
                        <a:t>SHGC</a:t>
                      </a:r>
                      <a:r>
                        <a:rPr kumimoji="0" lang="en-US" sz="1600" b="0" i="0" u="none" strike="noStrike" cap="none" normalizeH="0" baseline="0" dirty="0" smtClean="0">
                          <a:ln>
                            <a:noFill/>
                          </a:ln>
                          <a:solidFill>
                            <a:schemeClr val="tx1"/>
                          </a:solidFill>
                          <a:effectLst/>
                          <a:latin typeface="Book Antiqua" pitchFamily="18" charset="0"/>
                          <a:cs typeface="Arial" charset="0"/>
                        </a:rPr>
                        <a:t>, North, 40-50% WWR Ratio     </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0.19</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r h="375920">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Window </a:t>
                      </a:r>
                      <a:r>
                        <a:rPr kumimoji="0" lang="en-US" sz="1600" b="0" i="0" u="none" strike="noStrike" cap="none" normalizeH="0" baseline="0" dirty="0" smtClean="0">
                          <a:ln>
                            <a:noFill/>
                          </a:ln>
                          <a:solidFill>
                            <a:srgbClr val="FF0000"/>
                          </a:solidFill>
                          <a:effectLst/>
                          <a:latin typeface="Book Antiqua" pitchFamily="18" charset="0"/>
                          <a:cs typeface="Arial" charset="0"/>
                        </a:rPr>
                        <a:t>SHGC</a:t>
                      </a:r>
                      <a:r>
                        <a:rPr kumimoji="0" lang="en-US" sz="1600" b="0" i="0" u="none" strike="noStrike" cap="none" normalizeH="0" baseline="0" dirty="0" smtClean="0">
                          <a:ln>
                            <a:noFill/>
                          </a:ln>
                          <a:solidFill>
                            <a:schemeClr val="tx1"/>
                          </a:solidFill>
                          <a:effectLst/>
                          <a:latin typeface="Book Antiqua" pitchFamily="18" charset="0"/>
                          <a:cs typeface="Arial" charset="0"/>
                        </a:rPr>
                        <a:t>, All, 0-50%% WWR Ratio     </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0.19</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Book Antiqua" pitchFamily="18" charset="0"/>
                          <a:cs typeface="Arial" charset="0"/>
                        </a:rPr>
                        <a:t>≤ 0.25</a:t>
                      </a:r>
                    </a:p>
                  </a:txBody>
                  <a:tcPr anchor="b"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Book Antiqua" pitchFamily="18" charset="0"/>
                        <a:cs typeface="Arial" charset="0"/>
                      </a:endParaRPr>
                    </a:p>
                  </a:txBody>
                  <a:tcPr anchor="b" horzOverflow="overflow"/>
                </a:tc>
              </a:tr>
            </a:tbl>
          </a:graphicData>
        </a:graphic>
      </p:graphicFrame>
      <p:sp>
        <p:nvSpPr>
          <p:cNvPr id="3" name="Title 2"/>
          <p:cNvSpPr>
            <a:spLocks noGrp="1"/>
          </p:cNvSpPr>
          <p:nvPr>
            <p:ph type="title"/>
          </p:nvPr>
        </p:nvSpPr>
        <p:spPr>
          <a:xfrm>
            <a:off x="457200" y="274638"/>
            <a:ext cx="8229600" cy="792162"/>
          </a:xfrm>
        </p:spPr>
        <p:txBody>
          <a:bodyPr>
            <a:normAutofit fontScale="90000"/>
          </a:bodyPr>
          <a:lstStyle/>
          <a:p>
            <a:pPr algn="ctr"/>
            <a:r>
              <a:rPr lang="en-US" dirty="0" smtClean="0"/>
              <a:t>Form 502:  Envelope requirements</a:t>
            </a:r>
            <a:br>
              <a:rPr lang="en-US" dirty="0" smtClean="0"/>
            </a:br>
            <a:r>
              <a:rPr lang="en-US" sz="2400" dirty="0" smtClean="0"/>
              <a:t>(equipment, lighting etc. are code minimums)</a:t>
            </a:r>
            <a:endParaRPr lang="en-US" dirty="0"/>
          </a:p>
        </p:txBody>
      </p:sp>
    </p:spTree>
    <p:extLst>
      <p:ext uri="{BB962C8B-B14F-4D97-AF65-F5344CB8AC3E}">
        <p14:creationId xmlns:p14="http://schemas.microsoft.com/office/powerpoint/2010/main" val="27671455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0"/>
            <a:ext cx="8229600" cy="1752600"/>
          </a:xfrm>
        </p:spPr>
        <p:txBody>
          <a:bodyPr>
            <a:noAutofit/>
          </a:bodyPr>
          <a:lstStyle/>
          <a:p>
            <a:pPr algn="ctr"/>
            <a:r>
              <a:rPr lang="en-US" sz="3200" dirty="0" smtClean="0">
                <a:solidFill>
                  <a:srgbClr val="FF0000"/>
                </a:solidFill>
              </a:rPr>
              <a:t>Shell buildings </a:t>
            </a:r>
            <a:br>
              <a:rPr lang="en-US" sz="3200" dirty="0" smtClean="0">
                <a:solidFill>
                  <a:srgbClr val="FF0000"/>
                </a:solidFill>
              </a:rPr>
            </a:br>
            <a:r>
              <a:rPr lang="en-US" sz="3200" dirty="0" smtClean="0">
                <a:solidFill>
                  <a:srgbClr val="FF0000"/>
                </a:solidFill>
              </a:rPr>
              <a:t>(buildings not designed to completion)</a:t>
            </a:r>
            <a:endParaRPr lang="en-US" sz="3600" dirty="0" smtClean="0">
              <a:solidFill>
                <a:srgbClr val="FF0000"/>
              </a:solidFill>
            </a:endParaRPr>
          </a:p>
        </p:txBody>
      </p:sp>
      <p:sp>
        <p:nvSpPr>
          <p:cNvPr id="22531" name="Content Placeholder 2"/>
          <p:cNvSpPr>
            <a:spLocks noGrp="1"/>
          </p:cNvSpPr>
          <p:nvPr>
            <p:ph idx="1"/>
          </p:nvPr>
        </p:nvSpPr>
        <p:spPr>
          <a:xfrm>
            <a:off x="152400" y="1828800"/>
            <a:ext cx="8763000" cy="4572000"/>
          </a:xfrm>
        </p:spPr>
        <p:txBody>
          <a:bodyPr>
            <a:normAutofit lnSpcReduction="10000"/>
          </a:bodyPr>
          <a:lstStyle/>
          <a:p>
            <a:pPr eaLnBrk="1" hangingPunct="1"/>
            <a:r>
              <a:rPr lang="en-US" dirty="0" smtClean="0">
                <a:solidFill>
                  <a:schemeClr val="bg2">
                    <a:lumMod val="75000"/>
                  </a:schemeClr>
                </a:solidFill>
              </a:rPr>
              <a:t>Apparent R-value requirements</a:t>
            </a:r>
            <a:r>
              <a:rPr lang="en-US" dirty="0" smtClean="0"/>
              <a:t> for shell buildings and renovations in Section 502.1.1.1 are </a:t>
            </a:r>
            <a:r>
              <a:rPr lang="en-US" dirty="0" smtClean="0">
                <a:solidFill>
                  <a:schemeClr val="bg2">
                    <a:lumMod val="75000"/>
                  </a:schemeClr>
                </a:solidFill>
              </a:rPr>
              <a:t>very high</a:t>
            </a:r>
            <a:r>
              <a:rPr lang="en-US" dirty="0" smtClean="0"/>
              <a:t>.</a:t>
            </a:r>
          </a:p>
          <a:p>
            <a:pPr eaLnBrk="1" hangingPunct="1"/>
            <a:r>
              <a:rPr lang="en-US" dirty="0" smtClean="0"/>
              <a:t>Section 101.4.9 of the energy code allows shell buildings to comply by either Section 502 or Section 506, but </a:t>
            </a:r>
            <a:r>
              <a:rPr lang="en-US" dirty="0" smtClean="0">
                <a:solidFill>
                  <a:schemeClr val="bg2">
                    <a:lumMod val="75000"/>
                  </a:schemeClr>
                </a:solidFill>
              </a:rPr>
              <a:t>requires</a:t>
            </a:r>
            <a:r>
              <a:rPr lang="en-US" dirty="0" smtClean="0"/>
              <a:t> </a:t>
            </a:r>
            <a:r>
              <a:rPr lang="en-US" dirty="0" smtClean="0">
                <a:solidFill>
                  <a:schemeClr val="bg2">
                    <a:lumMod val="75000"/>
                  </a:schemeClr>
                </a:solidFill>
              </a:rPr>
              <a:t>compliance by Section 506 be demonstrated later anyway</a:t>
            </a:r>
            <a:r>
              <a:rPr lang="en-US" dirty="0" smtClean="0"/>
              <a:t>.</a:t>
            </a:r>
          </a:p>
          <a:p>
            <a:pPr eaLnBrk="1" hangingPunct="1"/>
            <a:r>
              <a:rPr lang="en-US" dirty="0" smtClean="0"/>
              <a:t>If complying by Section 506, all assumptions made about features not installed until later that are not on the plans must be listed and appended to the code compliance form.</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13843959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Design goal is to “PASS” code (come in under budget)</a:t>
            </a:r>
            <a:endParaRPr lang="en-US" dirty="0"/>
          </a:p>
        </p:txBody>
      </p:sp>
      <p:sp>
        <p:nvSpPr>
          <p:cNvPr id="2" name="Text Placeholder 1"/>
          <p:cNvSpPr>
            <a:spLocks noGrp="1"/>
          </p:cNvSpPr>
          <p:nvPr>
            <p:ph type="body" idx="1"/>
          </p:nvPr>
        </p:nvSpPr>
        <p:spPr>
          <a:xfrm>
            <a:off x="152400" y="5410200"/>
            <a:ext cx="4344988" cy="762000"/>
          </a:xfrm>
        </p:spPr>
        <p:txBody>
          <a:bodyPr>
            <a:normAutofit fontScale="77500" lnSpcReduction="20000"/>
          </a:bodyPr>
          <a:lstStyle/>
          <a:p>
            <a:r>
              <a:rPr lang="en-US" sz="3600" dirty="0" smtClean="0"/>
              <a:t>Form 506-2010</a:t>
            </a:r>
            <a:r>
              <a:rPr lang="en-US" dirty="0" smtClean="0"/>
              <a:t> </a:t>
            </a:r>
          </a:p>
          <a:p>
            <a:r>
              <a:rPr lang="en-US" dirty="0" smtClean="0"/>
              <a:t>(printout from computer program)</a:t>
            </a:r>
            <a:endParaRPr lang="en-US" dirty="0"/>
          </a:p>
        </p:txBody>
      </p:sp>
      <p:pic>
        <p:nvPicPr>
          <p:cNvPr id="4" name="Content Placeholder 13" descr="Pg4.jpg"/>
          <p:cNvPicPr>
            <a:picLocks noGrp="1" noChangeAspect="1"/>
          </p:cNvPicPr>
          <p:nvPr>
            <p:ph sz="quarter" idx="2"/>
          </p:nvPr>
        </p:nvPicPr>
        <p:blipFill>
          <a:blip r:embed="rId2" cstate="print"/>
          <a:stretch>
            <a:fillRect/>
          </a:stretch>
        </p:blipFill>
        <p:spPr bwMode="auto">
          <a:xfrm>
            <a:off x="4343400" y="1485530"/>
            <a:ext cx="4180608" cy="5410200"/>
          </a:xfrm>
          <a:prstGeom prst="rect">
            <a:avLst/>
          </a:prstGeom>
          <a:noFill/>
          <a:ln w="9525">
            <a:noFill/>
            <a:miter lim="800000"/>
            <a:headEnd/>
            <a:tailEnd/>
          </a:ln>
        </p:spPr>
      </p:pic>
      <p:sp>
        <p:nvSpPr>
          <p:cNvPr id="6" name="Content Placeholder 5"/>
          <p:cNvSpPr>
            <a:spLocks noGrp="1"/>
          </p:cNvSpPr>
          <p:nvPr>
            <p:ph sz="quarter" idx="4"/>
          </p:nvPr>
        </p:nvSpPr>
        <p:spPr>
          <a:xfrm>
            <a:off x="4645025" y="1444294"/>
            <a:ext cx="4270375" cy="5413706"/>
          </a:xfrm>
        </p:spPr>
        <p:txBody>
          <a:bodyPr/>
          <a:lstStyle/>
          <a:p>
            <a:pPr marL="109728" indent="0">
              <a:buNone/>
            </a:pPr>
            <a:endParaRPr lang="en-US" dirty="0"/>
          </a:p>
        </p:txBody>
      </p:sp>
    </p:spTree>
    <p:extLst>
      <p:ext uri="{BB962C8B-B14F-4D97-AF65-F5344CB8AC3E}">
        <p14:creationId xmlns:p14="http://schemas.microsoft.com/office/powerpoint/2010/main" val="9598534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59491"/>
          </a:xfrm>
        </p:spPr>
        <p:txBody>
          <a:bodyPr>
            <a:normAutofit/>
          </a:bodyPr>
          <a:lstStyle/>
          <a:p>
            <a:pPr marL="365760" lvl="1" indent="-256032">
              <a:spcBef>
                <a:spcPts val="400"/>
              </a:spcBef>
              <a:buSzPct val="68000"/>
              <a:buFont typeface="Wingdings 3"/>
              <a:buChar char=""/>
            </a:pPr>
            <a:r>
              <a:rPr lang="en-US" dirty="0"/>
              <a:t>Allows code official to determine </a:t>
            </a:r>
            <a:r>
              <a:rPr lang="en-US" dirty="0">
                <a:solidFill>
                  <a:schemeClr val="bg2">
                    <a:lumMod val="50000"/>
                  </a:schemeClr>
                </a:solidFill>
              </a:rPr>
              <a:t>limited/special use building application</a:t>
            </a:r>
            <a:r>
              <a:rPr lang="en-US" dirty="0"/>
              <a:t> when nationally recognized energy analysis procedures have been used to demonstrate that the building would use less energy than a code compliant building of the same configuration.</a:t>
            </a:r>
          </a:p>
          <a:p>
            <a:pPr marL="365760" lvl="1" indent="-256032">
              <a:spcBef>
                <a:spcPts val="400"/>
              </a:spcBef>
              <a:buSzPct val="68000"/>
              <a:buFont typeface="Wingdings 3"/>
              <a:buChar char=""/>
            </a:pPr>
            <a:r>
              <a:rPr lang="en-US" dirty="0" smtClean="0"/>
              <a:t>Utilizes an </a:t>
            </a:r>
            <a:r>
              <a:rPr lang="en-US" dirty="0" smtClean="0">
                <a:solidFill>
                  <a:schemeClr val="bg2">
                    <a:lumMod val="50000"/>
                  </a:schemeClr>
                </a:solidFill>
              </a:rPr>
              <a:t>Energy </a:t>
            </a:r>
            <a:r>
              <a:rPr lang="en-US" dirty="0">
                <a:solidFill>
                  <a:schemeClr val="bg2">
                    <a:lumMod val="50000"/>
                  </a:schemeClr>
                </a:solidFill>
              </a:rPr>
              <a:t>Cost Budget Method </a:t>
            </a:r>
            <a:r>
              <a:rPr lang="en-US" dirty="0"/>
              <a:t>– Proposed </a:t>
            </a:r>
            <a:r>
              <a:rPr lang="en-US" dirty="0" err="1"/>
              <a:t>vs</a:t>
            </a:r>
            <a:r>
              <a:rPr lang="en-US" dirty="0"/>
              <a:t> </a:t>
            </a:r>
            <a:r>
              <a:rPr lang="en-US" dirty="0" smtClean="0"/>
              <a:t>Standard Reference Design (Baseline</a:t>
            </a:r>
            <a:r>
              <a:rPr lang="en-US" dirty="0"/>
              <a:t>) building models</a:t>
            </a:r>
          </a:p>
          <a:p>
            <a:pPr marL="365760" lvl="1" indent="-256032">
              <a:spcBef>
                <a:spcPts val="400"/>
              </a:spcBef>
              <a:buSzPct val="68000"/>
              <a:buFont typeface="Wingdings 3"/>
              <a:buChar char=""/>
            </a:pPr>
            <a:r>
              <a:rPr lang="en-US" dirty="0" smtClean="0">
                <a:solidFill>
                  <a:schemeClr val="bg2">
                    <a:lumMod val="50000"/>
                  </a:schemeClr>
                </a:solidFill>
              </a:rPr>
              <a:t>Limits fan motor nameplate horsepower </a:t>
            </a:r>
            <a:r>
              <a:rPr lang="en-US" dirty="0" smtClean="0"/>
              <a:t>or fan system </a:t>
            </a:r>
            <a:r>
              <a:rPr lang="en-US" dirty="0" err="1" smtClean="0"/>
              <a:t>bhp</a:t>
            </a:r>
            <a:r>
              <a:rPr lang="en-US" dirty="0" smtClean="0"/>
              <a:t> per Table 503.2.10.1.</a:t>
            </a:r>
          </a:p>
          <a:p>
            <a:pPr marL="365760" lvl="1" indent="-256032">
              <a:spcBef>
                <a:spcPts val="400"/>
              </a:spcBef>
              <a:buSzPct val="68000"/>
              <a:buFont typeface="Wingdings 3"/>
              <a:buChar char=""/>
            </a:pPr>
            <a:r>
              <a:rPr lang="en-US" dirty="0" smtClean="0"/>
              <a:t>Requires </a:t>
            </a:r>
            <a:r>
              <a:rPr lang="en-US" dirty="0" smtClean="0">
                <a:solidFill>
                  <a:schemeClr val="bg2">
                    <a:lumMod val="50000"/>
                  </a:schemeClr>
                </a:solidFill>
              </a:rPr>
              <a:t>daylight zones</a:t>
            </a:r>
            <a:r>
              <a:rPr lang="en-US" dirty="0" smtClean="0"/>
              <a:t> be provided with individual controls independent of general area lighting.  </a:t>
            </a:r>
          </a:p>
          <a:p>
            <a:endParaRPr lang="en-US" dirty="0"/>
          </a:p>
        </p:txBody>
      </p:sp>
      <p:sp>
        <p:nvSpPr>
          <p:cNvPr id="3" name="Title 2"/>
          <p:cNvSpPr>
            <a:spLocks noGrp="1"/>
          </p:cNvSpPr>
          <p:nvPr>
            <p:ph type="title"/>
          </p:nvPr>
        </p:nvSpPr>
        <p:spPr>
          <a:xfrm>
            <a:off x="228600" y="152400"/>
            <a:ext cx="8458200" cy="990600"/>
          </a:xfrm>
        </p:spPr>
        <p:txBody>
          <a:bodyPr>
            <a:normAutofit fontScale="90000"/>
          </a:bodyPr>
          <a:lstStyle/>
          <a:p>
            <a:r>
              <a:rPr lang="en-US" dirty="0" smtClean="0"/>
              <a:t/>
            </a:r>
            <a:br>
              <a:rPr lang="en-US" dirty="0" smtClean="0"/>
            </a:br>
            <a:r>
              <a:rPr lang="en-US" dirty="0" smtClean="0"/>
              <a:t>The 2010 </a:t>
            </a:r>
            <a:r>
              <a:rPr lang="en-US" dirty="0"/>
              <a:t>Commercial </a:t>
            </a:r>
            <a:r>
              <a:rPr lang="en-US" dirty="0" smtClean="0"/>
              <a:t>energy code:</a:t>
            </a:r>
            <a:r>
              <a:rPr lang="en-US" dirty="0"/>
              <a:t/>
            </a:r>
            <a:br>
              <a:rPr lang="en-US" dirty="0"/>
            </a:br>
            <a:endParaRPr lang="en-US" dirty="0"/>
          </a:p>
        </p:txBody>
      </p:sp>
    </p:spTree>
    <p:extLst>
      <p:ext uri="{BB962C8B-B14F-4D97-AF65-F5344CB8AC3E}">
        <p14:creationId xmlns:p14="http://schemas.microsoft.com/office/powerpoint/2010/main" val="2061992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3000" cy="4525963"/>
          </a:xfrm>
        </p:spPr>
        <p:txBody>
          <a:bodyPr>
            <a:normAutofit fontScale="92500"/>
          </a:bodyPr>
          <a:lstStyle/>
          <a:p>
            <a:r>
              <a:rPr lang="en-US" dirty="0" smtClean="0"/>
              <a:t>Buildings and systems are more complex. </a:t>
            </a:r>
          </a:p>
          <a:p>
            <a:r>
              <a:rPr lang="en-US" dirty="0" smtClean="0"/>
              <a:t>U-values </a:t>
            </a:r>
            <a:r>
              <a:rPr lang="en-US" dirty="0"/>
              <a:t>of assemblies are calculated and entered into the computer program, along with net wall </a:t>
            </a:r>
            <a:r>
              <a:rPr lang="en-US" dirty="0" smtClean="0"/>
              <a:t>area.</a:t>
            </a:r>
            <a:endParaRPr lang="en-US" dirty="0"/>
          </a:p>
          <a:p>
            <a:r>
              <a:rPr lang="en-US" dirty="0" smtClean="0"/>
              <a:t>Fenestration area is window-to-wall area (WWR) as opposed to % of conditioned floor area (CFA) as in residential.</a:t>
            </a:r>
          </a:p>
          <a:p>
            <a:r>
              <a:rPr lang="en-US" dirty="0" smtClean="0"/>
              <a:t>Insulation </a:t>
            </a:r>
            <a:r>
              <a:rPr lang="en-US" dirty="0"/>
              <a:t>values should be printed out separately for the benefit of the plan examiner and building inspector</a:t>
            </a:r>
            <a:r>
              <a:rPr lang="en-US" dirty="0" smtClean="0"/>
              <a:t>.</a:t>
            </a:r>
          </a:p>
          <a:p>
            <a:r>
              <a:rPr lang="en-US" dirty="0" smtClean="0"/>
              <a:t>Equipment and Lighting schedules on plans should agree with those on the computer printout. </a:t>
            </a:r>
            <a:endParaRPr lang="en-US" dirty="0"/>
          </a:p>
          <a:p>
            <a:endParaRPr lang="en-US" dirty="0"/>
          </a:p>
        </p:txBody>
      </p:sp>
      <p:sp>
        <p:nvSpPr>
          <p:cNvPr id="3" name="Title 2"/>
          <p:cNvSpPr>
            <a:spLocks noGrp="1"/>
          </p:cNvSpPr>
          <p:nvPr>
            <p:ph type="title"/>
          </p:nvPr>
        </p:nvSpPr>
        <p:spPr/>
        <p:txBody>
          <a:bodyPr/>
          <a:lstStyle/>
          <a:p>
            <a:r>
              <a:rPr lang="en-US" dirty="0" smtClean="0">
                <a:solidFill>
                  <a:schemeClr val="accent4"/>
                </a:solidFill>
              </a:rPr>
              <a:t>Commercial code calculations</a:t>
            </a:r>
            <a:endParaRPr lang="en-US" dirty="0">
              <a:solidFill>
                <a:schemeClr val="accent4"/>
              </a:solidFill>
            </a:endParaRPr>
          </a:p>
        </p:txBody>
      </p:sp>
    </p:spTree>
    <p:extLst>
      <p:ext uri="{BB962C8B-B14F-4D97-AF65-F5344CB8AC3E}">
        <p14:creationId xmlns:p14="http://schemas.microsoft.com/office/powerpoint/2010/main" val="22142393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71872"/>
          </a:xfrm>
        </p:spPr>
        <p:txBody>
          <a:bodyPr>
            <a:normAutofit fontScale="77500" lnSpcReduction="20000"/>
          </a:bodyPr>
          <a:lstStyle/>
          <a:p>
            <a:pPr>
              <a:buFont typeface="Wingdings" pitchFamily="2" charset="2"/>
              <a:buChar char="Ø"/>
            </a:pPr>
            <a:r>
              <a:rPr lang="en-US" dirty="0" smtClean="0"/>
              <a:t>Vented dropped ceiling cavities over conditioned space:</a:t>
            </a:r>
          </a:p>
          <a:p>
            <a:pPr lvl="1">
              <a:buFont typeface="Wingdings" pitchFamily="2" charset="2"/>
              <a:buChar char="§"/>
            </a:pPr>
            <a:r>
              <a:rPr lang="en-US" dirty="0" smtClean="0">
                <a:solidFill>
                  <a:srgbClr val="FF0000"/>
                </a:solidFill>
              </a:rPr>
              <a:t>Ceiling </a:t>
            </a:r>
            <a:r>
              <a:rPr lang="en-US" dirty="0">
                <a:solidFill>
                  <a:srgbClr val="FF0000"/>
                </a:solidFill>
              </a:rPr>
              <a:t>is considered both upper thermal envelope and pressure envelope </a:t>
            </a:r>
            <a:r>
              <a:rPr lang="en-US" dirty="0"/>
              <a:t>of the </a:t>
            </a:r>
            <a:r>
              <a:rPr lang="en-US" dirty="0" smtClean="0"/>
              <a:t>building.</a:t>
            </a:r>
            <a:endParaRPr lang="en-US" dirty="0"/>
          </a:p>
          <a:p>
            <a:pPr lvl="1">
              <a:buFont typeface="Wingdings" pitchFamily="2" charset="2"/>
              <a:buChar char="§"/>
            </a:pPr>
            <a:r>
              <a:rPr lang="en-US" dirty="0"/>
              <a:t>Shall contain a </a:t>
            </a:r>
            <a:r>
              <a:rPr lang="en-US" dirty="0">
                <a:solidFill>
                  <a:srgbClr val="FF0000"/>
                </a:solidFill>
              </a:rPr>
              <a:t>continuous air barrier </a:t>
            </a:r>
            <a:r>
              <a:rPr lang="en-US" dirty="0"/>
              <a:t>between the conditioned space and vented unconditioned space; must be sealed to the air barrier of the </a:t>
            </a:r>
            <a:r>
              <a:rPr lang="en-US" dirty="0" smtClean="0"/>
              <a:t>walls.</a:t>
            </a:r>
            <a:endParaRPr lang="en-US" dirty="0"/>
          </a:p>
          <a:p>
            <a:pPr>
              <a:buFont typeface="Wingdings" pitchFamily="2" charset="2"/>
              <a:buChar char="Ø"/>
            </a:pPr>
            <a:r>
              <a:rPr lang="en-US" dirty="0" smtClean="0"/>
              <a:t>Unvented dropped ceiling cavities over conditioned space with no air barrier (</a:t>
            </a:r>
            <a:r>
              <a:rPr lang="en-US" dirty="0" err="1" smtClean="0"/>
              <a:t>t-bar</a:t>
            </a:r>
            <a:r>
              <a:rPr lang="en-US" dirty="0" smtClean="0"/>
              <a:t> ceilings):</a:t>
            </a:r>
          </a:p>
          <a:p>
            <a:pPr lvl="1">
              <a:buFont typeface="Wingdings" pitchFamily="2" charset="2"/>
              <a:buChar char="§"/>
            </a:pPr>
            <a:r>
              <a:rPr lang="en-US" dirty="0" smtClean="0">
                <a:solidFill>
                  <a:srgbClr val="FF0000"/>
                </a:solidFill>
              </a:rPr>
              <a:t>Completely seal from exterior environment</a:t>
            </a:r>
            <a:r>
              <a:rPr lang="en-US" dirty="0" smtClean="0"/>
              <a:t> (at the roof plane) and adjacent spaces </a:t>
            </a:r>
            <a:r>
              <a:rPr lang="en-US" dirty="0" smtClean="0">
                <a:solidFill>
                  <a:srgbClr val="FF0000"/>
                </a:solidFill>
              </a:rPr>
              <a:t>by a continuous air barrier sealed to the walls</a:t>
            </a:r>
            <a:r>
              <a:rPr lang="en-US" dirty="0" smtClean="0"/>
              <a:t>.</a:t>
            </a:r>
          </a:p>
          <a:p>
            <a:pPr>
              <a:buFont typeface="Wingdings" pitchFamily="2" charset="2"/>
              <a:buChar char="Ø"/>
            </a:pPr>
            <a:r>
              <a:rPr lang="en-US" dirty="0" smtClean="0"/>
              <a:t>What is an air barrier?</a:t>
            </a:r>
          </a:p>
          <a:p>
            <a:pPr lvl="1">
              <a:buFont typeface="Wingdings" pitchFamily="2" charset="2"/>
              <a:buChar char="§"/>
            </a:pPr>
            <a:r>
              <a:rPr lang="en-US" dirty="0" smtClean="0"/>
              <a:t>Air </a:t>
            </a:r>
            <a:r>
              <a:rPr lang="en-US" dirty="0"/>
              <a:t>barriers comprise the planes of primary resistance to air flow between the interior spaces of a building and the outdoors or adjacent </a:t>
            </a:r>
            <a:r>
              <a:rPr lang="en-US" dirty="0" smtClean="0"/>
              <a:t>spaces.</a:t>
            </a:r>
          </a:p>
          <a:p>
            <a:pPr lvl="1">
              <a:buFont typeface="Wingdings" pitchFamily="2" charset="2"/>
              <a:buChar char="§"/>
            </a:pPr>
            <a:r>
              <a:rPr lang="en-US" dirty="0" smtClean="0"/>
              <a:t>Must </a:t>
            </a:r>
            <a:r>
              <a:rPr lang="en-US" dirty="0"/>
              <a:t>be substantially leak free: air leakage ≤ 0.05 </a:t>
            </a:r>
            <a:r>
              <a:rPr lang="en-US" dirty="0" err="1"/>
              <a:t>cfm</a:t>
            </a:r>
            <a:r>
              <a:rPr lang="en-US" dirty="0"/>
              <a:t>/ft</a:t>
            </a:r>
            <a:r>
              <a:rPr lang="en-US" baseline="30000" dirty="0"/>
              <a:t>2 </a:t>
            </a:r>
            <a:r>
              <a:rPr lang="en-US" dirty="0"/>
              <a:t>at an air pressure gradient of 25 </a:t>
            </a:r>
            <a:r>
              <a:rPr lang="en-US" dirty="0" err="1" smtClean="0"/>
              <a:t>pascal</a:t>
            </a:r>
            <a:r>
              <a:rPr lang="en-US" dirty="0" smtClean="0"/>
              <a:t>.</a:t>
            </a:r>
          </a:p>
          <a:p>
            <a:pPr lvl="1">
              <a:buFont typeface="Wingdings" pitchFamily="2" charset="2"/>
              <a:buChar char="§"/>
            </a:pPr>
            <a:r>
              <a:rPr lang="en-US" dirty="0" smtClean="0"/>
              <a:t>Durable </a:t>
            </a:r>
            <a:r>
              <a:rPr lang="en-US" dirty="0"/>
              <a:t>nonporous materials sealed with long-life mastic constitute air </a:t>
            </a:r>
            <a:r>
              <a:rPr lang="en-US" dirty="0" smtClean="0"/>
              <a:t>barriers:  house </a:t>
            </a:r>
            <a:r>
              <a:rPr lang="en-US" dirty="0"/>
              <a:t>wraps, taped &amp; sealed dry </a:t>
            </a:r>
            <a:r>
              <a:rPr lang="en-US" dirty="0" smtClean="0"/>
              <a:t>wall ok.</a:t>
            </a:r>
          </a:p>
          <a:p>
            <a:pPr lvl="1">
              <a:buFont typeface="Wingdings" pitchFamily="2" charset="2"/>
              <a:buChar char="§"/>
            </a:pPr>
            <a:r>
              <a:rPr lang="en-US" dirty="0" smtClean="0"/>
              <a:t>Acoustical </a:t>
            </a:r>
            <a:r>
              <a:rPr lang="en-US" dirty="0"/>
              <a:t>tile ceilings, </a:t>
            </a:r>
            <a:r>
              <a:rPr lang="en-US" dirty="0" err="1"/>
              <a:t>batt</a:t>
            </a:r>
            <a:r>
              <a:rPr lang="en-US" dirty="0"/>
              <a:t> insulation facings and asphalt-impregnated fiberboard &amp; felt </a:t>
            </a:r>
            <a:r>
              <a:rPr lang="en-US" dirty="0" smtClean="0"/>
              <a:t>paper are not air barriers.</a:t>
            </a:r>
            <a:endParaRPr lang="en-US" dirty="0"/>
          </a:p>
          <a:p>
            <a:endParaRPr lang="en-US" dirty="0"/>
          </a:p>
        </p:txBody>
      </p:sp>
      <p:sp>
        <p:nvSpPr>
          <p:cNvPr id="3" name="Title 2"/>
          <p:cNvSpPr>
            <a:spLocks noGrp="1"/>
          </p:cNvSpPr>
          <p:nvPr>
            <p:ph type="title"/>
          </p:nvPr>
        </p:nvSpPr>
        <p:spPr>
          <a:xfrm>
            <a:off x="304800" y="228600"/>
            <a:ext cx="8534400" cy="1143000"/>
          </a:xfrm>
        </p:spPr>
        <p:txBody>
          <a:bodyPr>
            <a:normAutofit fontScale="90000"/>
          </a:bodyPr>
          <a:lstStyle/>
          <a:p>
            <a:r>
              <a:rPr lang="en-US" dirty="0" smtClean="0"/>
              <a:t>Florida-specific criteria for air infiltration in commercial buildings:</a:t>
            </a:r>
            <a:endParaRPr lang="en-US" dirty="0"/>
          </a:p>
        </p:txBody>
      </p:sp>
    </p:spTree>
    <p:extLst>
      <p:ext uri="{BB962C8B-B14F-4D97-AF65-F5344CB8AC3E}">
        <p14:creationId xmlns:p14="http://schemas.microsoft.com/office/powerpoint/2010/main" val="1888586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95600"/>
            <a:ext cx="8229600" cy="3111691"/>
          </a:xfrm>
        </p:spPr>
        <p:txBody>
          <a:bodyPr/>
          <a:lstStyle/>
          <a:p>
            <a:pPr marL="658368" indent="0">
              <a:buNone/>
            </a:pPr>
            <a:endParaRPr lang="en-US" sz="2400" dirty="0" smtClean="0">
              <a:solidFill>
                <a:schemeClr val="bg2">
                  <a:lumMod val="50000"/>
                </a:schemeClr>
              </a:solidFill>
            </a:endParaRPr>
          </a:p>
          <a:p>
            <a:pPr marL="1371600" indent="0">
              <a:buNone/>
            </a:pPr>
            <a:r>
              <a:rPr lang="en-US" sz="2400" dirty="0" smtClean="0">
                <a:solidFill>
                  <a:schemeClr val="bg2">
                    <a:lumMod val="50000"/>
                  </a:schemeClr>
                </a:solidFill>
              </a:rPr>
              <a:t>a</a:t>
            </a:r>
            <a:r>
              <a:rPr lang="en-US" sz="2400" dirty="0">
                <a:solidFill>
                  <a:schemeClr val="bg2">
                    <a:lumMod val="50000"/>
                  </a:schemeClr>
                </a:solidFill>
              </a:rPr>
              <a:t>. General principles</a:t>
            </a:r>
            <a:br>
              <a:rPr lang="en-US" sz="2400" dirty="0">
                <a:solidFill>
                  <a:schemeClr val="bg2">
                    <a:lumMod val="50000"/>
                  </a:schemeClr>
                </a:solidFill>
              </a:rPr>
            </a:br>
            <a:r>
              <a:rPr lang="en-US" sz="2400" dirty="0">
                <a:solidFill>
                  <a:schemeClr val="bg2">
                    <a:lumMod val="50000"/>
                  </a:schemeClr>
                </a:solidFill>
              </a:rPr>
              <a:t>b. Code requirements</a:t>
            </a:r>
            <a:endParaRPr lang="en-US" b="1" dirty="0"/>
          </a:p>
        </p:txBody>
      </p:sp>
      <p:sp>
        <p:nvSpPr>
          <p:cNvPr id="3" name="Title 2"/>
          <p:cNvSpPr>
            <a:spLocks noGrp="1"/>
          </p:cNvSpPr>
          <p:nvPr>
            <p:ph type="title"/>
          </p:nvPr>
        </p:nvSpPr>
        <p:spPr>
          <a:xfrm>
            <a:off x="457200" y="1295400"/>
            <a:ext cx="8229600" cy="2057400"/>
          </a:xfrm>
        </p:spPr>
        <p:txBody>
          <a:bodyPr>
            <a:normAutofit fontScale="90000"/>
          </a:bodyPr>
          <a:lstStyle/>
          <a:p>
            <a:pPr algn="ctr"/>
            <a:r>
              <a:rPr lang="en-US" dirty="0" smtClean="0">
                <a:solidFill>
                  <a:schemeClr val="bg2">
                    <a:lumMod val="50000"/>
                  </a:schemeClr>
                </a:solidFill>
              </a:rPr>
              <a:t/>
            </a:r>
            <a:br>
              <a:rPr lang="en-US" dirty="0" smtClean="0">
                <a:solidFill>
                  <a:schemeClr val="bg2">
                    <a:lumMod val="50000"/>
                  </a:schemeClr>
                </a:solidFill>
              </a:rPr>
            </a:br>
            <a:r>
              <a:rPr lang="en-US" dirty="0">
                <a:solidFill>
                  <a:schemeClr val="bg2">
                    <a:lumMod val="50000"/>
                  </a:schemeClr>
                </a:solidFill>
              </a:rPr>
              <a:t/>
            </a:r>
            <a:br>
              <a:rPr lang="en-US" dirty="0">
                <a:solidFill>
                  <a:schemeClr val="bg2">
                    <a:lumMod val="50000"/>
                  </a:schemeClr>
                </a:solidFill>
              </a:rPr>
            </a:br>
            <a:r>
              <a:rPr lang="en-US" dirty="0" smtClean="0">
                <a:solidFill>
                  <a:schemeClr val="bg2">
                    <a:lumMod val="50000"/>
                  </a:schemeClr>
                </a:solidFill>
              </a:rPr>
              <a:t>Building </a:t>
            </a:r>
            <a:r>
              <a:rPr lang="en-US" dirty="0">
                <a:solidFill>
                  <a:schemeClr val="bg2">
                    <a:lumMod val="50000"/>
                  </a:schemeClr>
                </a:solidFill>
              </a:rPr>
              <a:t>Mechanical Systems</a:t>
            </a:r>
            <a:br>
              <a:rPr lang="en-US" dirty="0">
                <a:solidFill>
                  <a:schemeClr val="bg2">
                    <a:lumMod val="50000"/>
                  </a:schemeClr>
                </a:solidFill>
              </a:rPr>
            </a:br>
            <a:r>
              <a:rPr lang="en-US" dirty="0">
                <a:solidFill>
                  <a:schemeClr val="bg2">
                    <a:lumMod val="50000"/>
                  </a:schemeClr>
                </a:solidFill>
              </a:rPr>
              <a:t/>
            </a:r>
            <a:br>
              <a:rPr lang="en-US" dirty="0">
                <a:solidFill>
                  <a:schemeClr val="bg2">
                    <a:lumMod val="50000"/>
                  </a:schemeClr>
                </a:solidFill>
              </a:rPr>
            </a:br>
            <a:endParaRPr lang="en-US" b="0" dirty="0"/>
          </a:p>
        </p:txBody>
      </p:sp>
    </p:spTree>
    <p:extLst>
      <p:ext uri="{BB962C8B-B14F-4D97-AF65-F5344CB8AC3E}">
        <p14:creationId xmlns:p14="http://schemas.microsoft.com/office/powerpoint/2010/main" val="322934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normAutofit fontScale="92500"/>
          </a:bodyPr>
          <a:lstStyle/>
          <a:p>
            <a:r>
              <a:rPr lang="en-US" dirty="0">
                <a:solidFill>
                  <a:srgbClr val="FF0000"/>
                </a:solidFill>
              </a:rPr>
              <a:t>Heating</a:t>
            </a:r>
            <a:r>
              <a:rPr lang="en-US" dirty="0"/>
              <a:t>: By burning fossil fuels (chemical), heat is produced and is transferred to air or water (molecular) and carried to the space to be heated.</a:t>
            </a:r>
          </a:p>
          <a:p>
            <a:r>
              <a:rPr lang="en-US" dirty="0">
                <a:solidFill>
                  <a:srgbClr val="FF0000"/>
                </a:solidFill>
              </a:rPr>
              <a:t>Cooling</a:t>
            </a:r>
            <a:r>
              <a:rPr lang="en-US" dirty="0"/>
              <a:t>: Electrical energy is used to drive a compressor, which produces mechanical energy, changing  refrigerant to a fluid; release of the fluid (expansion) causes cold which is carried to the space to be cooled.</a:t>
            </a:r>
          </a:p>
          <a:p>
            <a:r>
              <a:rPr lang="en-US" dirty="0"/>
              <a:t>Heat pumps use the reverse of the cooling cycle to heat space. </a:t>
            </a:r>
          </a:p>
          <a:p>
            <a:endParaRPr lang="en-US" dirty="0"/>
          </a:p>
        </p:txBody>
      </p:sp>
      <p:sp>
        <p:nvSpPr>
          <p:cNvPr id="3" name="Title 2"/>
          <p:cNvSpPr>
            <a:spLocks noGrp="1"/>
          </p:cNvSpPr>
          <p:nvPr>
            <p:ph type="title"/>
          </p:nvPr>
        </p:nvSpPr>
        <p:spPr>
          <a:xfrm>
            <a:off x="457200" y="274638"/>
            <a:ext cx="8229600" cy="1401762"/>
          </a:xfrm>
        </p:spPr>
        <p:txBody>
          <a:bodyPr>
            <a:normAutofit/>
          </a:bodyPr>
          <a:lstStyle/>
          <a:p>
            <a:r>
              <a:rPr lang="en-US" dirty="0" smtClean="0">
                <a:solidFill>
                  <a:schemeClr val="accent4"/>
                </a:solidFill>
              </a:rPr>
              <a:t>a. Heating, ventilating and air-conditioning (HVAC) systems</a:t>
            </a:r>
            <a:endParaRPr lang="en-US" dirty="0">
              <a:solidFill>
                <a:schemeClr val="accent4"/>
              </a:solidFill>
            </a:endParaRPr>
          </a:p>
        </p:txBody>
      </p:sp>
    </p:spTree>
    <p:extLst>
      <p:ext uri="{BB962C8B-B14F-4D97-AF65-F5344CB8AC3E}">
        <p14:creationId xmlns:p14="http://schemas.microsoft.com/office/powerpoint/2010/main" val="3831799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458200" cy="4995672"/>
          </a:xfrm>
        </p:spPr>
        <p:txBody>
          <a:bodyPr>
            <a:normAutofit lnSpcReduction="10000"/>
          </a:bodyPr>
          <a:lstStyle/>
          <a:p>
            <a:r>
              <a:rPr lang="en-US" dirty="0">
                <a:solidFill>
                  <a:srgbClr val="FF0000"/>
                </a:solidFill>
              </a:rPr>
              <a:t>Equipment that is oversized for the cooling load required does not remove moisture </a:t>
            </a:r>
            <a:r>
              <a:rPr lang="en-US" dirty="0" smtClean="0">
                <a:solidFill>
                  <a:srgbClr val="FF0000"/>
                </a:solidFill>
              </a:rPr>
              <a:t>from </a:t>
            </a:r>
            <a:r>
              <a:rPr lang="en-US" dirty="0">
                <a:solidFill>
                  <a:srgbClr val="FF0000"/>
                </a:solidFill>
              </a:rPr>
              <a:t>the air </a:t>
            </a:r>
            <a:r>
              <a:rPr lang="en-US" dirty="0"/>
              <a:t>because it stops cooling when the set temperature has been </a:t>
            </a:r>
            <a:r>
              <a:rPr lang="en-US" dirty="0" smtClean="0"/>
              <a:t>reached.</a:t>
            </a:r>
            <a:endParaRPr lang="en-US" dirty="0"/>
          </a:p>
          <a:p>
            <a:r>
              <a:rPr lang="en-US" dirty="0"/>
              <a:t>Sizing needs to be performed on the building configuration and materials that the equipment will be </a:t>
            </a:r>
            <a:r>
              <a:rPr lang="en-US" dirty="0" smtClean="0"/>
              <a:t>cooling by the a/c contractor or mechanical engineer designing the system.</a:t>
            </a:r>
          </a:p>
          <a:p>
            <a:r>
              <a:rPr lang="en-US" dirty="0" smtClean="0">
                <a:solidFill>
                  <a:srgbClr val="FF0000"/>
                </a:solidFill>
              </a:rPr>
              <a:t>Equipment </a:t>
            </a:r>
            <a:r>
              <a:rPr lang="en-US" dirty="0">
                <a:solidFill>
                  <a:srgbClr val="FF0000"/>
                </a:solidFill>
              </a:rPr>
              <a:t>has to be</a:t>
            </a:r>
            <a:r>
              <a:rPr lang="en-US" dirty="0"/>
              <a:t> </a:t>
            </a:r>
            <a:r>
              <a:rPr lang="en-US" dirty="0">
                <a:solidFill>
                  <a:srgbClr val="FF0000"/>
                </a:solidFill>
              </a:rPr>
              <a:t>“matched” so that the indoor unit will perform as designed when used with the outdoor unit</a:t>
            </a:r>
            <a:r>
              <a:rPr lang="en-US" dirty="0"/>
              <a:t>.</a:t>
            </a:r>
          </a:p>
          <a:p>
            <a:r>
              <a:rPr lang="en-US" dirty="0"/>
              <a:t>Rules of thumb do not work in sizing. </a:t>
            </a:r>
          </a:p>
          <a:p>
            <a:endParaRPr lang="en-US" dirty="0"/>
          </a:p>
        </p:txBody>
      </p:sp>
      <p:sp>
        <p:nvSpPr>
          <p:cNvPr id="3" name="Title 2"/>
          <p:cNvSpPr>
            <a:spLocks noGrp="1"/>
          </p:cNvSpPr>
          <p:nvPr>
            <p:ph type="title"/>
          </p:nvPr>
        </p:nvSpPr>
        <p:spPr/>
        <p:txBody>
          <a:bodyPr/>
          <a:lstStyle/>
          <a:p>
            <a:pPr algn="ctr"/>
            <a:r>
              <a:rPr lang="en-US" dirty="0" smtClean="0">
                <a:solidFill>
                  <a:schemeClr val="accent4"/>
                </a:solidFill>
              </a:rPr>
              <a:t>HVAC equipment sizing</a:t>
            </a:r>
            <a:endParaRPr lang="en-US" dirty="0">
              <a:solidFill>
                <a:schemeClr val="accent4"/>
              </a:solidFill>
            </a:endParaRPr>
          </a:p>
        </p:txBody>
      </p:sp>
    </p:spTree>
    <p:extLst>
      <p:ext uri="{BB962C8B-B14F-4D97-AF65-F5344CB8AC3E}">
        <p14:creationId xmlns:p14="http://schemas.microsoft.com/office/powerpoint/2010/main" val="392587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lstStyle/>
          <a:p>
            <a:pPr lvl="1">
              <a:buFont typeface="Wingdings" pitchFamily="2" charset="2"/>
              <a:buChar char="§"/>
            </a:pPr>
            <a:r>
              <a:rPr lang="en-US" dirty="0" smtClean="0"/>
              <a:t>A </a:t>
            </a:r>
            <a:r>
              <a:rPr lang="en-US" b="1" dirty="0">
                <a:solidFill>
                  <a:srgbClr val="FF0000"/>
                </a:solidFill>
              </a:rPr>
              <a:t>Prescriptive</a:t>
            </a:r>
            <a:r>
              <a:rPr lang="en-US" dirty="0"/>
              <a:t> compliance method, where you </a:t>
            </a:r>
            <a:r>
              <a:rPr lang="en-US" b="1" dirty="0">
                <a:solidFill>
                  <a:schemeClr val="accent4"/>
                </a:solidFill>
              </a:rPr>
              <a:t>do everything on a list of prescribed requirements</a:t>
            </a:r>
            <a:r>
              <a:rPr lang="en-US" dirty="0"/>
              <a:t>; or</a:t>
            </a:r>
          </a:p>
          <a:p>
            <a:pPr lvl="1">
              <a:buFont typeface="Wingdings" pitchFamily="2" charset="2"/>
              <a:buChar char="§"/>
            </a:pPr>
            <a:r>
              <a:rPr lang="en-US" dirty="0"/>
              <a:t>A </a:t>
            </a:r>
            <a:r>
              <a:rPr lang="en-US" b="1" dirty="0">
                <a:solidFill>
                  <a:srgbClr val="FF0000"/>
                </a:solidFill>
              </a:rPr>
              <a:t>Performance</a:t>
            </a:r>
            <a:r>
              <a:rPr lang="en-US" dirty="0"/>
              <a:t> compliance method, where the building complies </a:t>
            </a:r>
            <a:r>
              <a:rPr lang="en-US" b="1" dirty="0">
                <a:solidFill>
                  <a:schemeClr val="accent4"/>
                </a:solidFill>
              </a:rPr>
              <a:t>as a whole </a:t>
            </a:r>
            <a:r>
              <a:rPr lang="en-US" dirty="0"/>
              <a:t>by means of an energy simulation analysis </a:t>
            </a:r>
            <a:r>
              <a:rPr lang="en-US" dirty="0" smtClean="0"/>
              <a:t>tool where </a:t>
            </a:r>
            <a:r>
              <a:rPr lang="en-US" b="1" dirty="0">
                <a:solidFill>
                  <a:schemeClr val="accent4"/>
                </a:solidFill>
              </a:rPr>
              <a:t>the performance of the building as designed </a:t>
            </a:r>
            <a:r>
              <a:rPr lang="en-US" dirty="0"/>
              <a:t>is compared to its </a:t>
            </a:r>
            <a:r>
              <a:rPr lang="en-US" b="1" dirty="0">
                <a:solidFill>
                  <a:schemeClr val="accent4"/>
                </a:solidFill>
              </a:rPr>
              <a:t>performance when calculated with Standard Reference Design</a:t>
            </a:r>
            <a:r>
              <a:rPr lang="en-US" dirty="0"/>
              <a:t> features (effectively, the building must come in under an energy budget</a:t>
            </a:r>
            <a:r>
              <a:rPr lang="en-US" dirty="0" smtClean="0"/>
              <a:t>).</a:t>
            </a:r>
          </a:p>
          <a:p>
            <a:pPr lvl="2"/>
            <a:r>
              <a:rPr lang="en-US" dirty="0" smtClean="0"/>
              <a:t>There are few minimum code requirements in a performance-based code.</a:t>
            </a:r>
            <a:endParaRPr lang="en-US" dirty="0"/>
          </a:p>
        </p:txBody>
      </p:sp>
      <p:sp>
        <p:nvSpPr>
          <p:cNvPr id="3" name="Title 2"/>
          <p:cNvSpPr>
            <a:spLocks noGrp="1"/>
          </p:cNvSpPr>
          <p:nvPr>
            <p:ph type="title"/>
          </p:nvPr>
        </p:nvSpPr>
        <p:spPr>
          <a:xfrm>
            <a:off x="457200" y="304800"/>
            <a:ext cx="8229600" cy="1447800"/>
          </a:xfrm>
        </p:spPr>
        <p:txBody>
          <a:bodyPr>
            <a:normAutofit fontScale="90000"/>
          </a:bodyPr>
          <a:lstStyle/>
          <a:p>
            <a:r>
              <a:rPr lang="en-US" dirty="0" smtClean="0"/>
              <a:t/>
            </a:r>
            <a:br>
              <a:rPr lang="en-US" dirty="0" smtClean="0"/>
            </a:br>
            <a:r>
              <a:rPr lang="en-US" dirty="0" smtClean="0"/>
              <a:t>In general, there </a:t>
            </a:r>
            <a:r>
              <a:rPr lang="en-US" dirty="0"/>
              <a:t>are </a:t>
            </a:r>
            <a:r>
              <a:rPr lang="en-US" dirty="0" smtClean="0"/>
              <a:t>two </a:t>
            </a:r>
            <a:r>
              <a:rPr lang="en-US" dirty="0"/>
              <a:t>ways to comply with the energy code:  </a:t>
            </a:r>
            <a:br>
              <a:rPr lang="en-US" dirty="0"/>
            </a:br>
            <a:endParaRPr lang="en-US" dirty="0"/>
          </a:p>
        </p:txBody>
      </p:sp>
    </p:spTree>
    <p:extLst>
      <p:ext uri="{BB962C8B-B14F-4D97-AF65-F5344CB8AC3E}">
        <p14:creationId xmlns:p14="http://schemas.microsoft.com/office/powerpoint/2010/main" val="11872279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229600" cy="5334000"/>
          </a:xfrm>
          <a:ln>
            <a:solidFill>
              <a:schemeClr val="accent1"/>
            </a:solidFill>
          </a:ln>
        </p:spPr>
        <p:txBody>
          <a:bodyPr>
            <a:normAutofit/>
          </a:bodyPr>
          <a:lstStyle/>
          <a:p>
            <a:r>
              <a:rPr lang="en-US" sz="3200" dirty="0">
                <a:latin typeface="Arial" pitchFamily="34" charset="0"/>
                <a:cs typeface="Arial" pitchFamily="34" charset="0"/>
              </a:rPr>
              <a:t>Heating and cooling systems are required to meet certain minimum efficiencies as </a:t>
            </a:r>
            <a:r>
              <a:rPr lang="en-US" sz="3200" dirty="0" smtClean="0">
                <a:latin typeface="Arial" pitchFamily="34" charset="0"/>
                <a:cs typeface="Arial" pitchFamily="34" charset="0"/>
              </a:rPr>
              <a:t>required </a:t>
            </a:r>
            <a:r>
              <a:rPr lang="en-US" sz="3200" dirty="0">
                <a:latin typeface="Arial" pitchFamily="34" charset="0"/>
                <a:cs typeface="Arial" pitchFamily="34" charset="0"/>
              </a:rPr>
              <a:t>by </a:t>
            </a:r>
            <a:r>
              <a:rPr lang="en-US" sz="3200" dirty="0" smtClean="0">
                <a:latin typeface="Arial" pitchFamily="34" charset="0"/>
                <a:cs typeface="Arial" pitchFamily="34" charset="0"/>
              </a:rPr>
              <a:t>adopted </a:t>
            </a:r>
            <a:r>
              <a:rPr lang="en-US" sz="3200" dirty="0" smtClean="0">
                <a:solidFill>
                  <a:srgbClr val="FF0000"/>
                </a:solidFill>
                <a:latin typeface="Arial" pitchFamily="34" charset="0"/>
                <a:cs typeface="Arial" pitchFamily="34" charset="0"/>
              </a:rPr>
              <a:t>national standards (IECC, ASHRAE 90.1)</a:t>
            </a:r>
            <a:r>
              <a:rPr lang="en-US" sz="3200" dirty="0" smtClean="0">
                <a:latin typeface="Arial" pitchFamily="34" charset="0"/>
                <a:cs typeface="Arial" pitchFamily="34" charset="0"/>
              </a:rPr>
              <a:t> </a:t>
            </a:r>
            <a:r>
              <a:rPr lang="en-US" sz="3200" dirty="0">
                <a:latin typeface="Arial" pitchFamily="34" charset="0"/>
                <a:cs typeface="Arial" pitchFamily="34" charset="0"/>
              </a:rPr>
              <a:t>and </a:t>
            </a:r>
            <a:r>
              <a:rPr lang="en-US" sz="3200" dirty="0">
                <a:solidFill>
                  <a:srgbClr val="FF0000"/>
                </a:solidFill>
                <a:latin typeface="Arial" pitchFamily="34" charset="0"/>
                <a:cs typeface="Arial" pitchFamily="34" charset="0"/>
              </a:rPr>
              <a:t>federal law</a:t>
            </a:r>
            <a:r>
              <a:rPr lang="en-US" sz="3200" dirty="0">
                <a:latin typeface="Arial" pitchFamily="34" charset="0"/>
                <a:cs typeface="Arial" pitchFamily="34" charset="0"/>
              </a:rPr>
              <a:t>.</a:t>
            </a:r>
          </a:p>
          <a:p>
            <a:r>
              <a:rPr lang="en-US" sz="3200" dirty="0">
                <a:latin typeface="Arial" pitchFamily="34" charset="0"/>
                <a:cs typeface="Arial" pitchFamily="34" charset="0"/>
              </a:rPr>
              <a:t>Different types of equipment have different minimum requirements</a:t>
            </a:r>
            <a:r>
              <a:rPr lang="en-US" sz="3200" b="1" dirty="0" smtClean="0">
                <a:solidFill>
                  <a:schemeClr val="accent4"/>
                </a:solidFill>
                <a:latin typeface="Arial" pitchFamily="34" charset="0"/>
                <a:cs typeface="Arial" pitchFamily="34" charset="0"/>
              </a:rPr>
              <a:t>. See Tables 503.2.3(1)-(8) </a:t>
            </a:r>
            <a:r>
              <a:rPr lang="en-US" sz="3200" dirty="0" smtClean="0">
                <a:latin typeface="Arial" pitchFamily="34" charset="0"/>
                <a:cs typeface="Arial" pitchFamily="34" charset="0"/>
              </a:rPr>
              <a:t>in the </a:t>
            </a:r>
            <a:r>
              <a:rPr lang="en-US" sz="3200" i="1" dirty="0" smtClean="0">
                <a:latin typeface="Arial" pitchFamily="34" charset="0"/>
                <a:cs typeface="Arial" pitchFamily="34" charset="0"/>
              </a:rPr>
              <a:t>Florida Building Code, Energy Conservation</a:t>
            </a:r>
            <a:r>
              <a:rPr lang="en-US" sz="3200" b="1" dirty="0" smtClean="0">
                <a:solidFill>
                  <a:schemeClr val="accent4"/>
                </a:solidFill>
                <a:latin typeface="Arial" pitchFamily="34" charset="0"/>
                <a:cs typeface="Arial" pitchFamily="34" charset="0"/>
              </a:rPr>
              <a:t>.</a:t>
            </a:r>
            <a:endParaRPr lang="en-US" sz="3200" b="1" dirty="0">
              <a:solidFill>
                <a:schemeClr val="accent4"/>
              </a:solidFill>
              <a:latin typeface="Arial" pitchFamily="34" charset="0"/>
              <a:cs typeface="Arial" pitchFamily="34" charset="0"/>
            </a:endParaRPr>
          </a:p>
          <a:p>
            <a:endParaRPr lang="en-US" dirty="0"/>
          </a:p>
        </p:txBody>
      </p:sp>
      <p:sp>
        <p:nvSpPr>
          <p:cNvPr id="3" name="Title 2"/>
          <p:cNvSpPr>
            <a:spLocks noGrp="1"/>
          </p:cNvSpPr>
          <p:nvPr>
            <p:ph type="title"/>
          </p:nvPr>
        </p:nvSpPr>
        <p:spPr>
          <a:xfrm>
            <a:off x="457200" y="152400"/>
            <a:ext cx="8229600" cy="990600"/>
          </a:xfrm>
        </p:spPr>
        <p:txBody>
          <a:bodyPr>
            <a:normAutofit/>
          </a:bodyPr>
          <a:lstStyle/>
          <a:p>
            <a:pPr algn="ctr"/>
            <a:r>
              <a:rPr lang="en-US" dirty="0" smtClean="0">
                <a:solidFill>
                  <a:schemeClr val="accent4"/>
                </a:solidFill>
              </a:rPr>
              <a:t>Equipment efficiency</a:t>
            </a:r>
            <a:endParaRPr lang="en-US" dirty="0">
              <a:solidFill>
                <a:schemeClr val="accent4"/>
              </a:solidFill>
            </a:endParaRPr>
          </a:p>
        </p:txBody>
      </p:sp>
    </p:spTree>
    <p:extLst>
      <p:ext uri="{BB962C8B-B14F-4D97-AF65-F5344CB8AC3E}">
        <p14:creationId xmlns:p14="http://schemas.microsoft.com/office/powerpoint/2010/main" val="2334455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solidFill>
                  <a:srgbClr val="FF0000"/>
                </a:solidFill>
              </a:rPr>
              <a:t>Sensible heat—energy </a:t>
            </a:r>
            <a:r>
              <a:rPr lang="en-US" dirty="0"/>
              <a:t>that results in a change of temperature of a substance. </a:t>
            </a:r>
          </a:p>
          <a:p>
            <a:pPr lvl="1"/>
            <a:r>
              <a:rPr lang="en-US" dirty="0"/>
              <a:t>Felt as heat</a:t>
            </a:r>
          </a:p>
          <a:p>
            <a:pPr lvl="1"/>
            <a:r>
              <a:rPr lang="en-US" dirty="0"/>
              <a:t>Can be measured with an ordinary dry bulb thermometer</a:t>
            </a:r>
          </a:p>
          <a:p>
            <a:r>
              <a:rPr lang="en-US" dirty="0">
                <a:solidFill>
                  <a:srgbClr val="FF0000"/>
                </a:solidFill>
              </a:rPr>
              <a:t>Latent heat</a:t>
            </a:r>
            <a:r>
              <a:rPr lang="en-US" dirty="0"/>
              <a:t>—amount of heat that must be added to or removed from a substance to cause a change of state</a:t>
            </a:r>
          </a:p>
          <a:p>
            <a:pPr lvl="1"/>
            <a:r>
              <a:rPr lang="en-US" dirty="0"/>
              <a:t>Can’t be measured by a thermometer</a:t>
            </a:r>
          </a:p>
          <a:p>
            <a:pPr lvl="1"/>
            <a:r>
              <a:rPr lang="en-US" dirty="0"/>
              <a:t>Amount of heat required for water to change state</a:t>
            </a:r>
          </a:p>
          <a:p>
            <a:r>
              <a:rPr lang="en-US" dirty="0"/>
              <a:t>Combination of sensible + latent heat is called </a:t>
            </a:r>
            <a:r>
              <a:rPr lang="en-US" dirty="0" err="1">
                <a:solidFill>
                  <a:srgbClr val="FF0000"/>
                </a:solidFill>
              </a:rPr>
              <a:t>enthalphy</a:t>
            </a:r>
            <a:endParaRPr lang="en-US" dirty="0">
              <a:solidFill>
                <a:srgbClr val="FF0000"/>
              </a:solidFill>
            </a:endParaRPr>
          </a:p>
          <a:p>
            <a:endParaRPr lang="en-US" dirty="0"/>
          </a:p>
        </p:txBody>
      </p:sp>
      <p:sp>
        <p:nvSpPr>
          <p:cNvPr id="3" name="Title 2"/>
          <p:cNvSpPr>
            <a:spLocks noGrp="1"/>
          </p:cNvSpPr>
          <p:nvPr>
            <p:ph type="title"/>
          </p:nvPr>
        </p:nvSpPr>
        <p:spPr>
          <a:xfrm>
            <a:off x="457200" y="274638"/>
            <a:ext cx="8229600" cy="1020762"/>
          </a:xfrm>
        </p:spPr>
        <p:txBody>
          <a:bodyPr>
            <a:normAutofit fontScale="90000"/>
          </a:bodyPr>
          <a:lstStyle/>
          <a:p>
            <a:r>
              <a:rPr lang="en-US" dirty="0" smtClean="0">
                <a:solidFill>
                  <a:schemeClr val="accent4"/>
                </a:solidFill>
              </a:rPr>
              <a:t>When </a:t>
            </a:r>
            <a:r>
              <a:rPr lang="en-US" dirty="0">
                <a:solidFill>
                  <a:schemeClr val="accent4"/>
                </a:solidFill>
              </a:rPr>
              <a:t>comfort conditioning, there are two forms of heat</a:t>
            </a:r>
          </a:p>
        </p:txBody>
      </p:sp>
    </p:spTree>
    <p:extLst>
      <p:ext uri="{BB962C8B-B14F-4D97-AF65-F5344CB8AC3E}">
        <p14:creationId xmlns:p14="http://schemas.microsoft.com/office/powerpoint/2010/main" val="8895834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3000" cy="4525963"/>
          </a:xfrm>
        </p:spPr>
        <p:txBody>
          <a:bodyPr>
            <a:normAutofit lnSpcReduction="10000"/>
          </a:bodyPr>
          <a:lstStyle/>
          <a:p>
            <a:pPr lvl="1">
              <a:buFont typeface="Wingdings" pitchFamily="2" charset="2"/>
              <a:buChar char="§"/>
            </a:pPr>
            <a:r>
              <a:rPr lang="en-US" sz="3200" dirty="0" smtClean="0">
                <a:latin typeface="Arial" pitchFamily="34" charset="0"/>
                <a:cs typeface="Arial" pitchFamily="34" charset="0"/>
              </a:rPr>
              <a:t>Seasonal </a:t>
            </a:r>
            <a:r>
              <a:rPr lang="en-US" sz="3200" dirty="0">
                <a:latin typeface="Arial" pitchFamily="34" charset="0"/>
                <a:cs typeface="Arial" pitchFamily="34" charset="0"/>
              </a:rPr>
              <a:t>Energy Efficiency Ratio </a:t>
            </a:r>
            <a:r>
              <a:rPr lang="en-US" sz="3200" dirty="0">
                <a:solidFill>
                  <a:srgbClr val="FF0000"/>
                </a:solidFill>
                <a:latin typeface="Arial" pitchFamily="34" charset="0"/>
                <a:cs typeface="Arial" pitchFamily="34" charset="0"/>
              </a:rPr>
              <a:t>(SEER</a:t>
            </a:r>
            <a:r>
              <a:rPr lang="en-US" sz="3200" dirty="0" smtClean="0">
                <a:solidFill>
                  <a:srgbClr val="FF0000"/>
                </a:solidFill>
                <a:latin typeface="Arial" pitchFamily="34" charset="0"/>
                <a:cs typeface="Arial" pitchFamily="34" charset="0"/>
              </a:rPr>
              <a:t>): </a:t>
            </a:r>
            <a:r>
              <a:rPr lang="en-US" sz="3200" dirty="0" smtClean="0">
                <a:latin typeface="Arial" pitchFamily="34" charset="0"/>
                <a:cs typeface="Arial" pitchFamily="34" charset="0"/>
              </a:rPr>
              <a:t>air conditioners/heat pumps </a:t>
            </a:r>
            <a:r>
              <a:rPr lang="en-US" sz="3200" dirty="0">
                <a:latin typeface="Arial" pitchFamily="34" charset="0"/>
                <a:cs typeface="Arial" pitchFamily="34" charset="0"/>
              </a:rPr>
              <a:t>&lt; 65,000 Btu/h</a:t>
            </a:r>
            <a:r>
              <a:rPr lang="en-US" sz="3200" dirty="0" smtClean="0">
                <a:latin typeface="Arial" pitchFamily="34" charset="0"/>
                <a:cs typeface="Arial" pitchFamily="34" charset="0"/>
              </a:rPr>
              <a:t> </a:t>
            </a:r>
            <a:endParaRPr lang="en-US" sz="3200" dirty="0">
              <a:latin typeface="Arial" pitchFamily="34" charset="0"/>
              <a:cs typeface="Arial" pitchFamily="34" charset="0"/>
            </a:endParaRPr>
          </a:p>
          <a:p>
            <a:pPr lvl="1">
              <a:buFont typeface="Wingdings" pitchFamily="2" charset="2"/>
              <a:buChar char="§"/>
            </a:pPr>
            <a:r>
              <a:rPr lang="en-US" sz="3200" dirty="0" smtClean="0">
                <a:latin typeface="Arial" pitchFamily="34" charset="0"/>
                <a:cs typeface="Arial" pitchFamily="34" charset="0"/>
              </a:rPr>
              <a:t>Energy </a:t>
            </a:r>
            <a:r>
              <a:rPr lang="en-US" sz="3200" dirty="0">
                <a:latin typeface="Arial" pitchFamily="34" charset="0"/>
                <a:cs typeface="Arial" pitchFamily="34" charset="0"/>
              </a:rPr>
              <a:t>Efficiency Ratio </a:t>
            </a:r>
            <a:r>
              <a:rPr lang="en-US" sz="3200" dirty="0">
                <a:solidFill>
                  <a:srgbClr val="FF0000"/>
                </a:solidFill>
                <a:latin typeface="Arial" pitchFamily="34" charset="0"/>
                <a:cs typeface="Arial" pitchFamily="34" charset="0"/>
              </a:rPr>
              <a:t>(EER</a:t>
            </a:r>
            <a:r>
              <a:rPr lang="en-US" sz="3200" dirty="0" smtClean="0">
                <a:solidFill>
                  <a:srgbClr val="FF0000"/>
                </a:solidFill>
                <a:latin typeface="Arial" pitchFamily="34" charset="0"/>
                <a:cs typeface="Arial" pitchFamily="34" charset="0"/>
              </a:rPr>
              <a:t>)</a:t>
            </a:r>
            <a:r>
              <a:rPr lang="en-US" sz="3200" dirty="0" smtClean="0">
                <a:latin typeface="Arial" pitchFamily="34" charset="0"/>
                <a:cs typeface="Arial" pitchFamily="34" charset="0"/>
              </a:rPr>
              <a:t>: </a:t>
            </a:r>
            <a:r>
              <a:rPr lang="en-US" sz="3200" dirty="0">
                <a:latin typeface="Arial" pitchFamily="34" charset="0"/>
                <a:cs typeface="Arial" pitchFamily="34" charset="0"/>
              </a:rPr>
              <a:t>air source, water source units </a:t>
            </a:r>
            <a:r>
              <a:rPr lang="en-US" sz="3200" dirty="0" smtClean="0">
                <a:latin typeface="Arial" pitchFamily="34" charset="0"/>
                <a:cs typeface="Arial" pitchFamily="34" charset="0"/>
              </a:rPr>
              <a:t>≥ </a:t>
            </a:r>
            <a:r>
              <a:rPr lang="en-US" sz="3200" dirty="0">
                <a:latin typeface="Arial" pitchFamily="34" charset="0"/>
                <a:cs typeface="Arial" pitchFamily="34" charset="0"/>
              </a:rPr>
              <a:t>65,000 </a:t>
            </a:r>
            <a:r>
              <a:rPr lang="en-US" sz="3200" dirty="0" smtClean="0">
                <a:latin typeface="Arial" pitchFamily="34" charset="0"/>
                <a:cs typeface="Arial" pitchFamily="34" charset="0"/>
              </a:rPr>
              <a:t>Btu/h, PTACs, SPVAC, room units</a:t>
            </a:r>
          </a:p>
          <a:p>
            <a:pPr lvl="1">
              <a:buFont typeface="Wingdings" pitchFamily="2" charset="2"/>
              <a:buChar char="§"/>
            </a:pPr>
            <a:r>
              <a:rPr lang="en-US" sz="3200" dirty="0" smtClean="0">
                <a:latin typeface="Arial" pitchFamily="34" charset="0"/>
                <a:cs typeface="Arial" pitchFamily="34" charset="0"/>
              </a:rPr>
              <a:t>Integrated Energy Efficiency Ratio </a:t>
            </a:r>
            <a:r>
              <a:rPr lang="en-US" sz="3200" dirty="0" smtClean="0">
                <a:solidFill>
                  <a:srgbClr val="FF0000"/>
                </a:solidFill>
                <a:latin typeface="Arial" pitchFamily="34" charset="0"/>
                <a:cs typeface="Arial" pitchFamily="34" charset="0"/>
              </a:rPr>
              <a:t>(IEER)</a:t>
            </a:r>
            <a:r>
              <a:rPr lang="en-US" sz="3200" dirty="0" smtClean="0">
                <a:latin typeface="Arial" pitchFamily="34" charset="0"/>
                <a:cs typeface="Arial" pitchFamily="34" charset="0"/>
              </a:rPr>
              <a:t>: weighed operation at various load capacities, unitary a/c &amp; heat pumps ≥ </a:t>
            </a:r>
            <a:r>
              <a:rPr lang="en-US" sz="3200" dirty="0">
                <a:latin typeface="Arial" pitchFamily="34" charset="0"/>
                <a:cs typeface="Arial" pitchFamily="34" charset="0"/>
              </a:rPr>
              <a:t>65,000 Btu/h </a:t>
            </a:r>
            <a:endParaRPr lang="en-US" sz="3200" dirty="0" smtClean="0">
              <a:latin typeface="Arial" pitchFamily="34" charset="0"/>
              <a:cs typeface="Arial" pitchFamily="34" charset="0"/>
            </a:endParaRPr>
          </a:p>
          <a:p>
            <a:endParaRPr lang="en-US" dirty="0"/>
          </a:p>
        </p:txBody>
      </p:sp>
      <p:sp>
        <p:nvSpPr>
          <p:cNvPr id="3" name="Title 2"/>
          <p:cNvSpPr>
            <a:spLocks noGrp="1"/>
          </p:cNvSpPr>
          <p:nvPr>
            <p:ph type="title"/>
          </p:nvPr>
        </p:nvSpPr>
        <p:spPr/>
        <p:txBody>
          <a:bodyPr>
            <a:normAutofit fontScale="90000"/>
          </a:bodyPr>
          <a:lstStyle/>
          <a:p>
            <a:r>
              <a:rPr lang="en-US" sz="4400" dirty="0"/>
              <a:t>Cooling equipment is rated by:</a:t>
            </a:r>
            <a:endParaRPr lang="en-US" dirty="0"/>
          </a:p>
        </p:txBody>
      </p:sp>
    </p:spTree>
    <p:extLst>
      <p:ext uri="{BB962C8B-B14F-4D97-AF65-F5344CB8AC3E}">
        <p14:creationId xmlns:p14="http://schemas.microsoft.com/office/powerpoint/2010/main" val="27752033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686800" cy="4525963"/>
          </a:xfrm>
        </p:spPr>
        <p:txBody>
          <a:bodyPr>
            <a:normAutofit fontScale="92500" lnSpcReduction="20000"/>
          </a:bodyPr>
          <a:lstStyle/>
          <a:p>
            <a:pPr lvl="1">
              <a:buFont typeface="Wingdings" pitchFamily="2" charset="2"/>
              <a:buChar char="§"/>
            </a:pPr>
            <a:r>
              <a:rPr lang="en-US" sz="3200" dirty="0" smtClean="0">
                <a:latin typeface="Arial" pitchFamily="34" charset="0"/>
                <a:cs typeface="Arial" pitchFamily="34" charset="0"/>
              </a:rPr>
              <a:t>Heating </a:t>
            </a:r>
            <a:r>
              <a:rPr lang="en-US" sz="3200" dirty="0">
                <a:latin typeface="Arial" pitchFamily="34" charset="0"/>
                <a:cs typeface="Arial" pitchFamily="34" charset="0"/>
              </a:rPr>
              <a:t>Seasonal Performance Factor </a:t>
            </a:r>
            <a:r>
              <a:rPr lang="en-US" sz="3200" dirty="0">
                <a:solidFill>
                  <a:srgbClr val="FF0000"/>
                </a:solidFill>
                <a:latin typeface="Arial" pitchFamily="34" charset="0"/>
                <a:cs typeface="Arial" pitchFamily="34" charset="0"/>
              </a:rPr>
              <a:t>(HSPF</a:t>
            </a:r>
            <a:r>
              <a:rPr lang="en-US" sz="3200" dirty="0" smtClean="0">
                <a:solidFill>
                  <a:srgbClr val="FF0000"/>
                </a:solidFill>
                <a:latin typeface="Arial" pitchFamily="34" charset="0"/>
                <a:cs typeface="Arial" pitchFamily="34" charset="0"/>
              </a:rPr>
              <a:t>)</a:t>
            </a:r>
            <a:r>
              <a:rPr lang="en-US" sz="3200" dirty="0" smtClean="0">
                <a:latin typeface="Arial" pitchFamily="34" charset="0"/>
                <a:cs typeface="Arial" pitchFamily="34" charset="0"/>
              </a:rPr>
              <a:t>: heat pumps &lt; 65,000 Btu/h</a:t>
            </a:r>
            <a:r>
              <a:rPr lang="en-US" sz="3200" dirty="0" smtClean="0">
                <a:solidFill>
                  <a:schemeClr val="accent4"/>
                </a:solidFill>
                <a:latin typeface="Arial" pitchFamily="34" charset="0"/>
                <a:cs typeface="Arial" pitchFamily="34" charset="0"/>
              </a:rPr>
              <a:t> </a:t>
            </a:r>
            <a:endParaRPr lang="en-US" sz="3200" dirty="0">
              <a:solidFill>
                <a:schemeClr val="accent4"/>
              </a:solidFill>
              <a:latin typeface="Arial" pitchFamily="34" charset="0"/>
              <a:cs typeface="Arial" pitchFamily="34" charset="0"/>
            </a:endParaRPr>
          </a:p>
          <a:p>
            <a:pPr lvl="1">
              <a:buFont typeface="Wingdings" pitchFamily="2" charset="2"/>
              <a:buChar char="§"/>
            </a:pPr>
            <a:r>
              <a:rPr lang="en-US" sz="3200" dirty="0" smtClean="0">
                <a:latin typeface="Arial" pitchFamily="34" charset="0"/>
                <a:cs typeface="Arial" pitchFamily="34" charset="0"/>
              </a:rPr>
              <a:t>Coefficient </a:t>
            </a:r>
            <a:r>
              <a:rPr lang="en-US" sz="3200" dirty="0">
                <a:latin typeface="Arial" pitchFamily="34" charset="0"/>
                <a:cs typeface="Arial" pitchFamily="34" charset="0"/>
              </a:rPr>
              <a:t>of Performance </a:t>
            </a:r>
            <a:r>
              <a:rPr lang="en-US" sz="3200" dirty="0">
                <a:solidFill>
                  <a:srgbClr val="FF0000"/>
                </a:solidFill>
                <a:latin typeface="Arial" pitchFamily="34" charset="0"/>
                <a:cs typeface="Arial" pitchFamily="34" charset="0"/>
              </a:rPr>
              <a:t>(COP)</a:t>
            </a:r>
            <a:r>
              <a:rPr lang="en-US" sz="3200" dirty="0">
                <a:latin typeface="Arial" pitchFamily="34" charset="0"/>
                <a:cs typeface="Arial" pitchFamily="34" charset="0"/>
              </a:rPr>
              <a:t>: </a:t>
            </a:r>
            <a:r>
              <a:rPr lang="en-US" sz="3200" dirty="0" smtClean="0">
                <a:latin typeface="Arial" pitchFamily="34" charset="0"/>
                <a:cs typeface="Arial" pitchFamily="34" charset="0"/>
              </a:rPr>
              <a:t>air </a:t>
            </a:r>
            <a:r>
              <a:rPr lang="en-US" sz="3200" dirty="0">
                <a:latin typeface="Arial" pitchFamily="34" charset="0"/>
                <a:cs typeface="Arial" pitchFamily="34" charset="0"/>
              </a:rPr>
              <a:t>source, water source units ≥ 65,000 Btu/h, PTACs, SPVACs (heating mode) </a:t>
            </a:r>
          </a:p>
          <a:p>
            <a:pPr lvl="1">
              <a:buFont typeface="Wingdings" pitchFamily="2" charset="2"/>
              <a:buChar char="§"/>
            </a:pPr>
            <a:r>
              <a:rPr lang="en-US" sz="3200" dirty="0" smtClean="0">
                <a:latin typeface="Arial" pitchFamily="34" charset="0"/>
                <a:cs typeface="Arial" pitchFamily="34" charset="0"/>
              </a:rPr>
              <a:t>Annual </a:t>
            </a:r>
            <a:r>
              <a:rPr lang="en-US" sz="3200" dirty="0">
                <a:latin typeface="Arial" pitchFamily="34" charset="0"/>
                <a:cs typeface="Arial" pitchFamily="34" charset="0"/>
              </a:rPr>
              <a:t>Fuel Utilization Efficiency </a:t>
            </a:r>
            <a:r>
              <a:rPr lang="en-US" sz="3200" dirty="0">
                <a:solidFill>
                  <a:srgbClr val="FF0000"/>
                </a:solidFill>
                <a:latin typeface="Arial" pitchFamily="34" charset="0"/>
                <a:cs typeface="Arial" pitchFamily="34" charset="0"/>
              </a:rPr>
              <a:t>(AFUE</a:t>
            </a:r>
            <a:r>
              <a:rPr lang="en-US" sz="3200" dirty="0" smtClean="0">
                <a:solidFill>
                  <a:srgbClr val="FF0000"/>
                </a:solidFill>
                <a:latin typeface="Arial" pitchFamily="34" charset="0"/>
                <a:cs typeface="Arial" pitchFamily="34" charset="0"/>
              </a:rPr>
              <a:t>)</a:t>
            </a:r>
            <a:r>
              <a:rPr lang="en-US" sz="3200" dirty="0" smtClean="0">
                <a:latin typeface="Arial" pitchFamily="34" charset="0"/>
                <a:cs typeface="Arial" pitchFamily="34" charset="0"/>
              </a:rPr>
              <a:t>: gas/oil-fired furnaces </a:t>
            </a:r>
            <a:r>
              <a:rPr lang="en-US" sz="3200" dirty="0">
                <a:latin typeface="Arial" pitchFamily="34" charset="0"/>
                <a:cs typeface="Arial" pitchFamily="34" charset="0"/>
              </a:rPr>
              <a:t>&lt; </a:t>
            </a:r>
            <a:r>
              <a:rPr lang="en-US" sz="3200" dirty="0" smtClean="0">
                <a:latin typeface="Arial" pitchFamily="34" charset="0"/>
                <a:cs typeface="Arial" pitchFamily="34" charset="0"/>
              </a:rPr>
              <a:t>225,000 </a:t>
            </a:r>
            <a:r>
              <a:rPr lang="en-US" sz="3200" dirty="0">
                <a:latin typeface="Arial" pitchFamily="34" charset="0"/>
                <a:cs typeface="Arial" pitchFamily="34" charset="0"/>
              </a:rPr>
              <a:t>Btu/h </a:t>
            </a:r>
          </a:p>
          <a:p>
            <a:pPr lvl="1">
              <a:buFont typeface="Wingdings" pitchFamily="2" charset="2"/>
              <a:buChar char="§"/>
            </a:pPr>
            <a:r>
              <a:rPr lang="en-US" sz="3200" dirty="0">
                <a:latin typeface="Arial" pitchFamily="34" charset="0"/>
                <a:cs typeface="Arial" pitchFamily="34" charset="0"/>
              </a:rPr>
              <a:t>Combustion Efficiency </a:t>
            </a:r>
            <a:r>
              <a:rPr lang="en-US" sz="3200" dirty="0">
                <a:solidFill>
                  <a:srgbClr val="FF0000"/>
                </a:solidFill>
                <a:latin typeface="Arial" pitchFamily="34" charset="0"/>
                <a:cs typeface="Arial" pitchFamily="34" charset="0"/>
              </a:rPr>
              <a:t>(</a:t>
            </a:r>
            <a:r>
              <a:rPr lang="en-US" sz="3200" dirty="0" err="1">
                <a:solidFill>
                  <a:srgbClr val="FF0000"/>
                </a:solidFill>
                <a:latin typeface="Arial" pitchFamily="34" charset="0"/>
                <a:cs typeface="Arial" pitchFamily="34" charset="0"/>
              </a:rPr>
              <a:t>E</a:t>
            </a:r>
            <a:r>
              <a:rPr lang="en-US" sz="3200" baseline="-25000" dirty="0" err="1">
                <a:solidFill>
                  <a:srgbClr val="FF0000"/>
                </a:solidFill>
                <a:latin typeface="Arial" pitchFamily="34" charset="0"/>
                <a:cs typeface="Arial" pitchFamily="34" charset="0"/>
              </a:rPr>
              <a:t>c</a:t>
            </a:r>
            <a:r>
              <a:rPr lang="en-US" sz="3200" dirty="0" smtClean="0">
                <a:solidFill>
                  <a:srgbClr val="FF0000"/>
                </a:solidFill>
                <a:latin typeface="Arial" pitchFamily="34" charset="0"/>
                <a:cs typeface="Arial" pitchFamily="34" charset="0"/>
              </a:rPr>
              <a:t>)</a:t>
            </a:r>
            <a:r>
              <a:rPr lang="en-US" sz="3200" dirty="0" smtClean="0">
                <a:latin typeface="Arial" pitchFamily="34" charset="0"/>
                <a:cs typeface="Arial" pitchFamily="34" charset="0"/>
              </a:rPr>
              <a:t>: gas/oil-fired warm air duct </a:t>
            </a:r>
            <a:r>
              <a:rPr lang="en-US" sz="3200" dirty="0">
                <a:latin typeface="Arial" pitchFamily="34" charset="0"/>
                <a:cs typeface="Arial" pitchFamily="34" charset="0"/>
              </a:rPr>
              <a:t>furnaces, unit heaters</a:t>
            </a:r>
          </a:p>
          <a:p>
            <a:pPr lvl="1">
              <a:buFont typeface="Wingdings" pitchFamily="2" charset="2"/>
              <a:buChar char="§"/>
            </a:pPr>
            <a:r>
              <a:rPr lang="en-US" sz="3200" dirty="0" smtClean="0">
                <a:latin typeface="Arial" pitchFamily="34" charset="0"/>
                <a:cs typeface="Arial" pitchFamily="34" charset="0"/>
              </a:rPr>
              <a:t> Thermal </a:t>
            </a:r>
            <a:r>
              <a:rPr lang="en-US" sz="3200" dirty="0">
                <a:latin typeface="Arial" pitchFamily="34" charset="0"/>
                <a:cs typeface="Arial" pitchFamily="34" charset="0"/>
              </a:rPr>
              <a:t>Efficiency </a:t>
            </a:r>
            <a:r>
              <a:rPr lang="en-US" sz="3200" dirty="0">
                <a:solidFill>
                  <a:srgbClr val="FF0000"/>
                </a:solidFill>
                <a:latin typeface="Arial" pitchFamily="34" charset="0"/>
                <a:cs typeface="Arial" pitchFamily="34" charset="0"/>
              </a:rPr>
              <a:t>(E</a:t>
            </a:r>
            <a:r>
              <a:rPr lang="en-US" sz="3200" baseline="-25000" dirty="0">
                <a:solidFill>
                  <a:srgbClr val="FF0000"/>
                </a:solidFill>
                <a:latin typeface="Arial" pitchFamily="34" charset="0"/>
                <a:cs typeface="Arial" pitchFamily="34" charset="0"/>
              </a:rPr>
              <a:t>t</a:t>
            </a:r>
            <a:r>
              <a:rPr lang="en-US" sz="3200" dirty="0" smtClean="0">
                <a:solidFill>
                  <a:srgbClr val="FF0000"/>
                </a:solidFill>
                <a:latin typeface="Arial" pitchFamily="34" charset="0"/>
                <a:cs typeface="Arial" pitchFamily="34" charset="0"/>
              </a:rPr>
              <a:t>)</a:t>
            </a:r>
            <a:r>
              <a:rPr lang="en-US" sz="3200" dirty="0" smtClean="0">
                <a:latin typeface="Arial" pitchFamily="34" charset="0"/>
                <a:cs typeface="Arial" pitchFamily="34" charset="0"/>
              </a:rPr>
              <a:t>: gas/oil-fired</a:t>
            </a:r>
            <a:r>
              <a:rPr lang="en-US" sz="3200" b="1" dirty="0" smtClean="0">
                <a:latin typeface="Arial" pitchFamily="34" charset="0"/>
                <a:cs typeface="Arial" pitchFamily="34" charset="0"/>
              </a:rPr>
              <a:t> </a:t>
            </a:r>
            <a:r>
              <a:rPr lang="en-US" sz="3200" dirty="0" smtClean="0">
                <a:latin typeface="Arial" pitchFamily="34" charset="0"/>
                <a:cs typeface="Arial" pitchFamily="34" charset="0"/>
              </a:rPr>
              <a:t>warm air furnaces, ≥ </a:t>
            </a:r>
            <a:r>
              <a:rPr lang="en-US" sz="3200" dirty="0">
                <a:latin typeface="Arial" pitchFamily="34" charset="0"/>
                <a:cs typeface="Arial" pitchFamily="34" charset="0"/>
              </a:rPr>
              <a:t>225,000 Btu/h </a:t>
            </a:r>
            <a:endParaRPr lang="en-US" sz="3200" dirty="0" smtClean="0">
              <a:latin typeface="Arial" pitchFamily="34" charset="0"/>
              <a:cs typeface="Arial" pitchFamily="34" charset="0"/>
            </a:endParaRPr>
          </a:p>
          <a:p>
            <a:pPr lvl="1">
              <a:buFont typeface="Wingdings" pitchFamily="2" charset="2"/>
              <a:buChar char="§"/>
            </a:pPr>
            <a:endParaRPr lang="en-US" sz="3200" dirty="0">
              <a:latin typeface="Arial" pitchFamily="34" charset="0"/>
              <a:cs typeface="Arial" pitchFamily="34" charset="0"/>
            </a:endParaRPr>
          </a:p>
          <a:p>
            <a:endParaRPr lang="en-US" dirty="0"/>
          </a:p>
        </p:txBody>
      </p:sp>
      <p:sp>
        <p:nvSpPr>
          <p:cNvPr id="3" name="Title 2"/>
          <p:cNvSpPr>
            <a:spLocks noGrp="1"/>
          </p:cNvSpPr>
          <p:nvPr>
            <p:ph type="title"/>
          </p:nvPr>
        </p:nvSpPr>
        <p:spPr/>
        <p:txBody>
          <a:bodyPr>
            <a:normAutofit fontScale="90000"/>
          </a:bodyPr>
          <a:lstStyle/>
          <a:p>
            <a:r>
              <a:rPr lang="en-US" sz="4400" dirty="0"/>
              <a:t>Heating equipment is rated by: </a:t>
            </a:r>
            <a:br>
              <a:rPr lang="en-US" sz="4400" dirty="0"/>
            </a:br>
            <a:endParaRPr lang="en-US" dirty="0"/>
          </a:p>
        </p:txBody>
      </p:sp>
    </p:spTree>
    <p:extLst>
      <p:ext uri="{BB962C8B-B14F-4D97-AF65-F5344CB8AC3E}">
        <p14:creationId xmlns:p14="http://schemas.microsoft.com/office/powerpoint/2010/main" val="38474504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382000" cy="4178491"/>
          </a:xfrm>
        </p:spPr>
        <p:txBody>
          <a:bodyPr/>
          <a:lstStyle/>
          <a:p>
            <a:r>
              <a:rPr lang="en-US" dirty="0" smtClean="0"/>
              <a:t>The </a:t>
            </a:r>
            <a:r>
              <a:rPr lang="en-US" i="1" dirty="0" smtClean="0"/>
              <a:t>IECC</a:t>
            </a:r>
            <a:r>
              <a:rPr lang="en-US" dirty="0" smtClean="0"/>
              <a:t> divides Florida into two climate zones: Miami-Dade, Monroe and Broward Counties (Climate Zone1) and the rest of the state (Climate Zone 2)</a:t>
            </a:r>
          </a:p>
          <a:p>
            <a:r>
              <a:rPr lang="en-US" dirty="0" smtClean="0"/>
              <a:t>Florida’s performance-based code uses weather data for the closest weather station to the building to model impact of climate on the building.</a:t>
            </a: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4"/>
                </a:solidFill>
              </a:rPr>
              <a:t>How is the impact of climate variation handled in the code?</a:t>
            </a:r>
            <a:endParaRPr lang="en-US" dirty="0">
              <a:solidFill>
                <a:schemeClr val="accent4"/>
              </a:solidFill>
            </a:endParaRPr>
          </a:p>
        </p:txBody>
      </p:sp>
    </p:spTree>
    <p:extLst>
      <p:ext uri="{BB962C8B-B14F-4D97-AF65-F5344CB8AC3E}">
        <p14:creationId xmlns:p14="http://schemas.microsoft.com/office/powerpoint/2010/main" val="1236982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382000" cy="5562600"/>
          </a:xfrm>
        </p:spPr>
        <p:txBody>
          <a:bodyPr>
            <a:normAutofit fontScale="92500" lnSpcReduction="20000"/>
          </a:bodyPr>
          <a:lstStyle/>
          <a:p>
            <a:r>
              <a:rPr lang="en-US" dirty="0" smtClean="0"/>
              <a:t>Chapter 4 of the energy code refers HVAC equipment and duct closure requirements to Chapter 5 to avoid duplication. </a:t>
            </a:r>
          </a:p>
          <a:p>
            <a:r>
              <a:rPr lang="en-US" dirty="0" smtClean="0"/>
              <a:t>Section 403.2.2 requires duct testing by a Class 1 BERS rater, Class A or B or Mechanical contractor to demonstrate that the ducts are substantially air tight. The report should be attached to the form.</a:t>
            </a:r>
          </a:p>
          <a:p>
            <a:pPr marL="603504" lvl="2" indent="-256032">
              <a:spcBef>
                <a:spcPts val="400"/>
              </a:spcBef>
              <a:buSzPct val="68000"/>
              <a:buFont typeface="Wingdings 3"/>
              <a:buChar char=""/>
            </a:pPr>
            <a:r>
              <a:rPr lang="en-US" dirty="0"/>
              <a:t>Homes complying by Section 405 may get credit for duct testing but are not required to test.</a:t>
            </a:r>
          </a:p>
          <a:p>
            <a:r>
              <a:rPr lang="en-US" dirty="0" smtClean="0"/>
              <a:t>Section 403.4.3 has efficiency requirements for water heating equipment, including piping insulation and heat traps.</a:t>
            </a:r>
          </a:p>
          <a:p>
            <a:r>
              <a:rPr lang="en-US" dirty="0"/>
              <a:t>Section 403.6 has specific requirements for equipment sizing, which will be covered later in this program.</a:t>
            </a:r>
          </a:p>
          <a:p>
            <a:r>
              <a:rPr lang="en-US" dirty="0" smtClean="0"/>
              <a:t>Section 403.9 has efficiency requirements for swimming pool heaters and pumps.</a:t>
            </a:r>
          </a:p>
          <a:p>
            <a:pPr marL="393192" lvl="1" indent="0">
              <a:buNone/>
            </a:pPr>
            <a:endParaRPr lang="en-US" dirty="0" smtClean="0"/>
          </a:p>
          <a:p>
            <a:pPr lvl="1"/>
            <a:endParaRPr lang="en-US" dirty="0"/>
          </a:p>
        </p:txBody>
      </p:sp>
      <p:sp>
        <p:nvSpPr>
          <p:cNvPr id="3" name="Title 2"/>
          <p:cNvSpPr>
            <a:spLocks noGrp="1"/>
          </p:cNvSpPr>
          <p:nvPr>
            <p:ph type="title"/>
          </p:nvPr>
        </p:nvSpPr>
        <p:spPr>
          <a:xfrm>
            <a:off x="228600" y="0"/>
            <a:ext cx="8686800" cy="990600"/>
          </a:xfrm>
        </p:spPr>
        <p:txBody>
          <a:bodyPr>
            <a:normAutofit/>
          </a:bodyPr>
          <a:lstStyle/>
          <a:p>
            <a:r>
              <a:rPr lang="en-US" sz="3200" dirty="0" smtClean="0">
                <a:solidFill>
                  <a:schemeClr val="accent4"/>
                </a:solidFill>
              </a:rPr>
              <a:t>b. Equipment Requirements,  residential</a:t>
            </a:r>
            <a:endParaRPr lang="en-US" sz="3200" dirty="0">
              <a:solidFill>
                <a:schemeClr val="accent4"/>
              </a:solidFill>
            </a:endParaRPr>
          </a:p>
        </p:txBody>
      </p:sp>
    </p:spTree>
    <p:extLst>
      <p:ext uri="{BB962C8B-B14F-4D97-AF65-F5344CB8AC3E}">
        <p14:creationId xmlns:p14="http://schemas.microsoft.com/office/powerpoint/2010/main" val="3134148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5486400"/>
          </a:xfrm>
        </p:spPr>
        <p:txBody>
          <a:bodyPr>
            <a:normAutofit/>
          </a:bodyPr>
          <a:lstStyle/>
          <a:p>
            <a:pPr lvl="1">
              <a:buFont typeface="Wingdings" pitchFamily="2" charset="2"/>
              <a:buChar char="Ø"/>
            </a:pPr>
            <a:r>
              <a:rPr lang="en-US" dirty="0"/>
              <a:t>Section 403.6.1 of the code requires an </a:t>
            </a:r>
            <a:r>
              <a:rPr lang="en-US" dirty="0">
                <a:solidFill>
                  <a:srgbClr val="FF0000"/>
                </a:solidFill>
              </a:rPr>
              <a:t>ACCA Manual J </a:t>
            </a:r>
            <a:r>
              <a:rPr lang="en-US" dirty="0"/>
              <a:t>(or other approved HVAC calculation method) </a:t>
            </a:r>
            <a:r>
              <a:rPr lang="en-US" dirty="0" smtClean="0"/>
              <a:t>be performed on the building.</a:t>
            </a:r>
            <a:endParaRPr lang="en-US" dirty="0"/>
          </a:p>
          <a:p>
            <a:pPr lvl="1">
              <a:buFont typeface="Wingdings" pitchFamily="2" charset="2"/>
              <a:buChar char="Ø"/>
            </a:pPr>
            <a:r>
              <a:rPr lang="en-US" dirty="0"/>
              <a:t>Equipment should be chosen in accordance with </a:t>
            </a:r>
            <a:r>
              <a:rPr lang="en-US" dirty="0">
                <a:solidFill>
                  <a:srgbClr val="FF0000"/>
                </a:solidFill>
              </a:rPr>
              <a:t>ACCA Manual S</a:t>
            </a:r>
            <a:r>
              <a:rPr lang="en-US" dirty="0"/>
              <a:t> based on ACCA Manual J</a:t>
            </a:r>
          </a:p>
          <a:p>
            <a:pPr lvl="1">
              <a:buFont typeface="Wingdings" pitchFamily="2" charset="2"/>
              <a:buChar char="Ø"/>
            </a:pPr>
            <a:r>
              <a:rPr lang="en-US" dirty="0"/>
              <a:t>Manufacturer’s expanded performance data shall be used to select cooling-only equipment</a:t>
            </a:r>
          </a:p>
          <a:p>
            <a:pPr lvl="1">
              <a:buFont typeface="Wingdings" pitchFamily="2" charset="2"/>
              <a:buChar char="Ø"/>
            </a:pPr>
            <a:r>
              <a:rPr lang="en-US" dirty="0"/>
              <a:t>Total capacity should be not less than the calculated total load but not more than 1.15 X total load.</a:t>
            </a:r>
          </a:p>
          <a:p>
            <a:pPr lvl="1">
              <a:buFont typeface="Wingdings" pitchFamily="2" charset="2"/>
              <a:buChar char="Ø"/>
            </a:pPr>
            <a:r>
              <a:rPr lang="en-US" dirty="0"/>
              <a:t>Latent capacity of equipment ≥ calculated latent load.</a:t>
            </a:r>
          </a:p>
          <a:p>
            <a:pPr lvl="1">
              <a:buFont typeface="Wingdings" pitchFamily="2" charset="2"/>
              <a:buChar char="Ø"/>
            </a:pPr>
            <a:r>
              <a:rPr lang="en-US" dirty="0"/>
              <a:t>Section 101.4.7 requires that </a:t>
            </a:r>
            <a:r>
              <a:rPr lang="en-US" dirty="0" smtClean="0"/>
              <a:t>equipment sizing </a:t>
            </a:r>
            <a:r>
              <a:rPr lang="en-US" dirty="0"/>
              <a:t>be done for </a:t>
            </a:r>
            <a:r>
              <a:rPr lang="en-US" dirty="0">
                <a:solidFill>
                  <a:srgbClr val="FF0000"/>
                </a:solidFill>
              </a:rPr>
              <a:t>existing residential buildings</a:t>
            </a:r>
            <a:r>
              <a:rPr lang="en-US" dirty="0"/>
              <a:t>.</a:t>
            </a:r>
          </a:p>
          <a:p>
            <a:pPr lvl="1">
              <a:buFont typeface="Wingdings" pitchFamily="2" charset="2"/>
              <a:buChar char="Ø"/>
            </a:pPr>
            <a:r>
              <a:rPr lang="en-US" dirty="0" smtClean="0"/>
              <a:t>The </a:t>
            </a:r>
            <a:r>
              <a:rPr lang="en-US" dirty="0"/>
              <a:t>a/c contractor is responsible for determining the load and equipment selection. </a:t>
            </a:r>
          </a:p>
          <a:p>
            <a:endParaRPr lang="en-US" dirty="0"/>
          </a:p>
        </p:txBody>
      </p:sp>
      <p:sp>
        <p:nvSpPr>
          <p:cNvPr id="3" name="Title 2"/>
          <p:cNvSpPr>
            <a:spLocks noGrp="1"/>
          </p:cNvSpPr>
          <p:nvPr>
            <p:ph type="title"/>
          </p:nvPr>
        </p:nvSpPr>
        <p:spPr>
          <a:xfrm>
            <a:off x="304800" y="274638"/>
            <a:ext cx="8610600" cy="715962"/>
          </a:xfrm>
        </p:spPr>
        <p:txBody>
          <a:bodyPr>
            <a:normAutofit fontScale="90000"/>
          </a:bodyPr>
          <a:lstStyle/>
          <a:p>
            <a:r>
              <a:rPr lang="en-US" dirty="0" smtClean="0">
                <a:solidFill>
                  <a:schemeClr val="accent4"/>
                </a:solidFill>
              </a:rPr>
              <a:t/>
            </a:r>
            <a:br>
              <a:rPr lang="en-US" dirty="0" smtClean="0">
                <a:solidFill>
                  <a:schemeClr val="accent4"/>
                </a:solidFill>
              </a:rPr>
            </a:br>
            <a:r>
              <a:rPr lang="en-US" dirty="0" smtClean="0">
                <a:solidFill>
                  <a:schemeClr val="accent4"/>
                </a:solidFill>
              </a:rPr>
              <a:t>Residential </a:t>
            </a:r>
            <a:r>
              <a:rPr lang="en-US" dirty="0">
                <a:solidFill>
                  <a:schemeClr val="accent4"/>
                </a:solidFill>
              </a:rPr>
              <a:t>HVAC equipment sizing:</a:t>
            </a:r>
            <a:r>
              <a:rPr lang="en-US" dirty="0"/>
              <a:t/>
            </a:r>
            <a:br>
              <a:rPr lang="en-US" dirty="0"/>
            </a:br>
            <a:endParaRPr lang="en-US" dirty="0"/>
          </a:p>
        </p:txBody>
      </p:sp>
    </p:spTree>
    <p:extLst>
      <p:ext uri="{BB962C8B-B14F-4D97-AF65-F5344CB8AC3E}">
        <p14:creationId xmlns:p14="http://schemas.microsoft.com/office/powerpoint/2010/main" val="22876953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763000" cy="5257800"/>
          </a:xfrm>
        </p:spPr>
        <p:txBody>
          <a:bodyPr>
            <a:normAutofit fontScale="92500" lnSpcReduction="20000"/>
          </a:bodyPr>
          <a:lstStyle/>
          <a:p>
            <a:r>
              <a:rPr lang="en-US" dirty="0" smtClean="0"/>
              <a:t>Located in Chapter 5, referenced from Chapter 4.</a:t>
            </a:r>
          </a:p>
          <a:p>
            <a:r>
              <a:rPr lang="en-US" dirty="0" smtClean="0"/>
              <a:t>Equipment sizing is required.  </a:t>
            </a:r>
          </a:p>
          <a:p>
            <a:pPr marL="603504" lvl="2" indent="-256032">
              <a:spcBef>
                <a:spcPts val="400"/>
              </a:spcBef>
              <a:buSzPct val="68000"/>
              <a:buFont typeface="Wingdings 3"/>
              <a:buChar char=""/>
            </a:pPr>
            <a:r>
              <a:rPr lang="en-US" sz="2200" dirty="0" smtClean="0"/>
              <a:t>For new commercial buildings, sizing is performed according to ASHRAE/ACCA Standard 183 </a:t>
            </a:r>
            <a:r>
              <a:rPr lang="en-US" sz="2200" b="1" dirty="0" smtClean="0"/>
              <a:t>or</a:t>
            </a:r>
            <a:r>
              <a:rPr lang="en-US" sz="2200" dirty="0" smtClean="0"/>
              <a:t> ACCA Manual N.</a:t>
            </a:r>
          </a:p>
          <a:p>
            <a:pPr marL="603504" lvl="2" indent="-256032">
              <a:spcBef>
                <a:spcPts val="400"/>
              </a:spcBef>
              <a:buSzPct val="68000"/>
              <a:buFont typeface="Wingdings 3"/>
              <a:buChar char=""/>
            </a:pPr>
            <a:r>
              <a:rPr lang="en-US" sz="2200" dirty="0" smtClean="0"/>
              <a:t>Sizing </a:t>
            </a:r>
            <a:r>
              <a:rPr lang="en-US" sz="2200" dirty="0"/>
              <a:t>is </a:t>
            </a:r>
            <a:r>
              <a:rPr lang="en-US" sz="2200" dirty="0" smtClean="0">
                <a:solidFill>
                  <a:srgbClr val="FF0000"/>
                </a:solidFill>
              </a:rPr>
              <a:t>not</a:t>
            </a:r>
            <a:r>
              <a:rPr lang="en-US" sz="2200" dirty="0" smtClean="0"/>
              <a:t> required for </a:t>
            </a:r>
            <a:r>
              <a:rPr lang="en-US" sz="2200" dirty="0" smtClean="0">
                <a:solidFill>
                  <a:srgbClr val="FF0000"/>
                </a:solidFill>
              </a:rPr>
              <a:t>existing</a:t>
            </a:r>
            <a:r>
              <a:rPr lang="en-US" sz="2200" dirty="0" smtClean="0"/>
              <a:t> </a:t>
            </a:r>
            <a:r>
              <a:rPr lang="en-US" sz="2200" dirty="0" smtClean="0">
                <a:solidFill>
                  <a:srgbClr val="FF0000"/>
                </a:solidFill>
              </a:rPr>
              <a:t>commercial buildings </a:t>
            </a:r>
            <a:r>
              <a:rPr lang="en-US" sz="2200" dirty="0" smtClean="0"/>
              <a:t>(changed in 2012 Supplement because of unintended consequences).</a:t>
            </a:r>
            <a:endParaRPr lang="en-US" sz="2200" dirty="0"/>
          </a:p>
          <a:p>
            <a:r>
              <a:rPr lang="en-US" dirty="0" smtClean="0"/>
              <a:t>Code minimum HVAC efficiencies shall be met per </a:t>
            </a:r>
            <a:r>
              <a:rPr lang="en-US" dirty="0" smtClean="0">
                <a:solidFill>
                  <a:schemeClr val="accent4"/>
                </a:solidFill>
              </a:rPr>
              <a:t>Tables 503.2.3(1) – (8)</a:t>
            </a:r>
            <a:r>
              <a:rPr lang="en-US" dirty="0" smtClean="0"/>
              <a:t>. </a:t>
            </a:r>
          </a:p>
          <a:p>
            <a:pPr marL="603504" lvl="2" indent="-256032">
              <a:spcBef>
                <a:spcPts val="400"/>
              </a:spcBef>
              <a:buSzPct val="68000"/>
              <a:buFont typeface="Wingdings 3"/>
              <a:buChar char=""/>
            </a:pPr>
            <a:r>
              <a:rPr lang="en-US" sz="2200" dirty="0" smtClean="0"/>
              <a:t>Performance method allows whole building tradeoffs for equipment that is more efficient than national standards. </a:t>
            </a:r>
          </a:p>
          <a:p>
            <a:r>
              <a:rPr lang="en-US" dirty="0" smtClean="0"/>
              <a:t>Ducts shall be constructed and sealed according to Table 503.2.7.2.</a:t>
            </a:r>
          </a:p>
          <a:p>
            <a:r>
              <a:rPr lang="en-US" dirty="0" smtClean="0"/>
              <a:t>Commercial buildings &gt;5,000 </a:t>
            </a:r>
            <a:r>
              <a:rPr lang="en-US" dirty="0" err="1" smtClean="0"/>
              <a:t>s.f.</a:t>
            </a:r>
            <a:r>
              <a:rPr lang="en-US" dirty="0" smtClean="0"/>
              <a:t> shall be tested, adjusted and balanced according to Sec. 503.2.9.1.</a:t>
            </a:r>
          </a:p>
          <a:p>
            <a:pPr marL="603504" lvl="2" indent="-256032">
              <a:spcBef>
                <a:spcPts val="400"/>
              </a:spcBef>
              <a:buSzPct val="68000"/>
              <a:buFont typeface="Wingdings 3"/>
              <a:buChar char=""/>
            </a:pPr>
            <a:r>
              <a:rPr lang="en-US" sz="2200" dirty="0" smtClean="0"/>
              <a:t>written </a:t>
            </a:r>
            <a:r>
              <a:rPr lang="en-US" sz="2200" dirty="0"/>
              <a:t>balance report provided to building </a:t>
            </a:r>
            <a:r>
              <a:rPr lang="en-US" sz="2200" dirty="0" smtClean="0"/>
              <a:t>owner or </a:t>
            </a:r>
            <a:r>
              <a:rPr lang="en-US" sz="2200" dirty="0"/>
              <a:t>designated </a:t>
            </a:r>
            <a:r>
              <a:rPr lang="en-US" sz="2200" dirty="0" smtClean="0"/>
              <a:t>representative</a:t>
            </a:r>
          </a:p>
          <a:p>
            <a:endParaRPr lang="en-US" dirty="0"/>
          </a:p>
        </p:txBody>
      </p:sp>
      <p:sp>
        <p:nvSpPr>
          <p:cNvPr id="3" name="Title 2"/>
          <p:cNvSpPr>
            <a:spLocks noGrp="1"/>
          </p:cNvSpPr>
          <p:nvPr>
            <p:ph type="title"/>
          </p:nvPr>
        </p:nvSpPr>
        <p:spPr>
          <a:xfrm>
            <a:off x="76200" y="274638"/>
            <a:ext cx="8610600" cy="944562"/>
          </a:xfrm>
        </p:spPr>
        <p:txBody>
          <a:bodyPr>
            <a:normAutofit/>
          </a:bodyPr>
          <a:lstStyle/>
          <a:p>
            <a:pPr algn="ctr"/>
            <a:r>
              <a:rPr lang="en-US" sz="3200" dirty="0" smtClean="0">
                <a:solidFill>
                  <a:schemeClr val="accent4"/>
                </a:solidFill>
              </a:rPr>
              <a:t>b. Equipment requirements, commercial</a:t>
            </a:r>
            <a:endParaRPr lang="en-US" sz="3200" dirty="0">
              <a:solidFill>
                <a:schemeClr val="accent4"/>
              </a:solidFill>
            </a:endParaRPr>
          </a:p>
        </p:txBody>
      </p:sp>
    </p:spTree>
    <p:extLst>
      <p:ext uri="{BB962C8B-B14F-4D97-AF65-F5344CB8AC3E}">
        <p14:creationId xmlns:p14="http://schemas.microsoft.com/office/powerpoint/2010/main" val="1935690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638800"/>
            <a:ext cx="8229600" cy="368491"/>
          </a:xfrm>
        </p:spPr>
        <p:txBody>
          <a:bodyPr>
            <a:normAutofit fontScale="77500" lnSpcReduction="20000"/>
          </a:bodyPr>
          <a:lstStyle/>
          <a:p>
            <a:endParaRPr lang="en-US" dirty="0"/>
          </a:p>
        </p:txBody>
      </p:sp>
      <p:sp>
        <p:nvSpPr>
          <p:cNvPr id="3" name="Title 2"/>
          <p:cNvSpPr>
            <a:spLocks noGrp="1"/>
          </p:cNvSpPr>
          <p:nvPr>
            <p:ph type="title"/>
          </p:nvPr>
        </p:nvSpPr>
        <p:spPr>
          <a:xfrm>
            <a:off x="457200" y="1143000"/>
            <a:ext cx="8229600" cy="3200400"/>
          </a:xfrm>
        </p:spPr>
        <p:txBody>
          <a:bodyPr/>
          <a:lstStyle/>
          <a:p>
            <a:pPr algn="ctr"/>
            <a:r>
              <a:rPr lang="en-US" dirty="0" smtClean="0">
                <a:solidFill>
                  <a:schemeClr val="bg2">
                    <a:lumMod val="50000"/>
                  </a:schemeClr>
                </a:solidFill>
              </a:rPr>
              <a:t>Lighting </a:t>
            </a:r>
            <a:r>
              <a:rPr lang="en-US" dirty="0">
                <a:solidFill>
                  <a:schemeClr val="bg2">
                    <a:lumMod val="50000"/>
                  </a:schemeClr>
                </a:solidFill>
              </a:rPr>
              <a:t>Systems</a:t>
            </a:r>
            <a:endParaRPr lang="en-US" dirty="0"/>
          </a:p>
        </p:txBody>
      </p:sp>
    </p:spTree>
    <p:extLst>
      <p:ext uri="{BB962C8B-B14F-4D97-AF65-F5344CB8AC3E}">
        <p14:creationId xmlns:p14="http://schemas.microsoft.com/office/powerpoint/2010/main" val="32271547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381000" y="273050"/>
            <a:ext cx="7848600" cy="1143000"/>
          </a:xfrm>
        </p:spPr>
        <p:txBody>
          <a:bodyPr>
            <a:normAutofit fontScale="90000"/>
          </a:bodyPr>
          <a:lstStyle/>
          <a:p>
            <a:r>
              <a:rPr lang="en-US" dirty="0">
                <a:solidFill>
                  <a:schemeClr val="accent4"/>
                </a:solidFill>
              </a:rPr>
              <a:t>Residential lighting: 50% of lights must be</a:t>
            </a:r>
            <a:r>
              <a:rPr lang="en-US" b="0" dirty="0">
                <a:solidFill>
                  <a:schemeClr val="accent4"/>
                </a:solidFill>
              </a:rPr>
              <a:t> </a:t>
            </a:r>
            <a:r>
              <a:rPr lang="en-US" dirty="0">
                <a:solidFill>
                  <a:schemeClr val="accent4"/>
                </a:solidFill>
              </a:rPr>
              <a:t>high-efficacy lamps </a:t>
            </a:r>
          </a:p>
        </p:txBody>
      </p:sp>
      <p:sp>
        <p:nvSpPr>
          <p:cNvPr id="6" name="Content Placeholder 5"/>
          <p:cNvSpPr>
            <a:spLocks noGrp="1"/>
          </p:cNvSpPr>
          <p:nvPr>
            <p:ph sz="quarter" idx="4294967295"/>
          </p:nvPr>
        </p:nvSpPr>
        <p:spPr>
          <a:xfrm>
            <a:off x="0" y="1752600"/>
            <a:ext cx="4040188" cy="4038600"/>
          </a:xfrm>
        </p:spPr>
        <p:txBody>
          <a:bodyPr>
            <a:normAutofit fontScale="77500" lnSpcReduction="20000"/>
          </a:bodyPr>
          <a:lstStyle/>
          <a:p>
            <a:pPr>
              <a:buClr>
                <a:schemeClr val="accent3"/>
              </a:buClr>
              <a:defRPr/>
            </a:pPr>
            <a:r>
              <a:rPr lang="en-US" dirty="0">
                <a:solidFill>
                  <a:srgbClr val="FF0000"/>
                </a:solidFill>
              </a:rPr>
              <a:t>High-efficacy lamps </a:t>
            </a:r>
            <a:r>
              <a:rPr lang="en-US" dirty="0"/>
              <a:t>include compact fluorescent lamps, T-8 or smaller diameter linear fluorescent lamps, or lamps with a minimum efficacy of:</a:t>
            </a:r>
          </a:p>
          <a:p>
            <a:pPr marL="731520" indent="-514350">
              <a:buClr>
                <a:schemeClr val="accent3"/>
              </a:buClr>
              <a:buFont typeface="Wingdings 2"/>
              <a:buAutoNum type="arabicPeriod"/>
              <a:defRPr/>
            </a:pPr>
            <a:r>
              <a:rPr lang="en-US" dirty="0"/>
              <a:t>60 lumens per watt for lamps over 40 watts,</a:t>
            </a:r>
          </a:p>
          <a:p>
            <a:pPr marL="731520" indent="-514350">
              <a:buClr>
                <a:schemeClr val="accent3"/>
              </a:buClr>
              <a:buFont typeface="Wingdings 2"/>
              <a:buAutoNum type="arabicPeriod"/>
              <a:defRPr/>
            </a:pPr>
            <a:r>
              <a:rPr lang="en-US" dirty="0"/>
              <a:t>50 lumens per watt for lamps over 15 watts  to 40 watts, and</a:t>
            </a:r>
          </a:p>
          <a:p>
            <a:pPr marL="731520" indent="-514350">
              <a:buClr>
                <a:schemeClr val="accent3"/>
              </a:buClr>
              <a:buFont typeface="Wingdings 2"/>
              <a:buAutoNum type="arabicPeriod"/>
              <a:defRPr/>
            </a:pPr>
            <a:r>
              <a:rPr lang="en-US" dirty="0"/>
              <a:t>40 lumens per watt for lamps 15 watts or less</a:t>
            </a:r>
          </a:p>
          <a:p>
            <a:endParaRPr lang="en-US" dirty="0"/>
          </a:p>
        </p:txBody>
      </p:sp>
      <p:sp>
        <p:nvSpPr>
          <p:cNvPr id="8" name="Content Placeholder 7"/>
          <p:cNvSpPr>
            <a:spLocks noGrp="1"/>
          </p:cNvSpPr>
          <p:nvPr>
            <p:ph sz="quarter" idx="4294967295"/>
          </p:nvPr>
        </p:nvSpPr>
        <p:spPr>
          <a:xfrm>
            <a:off x="5486400" y="1444625"/>
            <a:ext cx="3657600" cy="4346575"/>
          </a:xfrm>
        </p:spPr>
        <p:txBody>
          <a:bodyPr>
            <a:normAutofit fontScale="92500" lnSpcReduction="20000"/>
          </a:bodyPr>
          <a:lstStyle/>
          <a:p>
            <a:pPr marL="274320" indent="-274320">
              <a:buClr>
                <a:schemeClr val="accent3"/>
              </a:buClr>
              <a:buNone/>
              <a:defRPr/>
            </a:pPr>
            <a:endParaRPr lang="en-US" sz="2000" b="1" u="sng" dirty="0" smtClean="0">
              <a:solidFill>
                <a:srgbClr val="00B0F0"/>
              </a:solidFill>
            </a:endParaRPr>
          </a:p>
          <a:p>
            <a:pPr marL="274320" indent="-274320">
              <a:buClr>
                <a:schemeClr val="accent3"/>
              </a:buClr>
              <a:buNone/>
              <a:defRPr/>
            </a:pPr>
            <a:endParaRPr lang="en-US" sz="2000" b="1" u="sng" dirty="0">
              <a:solidFill>
                <a:srgbClr val="00B0F0"/>
              </a:solidFill>
            </a:endParaRPr>
          </a:p>
          <a:p>
            <a:pPr marL="274320" indent="-274320">
              <a:buClr>
                <a:schemeClr val="accent3"/>
              </a:buClr>
              <a:buNone/>
              <a:defRPr/>
            </a:pPr>
            <a:endParaRPr lang="en-US" sz="2000" b="1" u="sng" dirty="0" smtClean="0">
              <a:solidFill>
                <a:srgbClr val="00B0F0"/>
              </a:solidFill>
            </a:endParaRPr>
          </a:p>
          <a:p>
            <a:pPr marL="274320" indent="-274320">
              <a:buClr>
                <a:schemeClr val="accent3"/>
              </a:buClr>
              <a:buNone/>
              <a:defRPr/>
            </a:pPr>
            <a:endParaRPr lang="en-US" sz="2000" b="1" u="sng" dirty="0">
              <a:solidFill>
                <a:srgbClr val="00B0F0"/>
              </a:solidFill>
            </a:endParaRPr>
          </a:p>
          <a:p>
            <a:pPr marL="274320" indent="-274320">
              <a:buClr>
                <a:schemeClr val="accent3"/>
              </a:buClr>
              <a:buNone/>
              <a:defRPr/>
            </a:pPr>
            <a:endParaRPr lang="en-US" sz="2000" b="1" u="sng" dirty="0" smtClean="0">
              <a:solidFill>
                <a:srgbClr val="00B0F0"/>
              </a:solidFill>
            </a:endParaRPr>
          </a:p>
          <a:p>
            <a:pPr marL="274320" indent="-274320">
              <a:buClr>
                <a:schemeClr val="accent3"/>
              </a:buClr>
              <a:buNone/>
              <a:defRPr/>
            </a:pPr>
            <a:endParaRPr lang="en-US" sz="2000" b="1" u="sng" dirty="0">
              <a:solidFill>
                <a:srgbClr val="00B0F0"/>
              </a:solidFill>
            </a:endParaRPr>
          </a:p>
          <a:p>
            <a:pPr marL="274320" indent="-274320">
              <a:buClr>
                <a:schemeClr val="accent3"/>
              </a:buClr>
              <a:buNone/>
              <a:defRPr/>
            </a:pPr>
            <a:endParaRPr lang="en-US" sz="2000" b="1" u="sng" dirty="0" smtClean="0">
              <a:solidFill>
                <a:srgbClr val="00B0F0"/>
              </a:solidFill>
            </a:endParaRPr>
          </a:p>
          <a:p>
            <a:pPr marL="274320" indent="-274320">
              <a:buClr>
                <a:schemeClr val="accent3"/>
              </a:buClr>
              <a:buNone/>
              <a:defRPr/>
            </a:pPr>
            <a:r>
              <a:rPr lang="en-US" sz="2000" b="1" u="sng" dirty="0" smtClean="0">
                <a:solidFill>
                  <a:srgbClr val="00B0F0"/>
                </a:solidFill>
              </a:rPr>
              <a:t>Examples:</a:t>
            </a:r>
          </a:p>
          <a:p>
            <a:pPr marL="274320" indent="-274320">
              <a:buClr>
                <a:schemeClr val="accent3"/>
              </a:buClr>
              <a:buNone/>
              <a:defRPr/>
            </a:pPr>
            <a:endParaRPr lang="en-US" sz="2000" b="1" u="sng" dirty="0">
              <a:solidFill>
                <a:srgbClr val="00B0F0"/>
              </a:solidFill>
            </a:endParaRPr>
          </a:p>
          <a:p>
            <a:pPr marL="274320" indent="-274320">
              <a:buClr>
                <a:schemeClr val="accent3"/>
              </a:buClr>
              <a:buFont typeface="Wingdings 2"/>
              <a:buChar char=""/>
              <a:defRPr/>
            </a:pPr>
            <a:r>
              <a:rPr lang="en-US" sz="2000" dirty="0">
                <a:solidFill>
                  <a:srgbClr val="00B0F0"/>
                </a:solidFill>
              </a:rPr>
              <a:t>Compact </a:t>
            </a:r>
            <a:r>
              <a:rPr lang="en-US" sz="2000" dirty="0" smtClean="0">
                <a:solidFill>
                  <a:srgbClr val="00B0F0"/>
                </a:solidFill>
              </a:rPr>
              <a:t>Fluorescent</a:t>
            </a:r>
            <a:endParaRPr lang="en-US" sz="2000" dirty="0">
              <a:solidFill>
                <a:srgbClr val="00B0F0"/>
              </a:solidFill>
            </a:endParaRPr>
          </a:p>
          <a:p>
            <a:pPr marL="274320" indent="-274320">
              <a:buClr>
                <a:schemeClr val="accent3"/>
              </a:buClr>
              <a:buFont typeface="Wingdings 2"/>
              <a:buChar char=""/>
              <a:defRPr/>
            </a:pPr>
            <a:r>
              <a:rPr lang="en-US" sz="2000" dirty="0">
                <a:solidFill>
                  <a:srgbClr val="00B0F0"/>
                </a:solidFill>
              </a:rPr>
              <a:t>Linear Fluorescent</a:t>
            </a:r>
          </a:p>
          <a:p>
            <a:pPr marL="274320" indent="-274320">
              <a:buClr>
                <a:schemeClr val="accent3"/>
              </a:buClr>
              <a:buFont typeface="Wingdings 2"/>
              <a:buChar char=""/>
              <a:defRPr/>
            </a:pPr>
            <a:r>
              <a:rPr lang="en-US" sz="2000" dirty="0">
                <a:solidFill>
                  <a:srgbClr val="00B0F0"/>
                </a:solidFill>
              </a:rPr>
              <a:t>Metal Halide</a:t>
            </a:r>
          </a:p>
          <a:p>
            <a:pPr marL="274320" indent="-274320">
              <a:buClr>
                <a:schemeClr val="accent3"/>
              </a:buClr>
              <a:buFont typeface="Wingdings 2"/>
              <a:buChar char=""/>
              <a:defRPr/>
            </a:pPr>
            <a:r>
              <a:rPr lang="en-US" sz="2000" dirty="0">
                <a:solidFill>
                  <a:srgbClr val="00B0F0"/>
                </a:solidFill>
              </a:rPr>
              <a:t>High Pressure Sodium</a:t>
            </a:r>
          </a:p>
          <a:p>
            <a:pPr marL="274320" indent="-274320">
              <a:buClr>
                <a:schemeClr val="accent3"/>
              </a:buClr>
              <a:buFont typeface="Wingdings 2"/>
              <a:buChar char=""/>
              <a:defRPr/>
            </a:pPr>
            <a:r>
              <a:rPr lang="en-US" sz="2000" dirty="0">
                <a:solidFill>
                  <a:srgbClr val="00B0F0"/>
                </a:solidFill>
              </a:rPr>
              <a:t>LED</a:t>
            </a:r>
          </a:p>
          <a:p>
            <a:pPr marL="274320" indent="-274320">
              <a:buClr>
                <a:schemeClr val="accent3"/>
              </a:buClr>
              <a:buFont typeface="Wingdings 2"/>
              <a:buChar char=""/>
              <a:defRPr/>
            </a:pPr>
            <a:r>
              <a:rPr lang="en-US" sz="2000" dirty="0">
                <a:solidFill>
                  <a:srgbClr val="00B0F0"/>
                </a:solidFill>
              </a:rPr>
              <a:t>Induction</a:t>
            </a:r>
          </a:p>
          <a:p>
            <a:endParaRPr lang="en-US" dirty="0"/>
          </a:p>
        </p:txBody>
      </p:sp>
    </p:spTree>
    <p:extLst>
      <p:ext uri="{BB962C8B-B14F-4D97-AF65-F5344CB8AC3E}">
        <p14:creationId xmlns:p14="http://schemas.microsoft.com/office/powerpoint/2010/main" val="596055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676400"/>
            <a:ext cx="8229600" cy="4330891"/>
          </a:xfrm>
        </p:spPr>
        <p:txBody>
          <a:bodyPr>
            <a:normAutofit/>
          </a:bodyPr>
          <a:lstStyle/>
          <a:p>
            <a:pPr marL="109728" indent="0" algn="ctr">
              <a:buNone/>
            </a:pPr>
            <a:r>
              <a:rPr lang="en-US" sz="4000" dirty="0" smtClean="0">
                <a:solidFill>
                  <a:schemeClr val="bg2">
                    <a:lumMod val="50000"/>
                  </a:schemeClr>
                </a:solidFill>
              </a:rPr>
              <a:t>CHAPTER 4</a:t>
            </a:r>
          </a:p>
          <a:p>
            <a:pPr marL="109728" indent="0" algn="ctr">
              <a:buNone/>
            </a:pPr>
            <a:r>
              <a:rPr lang="en-US" sz="4000" dirty="0" smtClean="0">
                <a:solidFill>
                  <a:schemeClr val="bg2">
                    <a:lumMod val="50000"/>
                  </a:schemeClr>
                </a:solidFill>
              </a:rPr>
              <a:t>RESIDENTIAL </a:t>
            </a:r>
          </a:p>
          <a:p>
            <a:pPr marL="109728" indent="0" algn="ctr">
              <a:buNone/>
            </a:pPr>
            <a:r>
              <a:rPr lang="en-US" sz="4000" dirty="0" smtClean="0">
                <a:solidFill>
                  <a:schemeClr val="bg2">
                    <a:lumMod val="50000"/>
                  </a:schemeClr>
                </a:solidFill>
              </a:rPr>
              <a:t>ENERGY EFFICIENCY</a:t>
            </a:r>
          </a:p>
          <a:p>
            <a:pPr marL="109728" indent="0">
              <a:buNone/>
            </a:pPr>
            <a:endParaRPr lang="en-US" sz="2800" dirty="0" smtClean="0">
              <a:solidFill>
                <a:schemeClr val="bg2">
                  <a:lumMod val="50000"/>
                </a:schemeClr>
              </a:solidFill>
            </a:endParaRPr>
          </a:p>
          <a:p>
            <a:pPr marL="109728" indent="0">
              <a:buNone/>
            </a:pPr>
            <a:endParaRPr lang="en-US" sz="2800" dirty="0">
              <a:solidFill>
                <a:schemeClr val="bg2">
                  <a:lumMod val="50000"/>
                </a:schemeClr>
              </a:solidFill>
            </a:endParaRPr>
          </a:p>
          <a:p>
            <a:pPr marL="109728" indent="0">
              <a:buNone/>
            </a:pPr>
            <a:r>
              <a:rPr lang="en-US" sz="2800" dirty="0" smtClean="0">
                <a:solidFill>
                  <a:schemeClr val="bg2">
                    <a:lumMod val="50000"/>
                  </a:schemeClr>
                </a:solidFill>
              </a:rPr>
              <a:t>Administration</a:t>
            </a:r>
          </a:p>
          <a:p>
            <a:pPr marL="109728" indent="0">
              <a:buNone/>
            </a:pPr>
            <a:r>
              <a:rPr lang="en-US" sz="2800" dirty="0" smtClean="0">
                <a:solidFill>
                  <a:schemeClr val="bg2">
                    <a:lumMod val="50000"/>
                  </a:schemeClr>
                </a:solidFill>
              </a:rPr>
              <a:t>Building envelope</a:t>
            </a:r>
          </a:p>
        </p:txBody>
      </p:sp>
    </p:spTree>
    <p:extLst>
      <p:ext uri="{BB962C8B-B14F-4D97-AF65-F5344CB8AC3E}">
        <p14:creationId xmlns:p14="http://schemas.microsoft.com/office/powerpoint/2010/main" val="27715441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534400" cy="5638800"/>
          </a:xfrm>
        </p:spPr>
        <p:txBody>
          <a:bodyPr>
            <a:normAutofit fontScale="32500" lnSpcReduction="20000"/>
          </a:bodyPr>
          <a:lstStyle/>
          <a:p>
            <a:pPr marL="365760" lvl="1" indent="-256032">
              <a:spcBef>
                <a:spcPts val="400"/>
              </a:spcBef>
              <a:buSzPct val="68000"/>
              <a:buFont typeface="Wingdings 3"/>
              <a:buChar char=""/>
            </a:pPr>
            <a:r>
              <a:rPr lang="en-US" sz="6000" dirty="0" smtClean="0"/>
              <a:t>Where </a:t>
            </a:r>
            <a:r>
              <a:rPr lang="en-US" sz="6000" dirty="0"/>
              <a:t>building is &gt;5,000 </a:t>
            </a:r>
            <a:r>
              <a:rPr lang="en-US" sz="6000" dirty="0" err="1"/>
              <a:t>s.f.</a:t>
            </a:r>
            <a:r>
              <a:rPr lang="en-US" sz="6000" dirty="0"/>
              <a:t>, automatic lighting shutoff is required, either</a:t>
            </a:r>
            <a:r>
              <a:rPr lang="en-US" sz="6000" dirty="0" smtClean="0"/>
              <a:t>:</a:t>
            </a:r>
          </a:p>
          <a:p>
            <a:pPr lvl="2">
              <a:buFont typeface="Wingdings" pitchFamily="2" charset="2"/>
              <a:buChar char="§"/>
            </a:pPr>
            <a:r>
              <a:rPr lang="en-US" sz="4000" dirty="0"/>
              <a:t>Scheduled time-of-day to control interior lighting</a:t>
            </a:r>
          </a:p>
          <a:p>
            <a:pPr lvl="2">
              <a:buFont typeface="Wingdings" pitchFamily="2" charset="2"/>
              <a:buChar char="§"/>
            </a:pPr>
            <a:r>
              <a:rPr lang="en-US" sz="4000" dirty="0"/>
              <a:t>Occupant sensor to shut off lights within 30 minutes</a:t>
            </a:r>
          </a:p>
          <a:p>
            <a:pPr lvl="2">
              <a:buFont typeface="Wingdings" pitchFamily="2" charset="2"/>
              <a:buChar char="§"/>
            </a:pPr>
            <a:r>
              <a:rPr lang="en-US" sz="4000" dirty="0"/>
              <a:t>Signal from control or alarm system if unoccupied</a:t>
            </a:r>
          </a:p>
          <a:p>
            <a:pPr marL="731520" lvl="1">
              <a:buNone/>
            </a:pPr>
            <a:r>
              <a:rPr lang="en-US" sz="4000" dirty="0"/>
              <a:t>   Exceptions:</a:t>
            </a:r>
          </a:p>
          <a:p>
            <a:pPr lvl="3">
              <a:buFont typeface="Wingdings" pitchFamily="2" charset="2"/>
              <a:buChar char="v"/>
            </a:pPr>
            <a:r>
              <a:rPr lang="en-US" sz="4000" dirty="0"/>
              <a:t>Lighting intended for 24 hour operation</a:t>
            </a:r>
          </a:p>
          <a:p>
            <a:pPr lvl="3">
              <a:buFont typeface="Wingdings" pitchFamily="2" charset="2"/>
              <a:buChar char="v"/>
            </a:pPr>
            <a:r>
              <a:rPr lang="en-US" sz="4000" dirty="0"/>
              <a:t>Spaces where patient care is directly provided</a:t>
            </a:r>
          </a:p>
          <a:p>
            <a:pPr lvl="3">
              <a:buFont typeface="Wingdings" pitchFamily="2" charset="2"/>
              <a:buChar char="v"/>
            </a:pPr>
            <a:r>
              <a:rPr lang="en-US" sz="4000" dirty="0"/>
              <a:t>Where an automatic shutoff would endanger  safety of occupants</a:t>
            </a:r>
          </a:p>
          <a:p>
            <a:r>
              <a:rPr lang="en-US" sz="5800" dirty="0" smtClean="0"/>
              <a:t>Space controls</a:t>
            </a:r>
          </a:p>
          <a:p>
            <a:pPr lvl="2">
              <a:buFont typeface="Wingdings" pitchFamily="2" charset="2"/>
              <a:buChar char="§"/>
            </a:pPr>
            <a:r>
              <a:rPr lang="en-US" sz="4000" dirty="0"/>
              <a:t>Each area enclosed by walls or floor-to-ceiling partitions shall have at least one control device to independently control the general space lighting.</a:t>
            </a:r>
          </a:p>
          <a:p>
            <a:pPr lvl="3">
              <a:buFont typeface="Wingdings" pitchFamily="2" charset="2"/>
              <a:buChar char="v"/>
            </a:pPr>
            <a:r>
              <a:rPr lang="en-US" sz="4000" dirty="0"/>
              <a:t>Except: Remote location permitted for safety/security.</a:t>
            </a:r>
          </a:p>
          <a:p>
            <a:pPr lvl="2">
              <a:buFont typeface="Wingdings" pitchFamily="2" charset="2"/>
              <a:buChar char="§"/>
            </a:pPr>
            <a:r>
              <a:rPr lang="en-US" sz="4000" dirty="0"/>
              <a:t>Automatic controls required in classrooms, meeting &amp; break rooms</a:t>
            </a:r>
          </a:p>
          <a:p>
            <a:pPr lvl="3">
              <a:buFont typeface="Wingdings" pitchFamily="2" charset="2"/>
              <a:buChar char="v"/>
            </a:pPr>
            <a:r>
              <a:rPr lang="en-US" sz="4000" dirty="0"/>
              <a:t>Except: Shop, lab, preK-12</a:t>
            </a:r>
          </a:p>
          <a:p>
            <a:pPr lvl="2">
              <a:buFont typeface="Wingdings" pitchFamily="2" charset="2"/>
              <a:buChar char="§"/>
            </a:pPr>
            <a:r>
              <a:rPr lang="en-US" sz="4000" dirty="0"/>
              <a:t>All other spaces, manual or automatic </a:t>
            </a:r>
            <a:r>
              <a:rPr lang="en-US" sz="4000" b="1" dirty="0"/>
              <a:t>capable of ≤4 hour override</a:t>
            </a:r>
            <a:r>
              <a:rPr lang="en-US" sz="4000" dirty="0"/>
              <a:t>, limited as follows:</a:t>
            </a:r>
          </a:p>
          <a:p>
            <a:pPr lvl="3">
              <a:buFont typeface="Wingdings" pitchFamily="2" charset="2"/>
              <a:buChar char="v"/>
            </a:pPr>
            <a:r>
              <a:rPr lang="en-US" sz="4000" dirty="0"/>
              <a:t>  ≤ 10,000 </a:t>
            </a:r>
            <a:r>
              <a:rPr lang="en-US" sz="4000" dirty="0" err="1"/>
              <a:t>s.f.</a:t>
            </a:r>
            <a:r>
              <a:rPr lang="en-US" sz="4000" dirty="0"/>
              <a:t>		2,500 </a:t>
            </a:r>
            <a:r>
              <a:rPr lang="en-US" sz="4000" dirty="0" err="1"/>
              <a:t>s.f.</a:t>
            </a:r>
            <a:r>
              <a:rPr lang="en-US" sz="4000" dirty="0"/>
              <a:t> max. controlled space</a:t>
            </a:r>
          </a:p>
          <a:p>
            <a:pPr lvl="3">
              <a:buFont typeface="Wingdings" pitchFamily="2" charset="2"/>
              <a:buChar char="v"/>
            </a:pPr>
            <a:r>
              <a:rPr lang="en-US" sz="4000" dirty="0"/>
              <a:t>  &gt; 10,000 </a:t>
            </a:r>
            <a:r>
              <a:rPr lang="en-US" sz="4000" dirty="0" err="1"/>
              <a:t>s.f.</a:t>
            </a:r>
            <a:r>
              <a:rPr lang="en-US" sz="4000" dirty="0"/>
              <a:t>	 	10,000 </a:t>
            </a:r>
            <a:r>
              <a:rPr lang="en-US" sz="4000" dirty="0" err="1"/>
              <a:t>s.f.</a:t>
            </a:r>
            <a:r>
              <a:rPr lang="en-US" sz="4000" dirty="0"/>
              <a:t> max. controlled space</a:t>
            </a:r>
          </a:p>
          <a:p>
            <a:r>
              <a:rPr lang="en-US" sz="5800" dirty="0" smtClean="0"/>
              <a:t>Exterior </a:t>
            </a:r>
            <a:r>
              <a:rPr lang="en-US" sz="5800" dirty="0"/>
              <a:t>lighting </a:t>
            </a:r>
            <a:r>
              <a:rPr lang="en-US" sz="5400" dirty="0" smtClean="0"/>
              <a:t>shall </a:t>
            </a:r>
            <a:r>
              <a:rPr lang="en-US" sz="5400" dirty="0"/>
              <a:t>have automatic controls capable of turning off exterior lighting when sufficient daylight is available or when lighting is not required</a:t>
            </a:r>
          </a:p>
          <a:p>
            <a:pPr lvl="2">
              <a:buFont typeface="Wingdings" pitchFamily="2" charset="2"/>
              <a:buChar char="§"/>
            </a:pPr>
            <a:r>
              <a:rPr lang="en-US" sz="4000" dirty="0"/>
              <a:t>Where </a:t>
            </a:r>
            <a:r>
              <a:rPr lang="en-US" sz="4000" u="sng" dirty="0"/>
              <a:t>not</a:t>
            </a:r>
            <a:r>
              <a:rPr lang="en-US" sz="4000" dirty="0"/>
              <a:t> dawn to dust: Astronomical time switch</a:t>
            </a:r>
          </a:p>
          <a:p>
            <a:pPr lvl="2">
              <a:buFont typeface="Wingdings" pitchFamily="2" charset="2"/>
              <a:buChar char="§"/>
            </a:pPr>
            <a:r>
              <a:rPr lang="en-US" sz="4000" dirty="0"/>
              <a:t>Where dawn to dusk: astronomical time switch or </a:t>
            </a:r>
            <a:r>
              <a:rPr lang="en-US" sz="4000" dirty="0" err="1"/>
              <a:t>photosensor</a:t>
            </a:r>
            <a:endParaRPr lang="en-US" sz="4000" dirty="0"/>
          </a:p>
          <a:p>
            <a:pPr lvl="3">
              <a:buFont typeface="Wingdings" pitchFamily="2" charset="2"/>
              <a:buChar char="v"/>
            </a:pPr>
            <a:r>
              <a:rPr lang="en-US" sz="4000" dirty="0"/>
              <a:t>Except: Covered vehicle entrances or exits or parking structures for safety, security or eye adaptation</a:t>
            </a:r>
          </a:p>
          <a:p>
            <a:endParaRPr lang="en-US" dirty="0"/>
          </a:p>
          <a:p>
            <a:pPr>
              <a:buNone/>
            </a:pPr>
            <a:endParaRPr lang="en-US" dirty="0"/>
          </a:p>
          <a:p>
            <a:pPr lvl="1"/>
            <a:endParaRPr lang="en-US" sz="3200" dirty="0"/>
          </a:p>
          <a:p>
            <a:pPr lvl="1">
              <a:buFont typeface="Wingdings" pitchFamily="2" charset="2"/>
              <a:buChar char="§"/>
            </a:pPr>
            <a:endParaRPr lang="en-US" dirty="0" smtClean="0"/>
          </a:p>
        </p:txBody>
      </p:sp>
      <p:sp>
        <p:nvSpPr>
          <p:cNvPr id="3" name="Title 2"/>
          <p:cNvSpPr>
            <a:spLocks noGrp="1"/>
          </p:cNvSpPr>
          <p:nvPr>
            <p:ph type="title"/>
          </p:nvPr>
        </p:nvSpPr>
        <p:spPr>
          <a:xfrm>
            <a:off x="228600" y="274638"/>
            <a:ext cx="8763000" cy="639762"/>
          </a:xfrm>
        </p:spPr>
        <p:txBody>
          <a:bodyPr>
            <a:normAutofit/>
          </a:bodyPr>
          <a:lstStyle/>
          <a:p>
            <a:r>
              <a:rPr lang="en-US" sz="3200" dirty="0" smtClean="0">
                <a:solidFill>
                  <a:schemeClr val="accent4"/>
                </a:solidFill>
              </a:rPr>
              <a:t>Commercial building lighting controls: </a:t>
            </a:r>
            <a:endParaRPr lang="en-US" sz="3200" dirty="0">
              <a:solidFill>
                <a:schemeClr val="accent4"/>
              </a:solidFill>
            </a:endParaRPr>
          </a:p>
        </p:txBody>
      </p:sp>
    </p:spTree>
    <p:extLst>
      <p:ext uri="{BB962C8B-B14F-4D97-AF65-F5344CB8AC3E}">
        <p14:creationId xmlns:p14="http://schemas.microsoft.com/office/powerpoint/2010/main" val="16457110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0"/>
            <a:ext cx="8229600" cy="4114800"/>
          </a:xfrm>
        </p:spPr>
        <p:txBody>
          <a:bodyPr/>
          <a:lstStyle/>
          <a:p>
            <a:pPr algn="ctr"/>
            <a:r>
              <a:rPr lang="en-US" dirty="0" smtClean="0">
                <a:solidFill>
                  <a:schemeClr val="bg2">
                    <a:lumMod val="50000"/>
                  </a:schemeClr>
                </a:solidFill>
              </a:rPr>
              <a:t>Checking code compliance: </a:t>
            </a:r>
            <a:br>
              <a:rPr lang="en-US" dirty="0" smtClean="0">
                <a:solidFill>
                  <a:schemeClr val="bg2">
                    <a:lumMod val="50000"/>
                  </a:schemeClr>
                </a:solidFill>
              </a:rPr>
            </a:br>
            <a:r>
              <a:rPr lang="en-US" dirty="0" smtClean="0">
                <a:solidFill>
                  <a:schemeClr val="bg2">
                    <a:lumMod val="50000"/>
                  </a:schemeClr>
                </a:solidFill>
              </a:rPr>
              <a:t>the role of the code official</a:t>
            </a:r>
            <a:endParaRPr lang="en-US" dirty="0">
              <a:solidFill>
                <a:schemeClr val="bg2">
                  <a:lumMod val="50000"/>
                </a:schemeClr>
              </a:solidFill>
            </a:endParaRPr>
          </a:p>
        </p:txBody>
      </p:sp>
    </p:spTree>
    <p:extLst>
      <p:ext uri="{BB962C8B-B14F-4D97-AF65-F5344CB8AC3E}">
        <p14:creationId xmlns:p14="http://schemas.microsoft.com/office/powerpoint/2010/main" val="1427906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28600" y="1219200"/>
            <a:ext cx="8763000" cy="5486400"/>
          </a:xfrm>
        </p:spPr>
        <p:txBody>
          <a:bodyPr>
            <a:normAutofit fontScale="92500"/>
          </a:bodyPr>
          <a:lstStyle/>
          <a:p>
            <a:r>
              <a:rPr lang="en-US" dirty="0">
                <a:solidFill>
                  <a:srgbClr val="FF0000"/>
                </a:solidFill>
                <a:latin typeface="Arial" pitchFamily="34" charset="0"/>
                <a:cs typeface="Arial" pitchFamily="34" charset="0"/>
              </a:rPr>
              <a:t>Check </a:t>
            </a:r>
            <a:r>
              <a:rPr lang="en-US" dirty="0" smtClean="0">
                <a:solidFill>
                  <a:srgbClr val="FF0000"/>
                </a:solidFill>
                <a:latin typeface="Arial" pitchFamily="34" charset="0"/>
                <a:cs typeface="Arial" pitchFamily="34" charset="0"/>
              </a:rPr>
              <a:t>the plans </a:t>
            </a:r>
            <a:r>
              <a:rPr lang="en-US" dirty="0">
                <a:solidFill>
                  <a:srgbClr val="FF0000"/>
                </a:solidFill>
                <a:latin typeface="Arial" pitchFamily="34" charset="0"/>
                <a:cs typeface="Arial" pitchFamily="34" charset="0"/>
              </a:rPr>
              <a:t>against details on the form or printout for gross errors</a:t>
            </a:r>
            <a:r>
              <a:rPr lang="en-US" dirty="0">
                <a:latin typeface="Arial" pitchFamily="34" charset="0"/>
                <a:cs typeface="Arial" pitchFamily="34" charset="0"/>
              </a:rPr>
              <a:t>. Verify that the plans PASS code.</a:t>
            </a:r>
          </a:p>
          <a:p>
            <a:r>
              <a:rPr lang="en-US" dirty="0" smtClean="0"/>
              <a:t>Section 103.2.2 of the </a:t>
            </a:r>
            <a:r>
              <a:rPr lang="en-US" i="1" dirty="0" smtClean="0"/>
              <a:t>Florida Building Code, Energy Conservation</a:t>
            </a:r>
            <a:r>
              <a:rPr lang="en-US" dirty="0" smtClean="0"/>
              <a:t>, provides that </a:t>
            </a:r>
            <a:r>
              <a:rPr lang="en-US" dirty="0" smtClean="0">
                <a:solidFill>
                  <a:schemeClr val="accent4"/>
                </a:solidFill>
              </a:rPr>
              <a:t>construction documents shall be of sufficient clarity to indicate the location, nature and extent of the work proposed, and show in sufficient detail pertinent data and features of the building, systems, and equipment</a:t>
            </a:r>
            <a:r>
              <a:rPr lang="en-US" dirty="0" smtClean="0"/>
              <a:t>. </a:t>
            </a:r>
            <a:r>
              <a:rPr lang="en-US" sz="2300" dirty="0" smtClean="0"/>
              <a:t>To include, in part: </a:t>
            </a:r>
          </a:p>
          <a:p>
            <a:pPr lvl="1"/>
            <a:r>
              <a:rPr lang="en-US" dirty="0" smtClean="0"/>
              <a:t>Insulation materials and their R-values,</a:t>
            </a:r>
          </a:p>
          <a:p>
            <a:pPr lvl="1"/>
            <a:r>
              <a:rPr lang="en-US" dirty="0" smtClean="0"/>
              <a:t>Fenestration U-factors, SHGCs, area calculations</a:t>
            </a:r>
          </a:p>
          <a:p>
            <a:pPr lvl="1"/>
            <a:r>
              <a:rPr lang="en-US" dirty="0" smtClean="0"/>
              <a:t>Mechanical system design criteria: size, efficiency</a:t>
            </a:r>
          </a:p>
          <a:p>
            <a:pPr lvl="1"/>
            <a:r>
              <a:rPr lang="en-US" dirty="0" smtClean="0"/>
              <a:t>Fan motor horsepower and controls</a:t>
            </a:r>
          </a:p>
          <a:p>
            <a:pPr lvl="1"/>
            <a:r>
              <a:rPr lang="en-US" dirty="0" smtClean="0"/>
              <a:t>Duct sealing, insulation, location</a:t>
            </a:r>
          </a:p>
          <a:p>
            <a:pPr lvl="1"/>
            <a:r>
              <a:rPr lang="en-US" dirty="0" smtClean="0"/>
              <a:t>Lighting fixture schedule and controls</a:t>
            </a:r>
          </a:p>
          <a:p>
            <a:pPr lvl="1"/>
            <a:endParaRPr lang="en-US" dirty="0" smtClean="0"/>
          </a:p>
          <a:p>
            <a:pPr lvl="1"/>
            <a:endParaRPr lang="en-US" dirty="0"/>
          </a:p>
        </p:txBody>
      </p:sp>
      <p:sp>
        <p:nvSpPr>
          <p:cNvPr id="4" name="Title 3"/>
          <p:cNvSpPr>
            <a:spLocks noGrp="1"/>
          </p:cNvSpPr>
          <p:nvPr>
            <p:ph type="title"/>
          </p:nvPr>
        </p:nvSpPr>
        <p:spPr>
          <a:xfrm>
            <a:off x="0" y="274638"/>
            <a:ext cx="9144000" cy="944562"/>
          </a:xfrm>
        </p:spPr>
        <p:txBody>
          <a:bodyPr>
            <a:normAutofit fontScale="90000"/>
          </a:bodyPr>
          <a:lstStyle/>
          <a:p>
            <a:r>
              <a:rPr lang="en-US" dirty="0" smtClean="0">
                <a:solidFill>
                  <a:schemeClr val="accent4"/>
                </a:solidFill>
              </a:rPr>
              <a:t>What is the role of the plans examiner?</a:t>
            </a:r>
            <a:endParaRPr lang="en-US" dirty="0">
              <a:solidFill>
                <a:schemeClr val="accent4"/>
              </a:solidFill>
            </a:endParaRPr>
          </a:p>
        </p:txBody>
      </p:sp>
    </p:spTree>
    <p:extLst>
      <p:ext uri="{BB962C8B-B14F-4D97-AF65-F5344CB8AC3E}">
        <p14:creationId xmlns:p14="http://schemas.microsoft.com/office/powerpoint/2010/main" val="36533245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62000"/>
            <a:ext cx="8305800" cy="5638800"/>
          </a:xfrm>
        </p:spPr>
        <p:txBody>
          <a:bodyPr>
            <a:normAutofit/>
          </a:bodyPr>
          <a:lstStyle/>
          <a:p>
            <a:pPr>
              <a:lnSpc>
                <a:spcPct val="90000"/>
              </a:lnSpc>
              <a:spcAft>
                <a:spcPts val="600"/>
              </a:spcAft>
            </a:pPr>
            <a:r>
              <a:rPr lang="en-US" dirty="0" smtClean="0">
                <a:latin typeface="Arial" pitchFamily="34" charset="0"/>
                <a:cs typeface="Arial" pitchFamily="34" charset="0"/>
              </a:rPr>
              <a:t>Verify </a:t>
            </a:r>
            <a:r>
              <a:rPr lang="en-US" dirty="0">
                <a:latin typeface="Arial" pitchFamily="34" charset="0"/>
                <a:cs typeface="Arial" pitchFamily="34" charset="0"/>
              </a:rPr>
              <a:t>that the plans reflect the right </a:t>
            </a:r>
            <a:r>
              <a:rPr lang="en-US" dirty="0" smtClean="0">
                <a:latin typeface="Arial" pitchFamily="34" charset="0"/>
                <a:cs typeface="Arial" pitchFamily="34" charset="0"/>
              </a:rPr>
              <a:t>building features and orientation</a:t>
            </a:r>
            <a:endParaRPr lang="en-US" dirty="0">
              <a:latin typeface="Arial" pitchFamily="34" charset="0"/>
              <a:cs typeface="Arial" pitchFamily="34" charset="0"/>
            </a:endParaRPr>
          </a:p>
          <a:p>
            <a:pPr>
              <a:lnSpc>
                <a:spcPct val="90000"/>
              </a:lnSpc>
              <a:spcAft>
                <a:spcPts val="600"/>
              </a:spcAft>
            </a:pPr>
            <a:r>
              <a:rPr lang="en-US" dirty="0" smtClean="0">
                <a:latin typeface="Arial" pitchFamily="34" charset="0"/>
                <a:cs typeface="Arial" pitchFamily="34" charset="0"/>
              </a:rPr>
              <a:t>Make sure all the windows on the plans are:</a:t>
            </a:r>
          </a:p>
          <a:p>
            <a:pPr lvl="1">
              <a:lnSpc>
                <a:spcPct val="90000"/>
              </a:lnSpc>
              <a:spcAft>
                <a:spcPts val="600"/>
              </a:spcAft>
            </a:pPr>
            <a:r>
              <a:rPr lang="en-US" dirty="0" smtClean="0">
                <a:latin typeface="Arial" pitchFamily="34" charset="0"/>
                <a:cs typeface="Arial" pitchFamily="34" charset="0"/>
              </a:rPr>
              <a:t>1) on the form and </a:t>
            </a:r>
          </a:p>
          <a:p>
            <a:pPr lvl="1">
              <a:lnSpc>
                <a:spcPct val="90000"/>
              </a:lnSpc>
              <a:spcAft>
                <a:spcPts val="600"/>
              </a:spcAft>
            </a:pPr>
            <a:r>
              <a:rPr lang="en-US" dirty="0" smtClean="0">
                <a:latin typeface="Arial" pitchFamily="34" charset="0"/>
                <a:cs typeface="Arial" pitchFamily="34" charset="0"/>
              </a:rPr>
              <a:t>2) match the efficiencies described on the form for U-factor, SHGC, overhang and area.</a:t>
            </a:r>
            <a:endParaRPr lang="en-US" dirty="0">
              <a:latin typeface="Arial" pitchFamily="34" charset="0"/>
              <a:cs typeface="Arial" pitchFamily="34" charset="0"/>
            </a:endParaRPr>
          </a:p>
          <a:p>
            <a:pPr>
              <a:lnSpc>
                <a:spcPct val="90000"/>
              </a:lnSpc>
              <a:spcAft>
                <a:spcPts val="600"/>
              </a:spcAft>
            </a:pPr>
            <a:r>
              <a:rPr lang="en-US" dirty="0">
                <a:latin typeface="Arial" pitchFamily="34" charset="0"/>
                <a:cs typeface="Arial" pitchFamily="34" charset="0"/>
              </a:rPr>
              <a:t>Reject if component descriptions </a:t>
            </a:r>
            <a:r>
              <a:rPr lang="en-US" dirty="0" smtClean="0">
                <a:latin typeface="Arial" pitchFamily="34" charset="0"/>
                <a:cs typeface="Arial" pitchFamily="34" charset="0"/>
              </a:rPr>
              <a:t>for walls, ceilings, floors on the computer program’s “Input” printout don’t </a:t>
            </a:r>
            <a:r>
              <a:rPr lang="en-US" dirty="0">
                <a:latin typeface="Arial" pitchFamily="34" charset="0"/>
                <a:cs typeface="Arial" pitchFamily="34" charset="0"/>
              </a:rPr>
              <a:t>match the plans. </a:t>
            </a:r>
            <a:endParaRPr lang="en-US" dirty="0" smtClean="0">
              <a:latin typeface="Arial" pitchFamily="34" charset="0"/>
              <a:cs typeface="Arial" pitchFamily="34" charset="0"/>
            </a:endParaRPr>
          </a:p>
          <a:p>
            <a:pPr>
              <a:lnSpc>
                <a:spcPct val="90000"/>
              </a:lnSpc>
              <a:spcAft>
                <a:spcPts val="600"/>
              </a:spcAft>
            </a:pPr>
            <a:r>
              <a:rPr lang="en-US" dirty="0" smtClean="0">
                <a:latin typeface="Arial" pitchFamily="34" charset="0"/>
                <a:cs typeface="Arial" pitchFamily="34" charset="0"/>
              </a:rPr>
              <a:t>Does the ceiling area used on the form match the area on the plans, especially for cathedral ceilings and knee walls.</a:t>
            </a:r>
          </a:p>
          <a:p>
            <a:pPr>
              <a:lnSpc>
                <a:spcPct val="90000"/>
              </a:lnSpc>
            </a:pPr>
            <a:endParaRPr lang="en-US" dirty="0">
              <a:cs typeface="Times New Roman" pitchFamily="18" charset="0"/>
            </a:endParaRPr>
          </a:p>
          <a:p>
            <a:pPr>
              <a:buNone/>
            </a:pPr>
            <a:endParaRPr lang="en-US" dirty="0"/>
          </a:p>
          <a:p>
            <a:endParaRPr lang="en-US" dirty="0"/>
          </a:p>
        </p:txBody>
      </p:sp>
    </p:spTree>
    <p:extLst>
      <p:ext uri="{BB962C8B-B14F-4D97-AF65-F5344CB8AC3E}">
        <p14:creationId xmlns:p14="http://schemas.microsoft.com/office/powerpoint/2010/main" val="20651210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0"/>
            <a:ext cx="8229600" cy="5550091"/>
          </a:xfrm>
        </p:spPr>
        <p:txBody>
          <a:bodyPr>
            <a:normAutofit fontScale="92500" lnSpcReduction="10000"/>
          </a:bodyPr>
          <a:lstStyle/>
          <a:p>
            <a:pPr>
              <a:lnSpc>
                <a:spcPct val="90000"/>
              </a:lnSpc>
              <a:spcAft>
                <a:spcPts val="600"/>
              </a:spcAft>
            </a:pPr>
            <a:r>
              <a:rPr lang="en-US" sz="2900" dirty="0">
                <a:latin typeface="Arial" pitchFamily="34" charset="0"/>
                <a:cs typeface="Arial" pitchFamily="34" charset="0"/>
              </a:rPr>
              <a:t>Verify that the equipment </a:t>
            </a:r>
            <a:r>
              <a:rPr lang="en-US" sz="2900" dirty="0" smtClean="0">
                <a:latin typeface="Arial" pitchFamily="34" charset="0"/>
                <a:cs typeface="Arial" pitchFamily="34" charset="0"/>
              </a:rPr>
              <a:t>type and efficiency described </a:t>
            </a:r>
            <a:r>
              <a:rPr lang="en-US" sz="2900" dirty="0">
                <a:latin typeface="Arial" pitchFamily="34" charset="0"/>
                <a:cs typeface="Arial" pitchFamily="34" charset="0"/>
              </a:rPr>
              <a:t>on the form matches equipment listed on the plans.</a:t>
            </a:r>
          </a:p>
          <a:p>
            <a:pPr>
              <a:lnSpc>
                <a:spcPct val="90000"/>
              </a:lnSpc>
              <a:spcAft>
                <a:spcPts val="600"/>
              </a:spcAft>
            </a:pPr>
            <a:r>
              <a:rPr lang="en-US" sz="2900" dirty="0">
                <a:latin typeface="Arial" pitchFamily="34" charset="0"/>
                <a:cs typeface="Arial" pitchFamily="34" charset="0"/>
              </a:rPr>
              <a:t>Check </a:t>
            </a:r>
            <a:r>
              <a:rPr lang="en-US" sz="2900" dirty="0" smtClean="0">
                <a:latin typeface="Arial" pitchFamily="34" charset="0"/>
                <a:cs typeface="Arial" pitchFamily="34" charset="0"/>
              </a:rPr>
              <a:t>that the HVAC </a:t>
            </a:r>
            <a:r>
              <a:rPr lang="en-US" sz="2900" dirty="0">
                <a:latin typeface="Arial" pitchFamily="34" charset="0"/>
                <a:cs typeface="Arial" pitchFamily="34" charset="0"/>
              </a:rPr>
              <a:t>equipment sizing </a:t>
            </a:r>
            <a:r>
              <a:rPr lang="en-US" sz="2900" dirty="0" smtClean="0">
                <a:latin typeface="Arial" pitchFamily="34" charset="0"/>
                <a:cs typeface="Arial" pitchFamily="34" charset="0"/>
              </a:rPr>
              <a:t>calculation matches the size of equipment installed. </a:t>
            </a:r>
            <a:endParaRPr lang="en-US" sz="2900" dirty="0">
              <a:latin typeface="Arial" pitchFamily="34" charset="0"/>
              <a:cs typeface="Arial" pitchFamily="34" charset="0"/>
            </a:endParaRPr>
          </a:p>
          <a:p>
            <a:pPr>
              <a:lnSpc>
                <a:spcPct val="90000"/>
              </a:lnSpc>
            </a:pPr>
            <a:r>
              <a:rPr lang="en-US" sz="2900" dirty="0" smtClean="0">
                <a:latin typeface="Arial" pitchFamily="34" charset="0"/>
                <a:cs typeface="Arial" pitchFamily="34" charset="0"/>
              </a:rPr>
              <a:t>Check </a:t>
            </a:r>
            <a:r>
              <a:rPr lang="en-US" sz="2900" dirty="0">
                <a:latin typeface="Arial" pitchFamily="34" charset="0"/>
                <a:cs typeface="Arial" pitchFamily="34" charset="0"/>
              </a:rPr>
              <a:t>that the type and number of lights reflected on the printout match those described on the plans</a:t>
            </a:r>
            <a:r>
              <a:rPr lang="en-US" sz="2900" dirty="0" smtClean="0">
                <a:latin typeface="Arial" pitchFamily="34" charset="0"/>
                <a:cs typeface="Arial" pitchFamily="34" charset="0"/>
              </a:rPr>
              <a:t>. For residential, are 50% of the wired fixtures high efficacy lamps?</a:t>
            </a:r>
            <a:endParaRPr lang="en-US" sz="2900" dirty="0">
              <a:latin typeface="Arial" pitchFamily="34" charset="0"/>
              <a:cs typeface="Arial" pitchFamily="34" charset="0"/>
            </a:endParaRPr>
          </a:p>
          <a:p>
            <a:pPr>
              <a:lnSpc>
                <a:spcPct val="90000"/>
              </a:lnSpc>
            </a:pPr>
            <a:r>
              <a:rPr lang="en-US" sz="2900" dirty="0">
                <a:latin typeface="Arial" pitchFamily="34" charset="0"/>
                <a:cs typeface="Arial" pitchFamily="34" charset="0"/>
              </a:rPr>
              <a:t>Review </a:t>
            </a:r>
            <a:r>
              <a:rPr lang="en-US" sz="2900" b="1" dirty="0">
                <a:latin typeface="Arial" pitchFamily="34" charset="0"/>
                <a:cs typeface="Arial" pitchFamily="34" charset="0"/>
              </a:rPr>
              <a:t>checklist</a:t>
            </a:r>
            <a:r>
              <a:rPr lang="en-US" sz="2900" dirty="0">
                <a:latin typeface="Arial" pitchFamily="34" charset="0"/>
                <a:cs typeface="Arial" pitchFamily="34" charset="0"/>
              </a:rPr>
              <a:t> on form for compliance with mandatory requirements</a:t>
            </a:r>
          </a:p>
          <a:p>
            <a:pPr>
              <a:lnSpc>
                <a:spcPct val="90000"/>
              </a:lnSpc>
            </a:pPr>
            <a:r>
              <a:rPr lang="en-US" sz="2900" dirty="0" smtClean="0">
                <a:latin typeface="Arial" pitchFamily="34" charset="0"/>
                <a:cs typeface="Arial" pitchFamily="34" charset="0"/>
              </a:rPr>
              <a:t>Make </a:t>
            </a:r>
            <a:r>
              <a:rPr lang="en-US" sz="2900" dirty="0">
                <a:latin typeface="Arial" pitchFamily="34" charset="0"/>
                <a:cs typeface="Arial" pitchFamily="34" charset="0"/>
              </a:rPr>
              <a:t>notes for the field inspector</a:t>
            </a:r>
            <a:r>
              <a:rPr lang="en-US" sz="2900" dirty="0"/>
              <a:t> on the form</a:t>
            </a:r>
          </a:p>
          <a:p>
            <a:pPr>
              <a:lnSpc>
                <a:spcPct val="90000"/>
              </a:lnSpc>
            </a:pPr>
            <a:r>
              <a:rPr lang="en-US" sz="2900" dirty="0" smtClean="0">
                <a:latin typeface="Arial" pitchFamily="34" charset="0"/>
                <a:cs typeface="Arial" pitchFamily="34" charset="0"/>
              </a:rPr>
              <a:t>For commercial buildings, has the </a:t>
            </a:r>
            <a:r>
              <a:rPr lang="en-US" sz="2900" dirty="0">
                <a:latin typeface="Arial" pitchFamily="34" charset="0"/>
                <a:cs typeface="Arial" pitchFamily="34" charset="0"/>
              </a:rPr>
              <a:t>operations manual (including T&amp;B report and electric schematic</a:t>
            </a:r>
            <a:r>
              <a:rPr lang="en-US" sz="2900" dirty="0" smtClean="0">
                <a:latin typeface="Arial" pitchFamily="34" charset="0"/>
                <a:cs typeface="Arial" pitchFamily="34" charset="0"/>
              </a:rPr>
              <a:t>) </a:t>
            </a:r>
            <a:r>
              <a:rPr lang="en-US" sz="2900" dirty="0">
                <a:latin typeface="Arial" pitchFamily="34" charset="0"/>
                <a:cs typeface="Arial" pitchFamily="34" charset="0"/>
              </a:rPr>
              <a:t>been provided to </a:t>
            </a:r>
            <a:r>
              <a:rPr lang="en-US" sz="2900" dirty="0" smtClean="0">
                <a:latin typeface="Arial" pitchFamily="34" charset="0"/>
                <a:cs typeface="Arial" pitchFamily="34" charset="0"/>
              </a:rPr>
              <a:t>the building owner?</a:t>
            </a:r>
            <a:endParaRPr lang="en-US" sz="29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4267106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0"/>
            <a:ext cx="7772400" cy="3721291"/>
          </a:xfrm>
        </p:spPr>
        <p:txBody>
          <a:bodyPr/>
          <a:lstStyle/>
          <a:p>
            <a:r>
              <a:rPr lang="en-US" dirty="0">
                <a:latin typeface="Arial" pitchFamily="34" charset="0"/>
                <a:cs typeface="Arial" pitchFamily="34" charset="0"/>
              </a:rPr>
              <a:t>To </a:t>
            </a:r>
            <a:r>
              <a:rPr lang="en-US" dirty="0">
                <a:solidFill>
                  <a:srgbClr val="FF0000"/>
                </a:solidFill>
                <a:latin typeface="Arial" pitchFamily="34" charset="0"/>
                <a:cs typeface="Arial" pitchFamily="34" charset="0"/>
              </a:rPr>
              <a:t>verify that the project is constructed in accordance with the plans </a:t>
            </a:r>
            <a:r>
              <a:rPr lang="en-US" dirty="0">
                <a:latin typeface="Arial" pitchFamily="34" charset="0"/>
                <a:cs typeface="Arial" pitchFamily="34" charset="0"/>
              </a:rPr>
              <a:t>(as summarized on the form/printout) and any notes from plans examiner.</a:t>
            </a:r>
          </a:p>
          <a:p>
            <a:endParaRPr lang="en-US" dirty="0"/>
          </a:p>
        </p:txBody>
      </p:sp>
      <p:sp>
        <p:nvSpPr>
          <p:cNvPr id="4" name="Title 3"/>
          <p:cNvSpPr>
            <a:spLocks noGrp="1"/>
          </p:cNvSpPr>
          <p:nvPr>
            <p:ph type="title"/>
          </p:nvPr>
        </p:nvSpPr>
        <p:spPr>
          <a:xfrm>
            <a:off x="457200" y="457200"/>
            <a:ext cx="8229600" cy="1371600"/>
          </a:xfrm>
        </p:spPr>
        <p:txBody>
          <a:bodyPr>
            <a:normAutofit/>
          </a:bodyPr>
          <a:lstStyle/>
          <a:p>
            <a:r>
              <a:rPr lang="en-US" dirty="0" smtClean="0">
                <a:solidFill>
                  <a:schemeClr val="accent4"/>
                </a:solidFill>
              </a:rPr>
              <a:t>What is the role of the building inspector?</a:t>
            </a:r>
            <a:endParaRPr lang="en-US" dirty="0">
              <a:solidFill>
                <a:schemeClr val="accent4"/>
              </a:solidFill>
            </a:endParaRPr>
          </a:p>
        </p:txBody>
      </p:sp>
    </p:spTree>
    <p:extLst>
      <p:ext uri="{BB962C8B-B14F-4D97-AF65-F5344CB8AC3E}">
        <p14:creationId xmlns:p14="http://schemas.microsoft.com/office/powerpoint/2010/main" val="36943301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95400"/>
            <a:ext cx="7620000" cy="5715000"/>
          </a:xfrm>
        </p:spPr>
        <p:txBody>
          <a:bodyPr>
            <a:normAutofit/>
          </a:bodyPr>
          <a:lstStyle/>
          <a:p>
            <a:pPr lvl="1">
              <a:lnSpc>
                <a:spcPct val="90000"/>
              </a:lnSpc>
              <a:buFont typeface="Wingdings" pitchFamily="2" charset="2"/>
              <a:buChar char="§"/>
            </a:pPr>
            <a:r>
              <a:rPr lang="en-US" sz="2700" dirty="0" smtClean="0">
                <a:latin typeface="Arial" pitchFamily="34" charset="0"/>
                <a:cs typeface="Arial" pitchFamily="34" charset="0"/>
                <a:sym typeface="CommonBullets" pitchFamily="34" charset="2"/>
              </a:rPr>
              <a:t>Do window labels support the U-factor and </a:t>
            </a:r>
            <a:r>
              <a:rPr lang="en-US" sz="2700" dirty="0">
                <a:latin typeface="Arial" pitchFamily="34" charset="0"/>
                <a:cs typeface="Arial" pitchFamily="34" charset="0"/>
                <a:sym typeface="CommonBullets" pitchFamily="34" charset="2"/>
              </a:rPr>
              <a:t>SHGC </a:t>
            </a:r>
            <a:r>
              <a:rPr lang="en-US" sz="2700" dirty="0" smtClean="0">
                <a:latin typeface="Arial" pitchFamily="34" charset="0"/>
                <a:cs typeface="Arial" pitchFamily="34" charset="0"/>
                <a:sym typeface="CommonBullets" pitchFamily="34" charset="2"/>
              </a:rPr>
              <a:t>claimed</a:t>
            </a:r>
            <a:r>
              <a:rPr lang="en-US" sz="2700" dirty="0">
                <a:latin typeface="Arial" pitchFamily="34" charset="0"/>
                <a:cs typeface="Arial" pitchFamily="34" charset="0"/>
                <a:sym typeface="CommonBullets" pitchFamily="34" charset="2"/>
              </a:rPr>
              <a:t>?</a:t>
            </a:r>
            <a:r>
              <a:rPr lang="en-US" sz="2700" dirty="0">
                <a:latin typeface="Arial" pitchFamily="34" charset="0"/>
                <a:cs typeface="Arial" pitchFamily="34" charset="0"/>
              </a:rPr>
              <a:t> </a:t>
            </a:r>
            <a:endParaRPr lang="en-US" sz="2700" dirty="0" smtClean="0">
              <a:latin typeface="Arial" pitchFamily="34" charset="0"/>
              <a:cs typeface="Arial" pitchFamily="34" charset="0"/>
            </a:endParaRPr>
          </a:p>
          <a:p>
            <a:pPr lvl="1">
              <a:lnSpc>
                <a:spcPct val="90000"/>
              </a:lnSpc>
              <a:buFont typeface="Wingdings" pitchFamily="2" charset="2"/>
              <a:buChar char="§"/>
            </a:pPr>
            <a:r>
              <a:rPr lang="en-US" sz="2700" dirty="0" smtClean="0">
                <a:latin typeface="Arial" pitchFamily="34" charset="0"/>
                <a:cs typeface="Arial" pitchFamily="34" charset="0"/>
                <a:sym typeface="CommonBullets" pitchFamily="34" charset="2"/>
              </a:rPr>
              <a:t>Are </a:t>
            </a:r>
            <a:r>
              <a:rPr lang="en-US" sz="2700" dirty="0">
                <a:latin typeface="Arial" pitchFamily="34" charset="0"/>
                <a:cs typeface="Arial" pitchFamily="34" charset="0"/>
                <a:sym typeface="CommonBullets" pitchFamily="34" charset="2"/>
              </a:rPr>
              <a:t>there windows that are not on the </a:t>
            </a:r>
            <a:r>
              <a:rPr lang="en-US" sz="2700" dirty="0" smtClean="0">
                <a:latin typeface="Arial" pitchFamily="34" charset="0"/>
                <a:cs typeface="Arial" pitchFamily="34" charset="0"/>
                <a:sym typeface="CommonBullets" pitchFamily="34" charset="2"/>
              </a:rPr>
              <a:t>plans?</a:t>
            </a:r>
          </a:p>
          <a:p>
            <a:pPr lvl="1">
              <a:lnSpc>
                <a:spcPct val="90000"/>
              </a:lnSpc>
              <a:buFont typeface="Wingdings" pitchFamily="2" charset="2"/>
              <a:buChar char="§"/>
            </a:pPr>
            <a:r>
              <a:rPr lang="en-US" sz="2700" dirty="0">
                <a:latin typeface="Arial" pitchFamily="34" charset="0"/>
                <a:cs typeface="Arial" pitchFamily="34" charset="0"/>
                <a:sym typeface="CommonBullets" pitchFamily="34" charset="2"/>
              </a:rPr>
              <a:t>Does the wall, ceiling and floor insulation meet the R-values claimed on the form? </a:t>
            </a:r>
            <a:endParaRPr lang="en-US" sz="2700" dirty="0" smtClean="0">
              <a:latin typeface="Arial" pitchFamily="34" charset="0"/>
              <a:cs typeface="Arial" pitchFamily="34" charset="0"/>
              <a:sym typeface="CommonBullets" pitchFamily="34" charset="2"/>
            </a:endParaRPr>
          </a:p>
          <a:p>
            <a:pPr lvl="1">
              <a:lnSpc>
                <a:spcPct val="90000"/>
              </a:lnSpc>
              <a:buFont typeface="Wingdings" pitchFamily="2" charset="2"/>
              <a:buChar char="§"/>
            </a:pPr>
            <a:r>
              <a:rPr lang="en-US" sz="2700" dirty="0" smtClean="0">
                <a:latin typeface="Arial" pitchFamily="34" charset="0"/>
                <a:cs typeface="Arial" pitchFamily="34" charset="0"/>
                <a:sym typeface="CommonBullets" pitchFamily="34" charset="2"/>
              </a:rPr>
              <a:t>Is the insulation properly </a:t>
            </a:r>
            <a:r>
              <a:rPr lang="en-US" sz="2700" dirty="0">
                <a:latin typeface="Arial" pitchFamily="34" charset="0"/>
                <a:cs typeface="Arial" pitchFamily="34" charset="0"/>
                <a:sym typeface="CommonBullets" pitchFamily="34" charset="2"/>
              </a:rPr>
              <a:t>installed? </a:t>
            </a:r>
          </a:p>
          <a:p>
            <a:pPr lvl="1">
              <a:lnSpc>
                <a:spcPct val="90000"/>
              </a:lnSpc>
              <a:buFont typeface="Wingdings" pitchFamily="2" charset="2"/>
              <a:buChar char="§"/>
            </a:pPr>
            <a:r>
              <a:rPr lang="en-US" sz="2700" dirty="0" smtClean="0">
                <a:latin typeface="Arial" pitchFamily="34" charset="0"/>
                <a:cs typeface="Arial" pitchFamily="34" charset="0"/>
                <a:sym typeface="CommonBullets" pitchFamily="34" charset="2"/>
              </a:rPr>
              <a:t>Are all penetrations through the building envelope--like around windows and doors, utility &amp; plumbing penetrations, recessed lighting--adequately caulked/sealed? (Residential: See Table 402.4.2,  the Air barrier &amp; Insulation inspection list).</a:t>
            </a:r>
            <a:endParaRPr lang="en-US" sz="2700" dirty="0">
              <a:latin typeface="Arial" pitchFamily="34" charset="0"/>
              <a:cs typeface="Arial" pitchFamily="34" charset="0"/>
              <a:sym typeface="CommonBullets" pitchFamily="34" charset="2"/>
            </a:endParaRPr>
          </a:p>
          <a:p>
            <a:endParaRPr lang="en-US" dirty="0"/>
          </a:p>
        </p:txBody>
      </p:sp>
      <p:sp>
        <p:nvSpPr>
          <p:cNvPr id="3" name="Title 2"/>
          <p:cNvSpPr>
            <a:spLocks noGrp="1"/>
          </p:cNvSpPr>
          <p:nvPr>
            <p:ph type="title"/>
          </p:nvPr>
        </p:nvSpPr>
        <p:spPr>
          <a:xfrm>
            <a:off x="457200" y="304800"/>
            <a:ext cx="7924800" cy="457200"/>
          </a:xfrm>
        </p:spPr>
        <p:txBody>
          <a:bodyPr>
            <a:noAutofit/>
          </a:bodyPr>
          <a:lstStyle/>
          <a:p>
            <a:endParaRPr lang="en-US" sz="3700" dirty="0">
              <a:solidFill>
                <a:schemeClr val="accent4"/>
              </a:solidFill>
            </a:endParaRPr>
          </a:p>
        </p:txBody>
      </p:sp>
    </p:spTree>
    <p:extLst>
      <p:ext uri="{BB962C8B-B14F-4D97-AF65-F5344CB8AC3E}">
        <p14:creationId xmlns:p14="http://schemas.microsoft.com/office/powerpoint/2010/main" val="763567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0"/>
            <a:ext cx="8001000" cy="4407091"/>
          </a:xfrm>
        </p:spPr>
        <p:txBody>
          <a:bodyPr>
            <a:normAutofit fontScale="85000" lnSpcReduction="20000"/>
          </a:bodyPr>
          <a:lstStyle/>
          <a:p>
            <a:pPr lvl="1">
              <a:lnSpc>
                <a:spcPct val="110000"/>
              </a:lnSpc>
              <a:buFont typeface="Wingdings" pitchFamily="2" charset="2"/>
              <a:buChar char="§"/>
            </a:pPr>
            <a:r>
              <a:rPr lang="en-US" sz="2900" dirty="0">
                <a:latin typeface="Arial" pitchFamily="34" charset="0"/>
                <a:cs typeface="Arial" pitchFamily="34" charset="0"/>
              </a:rPr>
              <a:t>Is </a:t>
            </a:r>
            <a:r>
              <a:rPr lang="en-US" sz="2900" dirty="0">
                <a:latin typeface="Arial" pitchFamily="34" charset="0"/>
                <a:cs typeface="Arial" pitchFamily="34" charset="0"/>
                <a:sym typeface="CommonBullets" pitchFamily="34" charset="2"/>
              </a:rPr>
              <a:t>the equipment type, efficiency and location as claimed?</a:t>
            </a:r>
          </a:p>
          <a:p>
            <a:pPr lvl="1">
              <a:lnSpc>
                <a:spcPct val="110000"/>
              </a:lnSpc>
              <a:buFont typeface="Wingdings" pitchFamily="2" charset="2"/>
              <a:buChar char="§"/>
            </a:pPr>
            <a:r>
              <a:rPr lang="en-US" sz="2900" dirty="0">
                <a:latin typeface="Arial" pitchFamily="34" charset="0"/>
                <a:cs typeface="Arial" pitchFamily="34" charset="0"/>
                <a:sym typeface="CommonBullets" pitchFamily="34" charset="2"/>
              </a:rPr>
              <a:t>Are ducts adequately </a:t>
            </a:r>
            <a:r>
              <a:rPr lang="en-US" sz="2900" dirty="0" smtClean="0">
                <a:latin typeface="Arial" pitchFamily="34" charset="0"/>
                <a:cs typeface="Arial" pitchFamily="34" charset="0"/>
                <a:sym typeface="CommonBullets" pitchFamily="34" charset="2"/>
              </a:rPr>
              <a:t>insulated to at least R-6 for residential and meet the requirements of Table 503.2.7.1 for commercial?</a:t>
            </a:r>
          </a:p>
          <a:p>
            <a:pPr lvl="1">
              <a:lnSpc>
                <a:spcPct val="110000"/>
              </a:lnSpc>
              <a:buFont typeface="Wingdings" pitchFamily="2" charset="2"/>
              <a:buChar char="§"/>
            </a:pPr>
            <a:r>
              <a:rPr lang="en-US" sz="2900" dirty="0" smtClean="0">
                <a:latin typeface="Arial" pitchFamily="34" charset="0"/>
                <a:cs typeface="Arial" pitchFamily="34" charset="0"/>
                <a:sym typeface="CommonBullets" pitchFamily="34" charset="2"/>
              </a:rPr>
              <a:t>Are ducts sealed </a:t>
            </a:r>
            <a:r>
              <a:rPr lang="en-US" sz="2900" dirty="0">
                <a:latin typeface="Arial" pitchFamily="34" charset="0"/>
                <a:cs typeface="Arial" pitchFamily="34" charset="0"/>
                <a:sym typeface="CommonBullets" pitchFamily="34" charset="2"/>
              </a:rPr>
              <a:t>and attached per Table 503.2.7.2? </a:t>
            </a:r>
          </a:p>
          <a:p>
            <a:pPr lvl="1">
              <a:lnSpc>
                <a:spcPct val="110000"/>
              </a:lnSpc>
              <a:buFont typeface="Wingdings" pitchFamily="2" charset="2"/>
              <a:buChar char="§"/>
            </a:pPr>
            <a:r>
              <a:rPr lang="en-US" sz="2900" dirty="0" smtClean="0">
                <a:latin typeface="Arial" pitchFamily="34" charset="0"/>
                <a:cs typeface="Arial" pitchFamily="34" charset="0"/>
                <a:sym typeface="CommonBullets" pitchFamily="34" charset="2"/>
              </a:rPr>
              <a:t>For residences complying  by Section 402, or claiming credit for tight ducts when complying  by Section 405, has duct testing </a:t>
            </a:r>
            <a:r>
              <a:rPr lang="en-US" sz="2900" dirty="0">
                <a:latin typeface="Arial" pitchFamily="34" charset="0"/>
                <a:cs typeface="Arial" pitchFamily="34" charset="0"/>
                <a:sym typeface="CommonBullets" pitchFamily="34" charset="2"/>
              </a:rPr>
              <a:t>been performed to prove ducts are tight (look for a test report)?</a:t>
            </a:r>
          </a:p>
          <a:p>
            <a:pPr lvl="1">
              <a:lnSpc>
                <a:spcPct val="110000"/>
              </a:lnSpc>
              <a:buFont typeface="Wingdings" pitchFamily="2" charset="2"/>
              <a:buChar char="§"/>
            </a:pPr>
            <a:r>
              <a:rPr lang="en-US" sz="2900" dirty="0">
                <a:latin typeface="Arial" pitchFamily="34" charset="0"/>
                <a:cs typeface="Arial" pitchFamily="34" charset="0"/>
                <a:sym typeface="CommonBullets" pitchFamily="34" charset="2"/>
              </a:rPr>
              <a:t>Are the lighting fixtures as described on the plans?</a:t>
            </a:r>
          </a:p>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9503371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85800"/>
            <a:ext cx="7772400" cy="3581400"/>
          </a:xfrm>
        </p:spPr>
        <p:txBody>
          <a:bodyPr>
            <a:normAutofit/>
          </a:bodyPr>
          <a:lstStyle/>
          <a:p>
            <a:pPr algn="ctr"/>
            <a:r>
              <a:rPr lang="en-US" dirty="0" smtClean="0">
                <a:solidFill>
                  <a:schemeClr val="bg2">
                    <a:lumMod val="50000"/>
                  </a:schemeClr>
                </a:solidFill>
              </a:rPr>
              <a:t>Let’s look at some energy basics to help you understand what you’re reviewing/inspecting</a:t>
            </a:r>
            <a:endParaRPr lang="en-US" dirty="0">
              <a:solidFill>
                <a:schemeClr val="bg2">
                  <a:lumMod val="50000"/>
                </a:schemeClr>
              </a:solidFill>
            </a:endParaRPr>
          </a:p>
        </p:txBody>
      </p:sp>
    </p:spTree>
    <p:extLst>
      <p:ext uri="{BB962C8B-B14F-4D97-AF65-F5344CB8AC3E}">
        <p14:creationId xmlns:p14="http://schemas.microsoft.com/office/powerpoint/2010/main" val="35801943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Energy is the capacity for doing work.</a:t>
            </a:r>
          </a:p>
          <a:p>
            <a:r>
              <a:rPr lang="en-US" dirty="0"/>
              <a:t>It is usable when converted from one form to another</a:t>
            </a:r>
          </a:p>
          <a:p>
            <a:r>
              <a:rPr lang="en-US" dirty="0"/>
              <a:t>Forms of energy include: </a:t>
            </a:r>
            <a:r>
              <a:rPr lang="en-US" dirty="0" smtClean="0"/>
              <a:t>mechanical</a:t>
            </a:r>
            <a:r>
              <a:rPr lang="en-US" dirty="0"/>
              <a:t>, kinetic, molecular, chemical, more</a:t>
            </a:r>
          </a:p>
          <a:p>
            <a:endParaRPr lang="en-US" dirty="0"/>
          </a:p>
        </p:txBody>
      </p:sp>
      <p:sp>
        <p:nvSpPr>
          <p:cNvPr id="3" name="Title 2"/>
          <p:cNvSpPr>
            <a:spLocks noGrp="1"/>
          </p:cNvSpPr>
          <p:nvPr>
            <p:ph type="title"/>
          </p:nvPr>
        </p:nvSpPr>
        <p:spPr/>
        <p:txBody>
          <a:bodyPr/>
          <a:lstStyle/>
          <a:p>
            <a:r>
              <a:rPr lang="en-US" dirty="0" smtClean="0">
                <a:solidFill>
                  <a:schemeClr val="bg2">
                    <a:lumMod val="50000"/>
                  </a:schemeClr>
                </a:solidFill>
              </a:rPr>
              <a:t>What is energy?</a:t>
            </a:r>
            <a:endParaRPr lang="en-US" dirty="0">
              <a:solidFill>
                <a:schemeClr val="bg2">
                  <a:lumMod val="50000"/>
                </a:schemeClr>
              </a:solidFill>
            </a:endParaRPr>
          </a:p>
        </p:txBody>
      </p:sp>
    </p:spTree>
    <p:extLst>
      <p:ext uri="{BB962C8B-B14F-4D97-AF65-F5344CB8AC3E}">
        <p14:creationId xmlns:p14="http://schemas.microsoft.com/office/powerpoint/2010/main" val="320894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 y="76200"/>
            <a:ext cx="8991600" cy="1295400"/>
          </a:xfrm>
        </p:spPr>
        <p:txBody>
          <a:bodyPr>
            <a:normAutofit/>
          </a:bodyPr>
          <a:lstStyle/>
          <a:p>
            <a:pPr algn="ctr"/>
            <a:r>
              <a:rPr lang="en-US" sz="3200" dirty="0">
                <a:solidFill>
                  <a:schemeClr val="accent4"/>
                </a:solidFill>
              </a:rPr>
              <a:t>Compliance </a:t>
            </a:r>
            <a:r>
              <a:rPr lang="en-US" sz="3200" dirty="0" smtClean="0">
                <a:solidFill>
                  <a:schemeClr val="accent4"/>
                </a:solidFill>
              </a:rPr>
              <a:t>for residential buildings </a:t>
            </a:r>
            <a:br>
              <a:rPr lang="en-US" sz="3200" dirty="0" smtClean="0">
                <a:solidFill>
                  <a:schemeClr val="accent4"/>
                </a:solidFill>
              </a:rPr>
            </a:br>
            <a:r>
              <a:rPr lang="en-US" sz="3200" dirty="0" smtClean="0">
                <a:solidFill>
                  <a:schemeClr val="accent4"/>
                </a:solidFill>
              </a:rPr>
              <a:t>is </a:t>
            </a:r>
            <a:r>
              <a:rPr lang="en-US" sz="3200" dirty="0">
                <a:solidFill>
                  <a:schemeClr val="accent4"/>
                </a:solidFill>
              </a:rPr>
              <a:t>by Form 402 </a:t>
            </a:r>
            <a:r>
              <a:rPr lang="en-US" sz="3200" dirty="0" smtClean="0">
                <a:solidFill>
                  <a:schemeClr val="accent4"/>
                </a:solidFill>
              </a:rPr>
              <a:t>or </a:t>
            </a:r>
            <a:r>
              <a:rPr lang="en-US" sz="3200" dirty="0">
                <a:solidFill>
                  <a:schemeClr val="accent4"/>
                </a:solidFill>
              </a:rPr>
              <a:t>by Form 405 </a:t>
            </a:r>
          </a:p>
        </p:txBody>
      </p:sp>
      <p:sp>
        <p:nvSpPr>
          <p:cNvPr id="15363" name="Text Placeholder 2"/>
          <p:cNvSpPr>
            <a:spLocks noGrp="1"/>
          </p:cNvSpPr>
          <p:nvPr>
            <p:ph type="body" idx="1"/>
          </p:nvPr>
        </p:nvSpPr>
        <p:spPr>
          <a:xfrm>
            <a:off x="457200" y="1295400"/>
            <a:ext cx="4040188" cy="762000"/>
          </a:xfrm>
        </p:spPr>
        <p:txBody>
          <a:bodyPr>
            <a:normAutofit fontScale="92500" lnSpcReduction="10000"/>
          </a:bodyPr>
          <a:lstStyle/>
          <a:p>
            <a:r>
              <a:rPr lang="en-US" dirty="0" smtClean="0"/>
              <a:t>Form 402:</a:t>
            </a:r>
          </a:p>
          <a:p>
            <a:r>
              <a:rPr lang="en-US" dirty="0" smtClean="0"/>
              <a:t>Prescriptive compliance	</a:t>
            </a:r>
          </a:p>
        </p:txBody>
      </p:sp>
      <p:sp>
        <p:nvSpPr>
          <p:cNvPr id="15364" name="Text Placeholder 3"/>
          <p:cNvSpPr>
            <a:spLocks noGrp="1"/>
          </p:cNvSpPr>
          <p:nvPr>
            <p:ph type="body" sz="half" idx="3"/>
          </p:nvPr>
        </p:nvSpPr>
        <p:spPr>
          <a:xfrm>
            <a:off x="4645025" y="1295400"/>
            <a:ext cx="4041775" cy="762000"/>
          </a:xfrm>
        </p:spPr>
        <p:txBody>
          <a:bodyPr>
            <a:normAutofit fontScale="92500" lnSpcReduction="10000"/>
          </a:bodyPr>
          <a:lstStyle/>
          <a:p>
            <a:r>
              <a:rPr lang="en-US" dirty="0" smtClean="0"/>
              <a:t>Form 405: </a:t>
            </a:r>
          </a:p>
          <a:p>
            <a:r>
              <a:rPr lang="en-US" dirty="0" smtClean="0"/>
              <a:t>Performance compliance</a:t>
            </a:r>
          </a:p>
        </p:txBody>
      </p:sp>
      <p:sp>
        <p:nvSpPr>
          <p:cNvPr id="5" name="Content Placeholder 4"/>
          <p:cNvSpPr>
            <a:spLocks noGrp="1"/>
          </p:cNvSpPr>
          <p:nvPr>
            <p:ph sz="quarter" idx="2"/>
          </p:nvPr>
        </p:nvSpPr>
        <p:spPr>
          <a:xfrm>
            <a:off x="152400" y="2209800"/>
            <a:ext cx="4648200" cy="4456113"/>
          </a:xfrm>
        </p:spPr>
        <p:txBody>
          <a:bodyPr>
            <a:normAutofit fontScale="25000" lnSpcReduction="20000"/>
          </a:bodyPr>
          <a:lstStyle/>
          <a:p>
            <a:pPr marL="342900" lvl="1" indent="-342900">
              <a:buClr>
                <a:srgbClr val="0BD0D9"/>
              </a:buClr>
              <a:buSzPct val="95000"/>
              <a:buFont typeface="Wingdings" pitchFamily="2" charset="2"/>
              <a:buChar char="Ø"/>
              <a:defRPr/>
            </a:pPr>
            <a:r>
              <a:rPr lang="en-US" sz="6400" b="1" dirty="0" smtClean="0"/>
              <a:t>Walls, ceilings floors: </a:t>
            </a:r>
            <a:r>
              <a:rPr lang="en-US" sz="6400" dirty="0" smtClean="0"/>
              <a:t>Meet minimum    R-values given in Table 402.1.1</a:t>
            </a:r>
          </a:p>
          <a:p>
            <a:pPr marL="580644" lvl="2" indent="-342900">
              <a:buClr>
                <a:srgbClr val="0BD0D9"/>
              </a:buClr>
              <a:buSzPct val="95000"/>
              <a:buFont typeface="Wingdings" pitchFamily="2" charset="2"/>
              <a:buChar char="Ø"/>
              <a:defRPr/>
            </a:pPr>
            <a:r>
              <a:rPr lang="en-US" sz="6400" b="1" dirty="0" smtClean="0"/>
              <a:t>Frame walls  </a:t>
            </a:r>
            <a:r>
              <a:rPr lang="en-US" sz="6400" dirty="0" smtClean="0"/>
              <a:t>R-13</a:t>
            </a:r>
          </a:p>
          <a:p>
            <a:pPr marL="580644" lvl="2" indent="-342900">
              <a:buClr>
                <a:srgbClr val="0BD0D9"/>
              </a:buClr>
              <a:buSzPct val="95000"/>
              <a:buFont typeface="Wingdings" pitchFamily="2" charset="2"/>
              <a:buChar char="Ø"/>
              <a:defRPr/>
            </a:pPr>
            <a:r>
              <a:rPr lang="en-US" sz="6400" b="1" dirty="0" smtClean="0"/>
              <a:t>Block walls </a:t>
            </a:r>
          </a:p>
          <a:p>
            <a:pPr marL="1378458" lvl="3" indent="-857250">
              <a:buClr>
                <a:srgbClr val="0BD0D9"/>
              </a:buClr>
              <a:buSzPct val="95000"/>
              <a:buFont typeface="Wingdings" pitchFamily="2" charset="2"/>
              <a:buChar char="§"/>
              <a:defRPr/>
            </a:pPr>
            <a:r>
              <a:rPr lang="en-US" sz="6400" dirty="0" smtClean="0"/>
              <a:t>Interior insulation  R-7.8  </a:t>
            </a:r>
          </a:p>
          <a:p>
            <a:pPr marL="1378458" lvl="3" indent="-857250">
              <a:buClr>
                <a:srgbClr val="0BD0D9"/>
              </a:buClr>
              <a:buSzPct val="95000"/>
              <a:buFont typeface="Wingdings" pitchFamily="2" charset="2"/>
              <a:buChar char="§"/>
              <a:defRPr/>
            </a:pPr>
            <a:r>
              <a:rPr lang="en-US" sz="6400" dirty="0" smtClean="0"/>
              <a:t>Exterior insulation R-6 </a:t>
            </a:r>
          </a:p>
          <a:p>
            <a:pPr marL="580644" lvl="2" indent="-342900">
              <a:buClr>
                <a:srgbClr val="0BD0D9"/>
              </a:buClr>
              <a:buSzPct val="95000"/>
              <a:buFont typeface="Wingdings" pitchFamily="2" charset="2"/>
              <a:buChar char="Ø"/>
              <a:defRPr/>
            </a:pPr>
            <a:r>
              <a:rPr lang="en-US" sz="6400" b="1" dirty="0" smtClean="0"/>
              <a:t>Ceilings</a:t>
            </a:r>
            <a:r>
              <a:rPr lang="en-US" sz="6400" dirty="0" smtClean="0"/>
              <a:t>: R-30</a:t>
            </a:r>
          </a:p>
          <a:p>
            <a:pPr marL="580644" lvl="2" indent="-342900">
              <a:buClr>
                <a:srgbClr val="0BD0D9"/>
              </a:buClr>
              <a:buSzPct val="95000"/>
              <a:buFont typeface="Wingdings" pitchFamily="2" charset="2"/>
              <a:buChar char="Ø"/>
              <a:defRPr/>
            </a:pPr>
            <a:r>
              <a:rPr lang="en-US" sz="6400" b="1" dirty="0" smtClean="0"/>
              <a:t>Floors:  </a:t>
            </a:r>
            <a:r>
              <a:rPr lang="en-US" sz="6400" dirty="0" smtClean="0"/>
              <a:t>Raised R-13, SOG R-0</a:t>
            </a:r>
          </a:p>
          <a:p>
            <a:pPr marL="273050" lvl="1" indent="-273050">
              <a:buClr>
                <a:srgbClr val="0BD0D9"/>
              </a:buClr>
              <a:buSzPct val="95000"/>
              <a:defRPr/>
            </a:pPr>
            <a:endParaRPr lang="en-US" sz="6400" b="1" dirty="0" smtClean="0"/>
          </a:p>
          <a:p>
            <a:pPr marL="342900" lvl="1" indent="-342900">
              <a:buClr>
                <a:srgbClr val="0BD0D9"/>
              </a:buClr>
              <a:buSzPct val="95000"/>
              <a:buFont typeface="Wingdings" pitchFamily="2" charset="2"/>
              <a:buChar char="Ø"/>
              <a:defRPr/>
            </a:pPr>
            <a:r>
              <a:rPr lang="en-US" sz="6400" b="1" dirty="0" smtClean="0"/>
              <a:t>Windows: </a:t>
            </a:r>
            <a:r>
              <a:rPr lang="en-US" sz="6400" dirty="0" smtClean="0"/>
              <a:t>Maximum </a:t>
            </a:r>
            <a:r>
              <a:rPr lang="en-US" sz="6400" dirty="0" smtClean="0">
                <a:solidFill>
                  <a:srgbClr val="FF0000"/>
                </a:solidFill>
              </a:rPr>
              <a:t>20</a:t>
            </a:r>
            <a:r>
              <a:rPr lang="en-US" sz="6400" dirty="0">
                <a:solidFill>
                  <a:srgbClr val="FF0000"/>
                </a:solidFill>
              </a:rPr>
              <a:t>%</a:t>
            </a:r>
            <a:r>
              <a:rPr lang="en-US" sz="6400" dirty="0"/>
              <a:t> </a:t>
            </a:r>
            <a:r>
              <a:rPr lang="en-US" sz="6400" dirty="0" smtClean="0"/>
              <a:t>of conditioned floor area; U-factor </a:t>
            </a:r>
            <a:r>
              <a:rPr lang="en-US" sz="6400" dirty="0"/>
              <a:t>≤0.65; SHGC ≤</a:t>
            </a:r>
            <a:r>
              <a:rPr lang="en-US" sz="6400" dirty="0" smtClean="0"/>
              <a:t>0.30</a:t>
            </a:r>
          </a:p>
          <a:p>
            <a:pPr marL="273050" lvl="1" indent="-273050">
              <a:buClr>
                <a:srgbClr val="0BD0D9"/>
              </a:buClr>
              <a:buSzPct val="95000"/>
              <a:defRPr/>
            </a:pPr>
            <a:endParaRPr lang="en-US" sz="6400" b="1" dirty="0" smtClean="0"/>
          </a:p>
          <a:p>
            <a:pPr marL="342900" lvl="1" indent="-342900">
              <a:buClr>
                <a:srgbClr val="0BD0D9"/>
              </a:buClr>
              <a:buSzPct val="95000"/>
              <a:buFont typeface="Wingdings" pitchFamily="2" charset="2"/>
              <a:buChar char="Ø"/>
              <a:defRPr/>
            </a:pPr>
            <a:r>
              <a:rPr lang="en-US" sz="6400" b="1" dirty="0" smtClean="0"/>
              <a:t>Ducts:</a:t>
            </a:r>
            <a:r>
              <a:rPr lang="en-US" sz="6400" dirty="0" smtClean="0"/>
              <a:t>  Must </a:t>
            </a:r>
            <a:r>
              <a:rPr lang="en-US" sz="6400" dirty="0"/>
              <a:t>be </a:t>
            </a:r>
            <a:r>
              <a:rPr lang="en-US" sz="6400" dirty="0">
                <a:solidFill>
                  <a:srgbClr val="FF0000"/>
                </a:solidFill>
              </a:rPr>
              <a:t>inside conditioned space </a:t>
            </a:r>
            <a:r>
              <a:rPr lang="en-US" sz="6400" dirty="0"/>
              <a:t>&amp; </a:t>
            </a:r>
            <a:r>
              <a:rPr lang="en-US" sz="6400" dirty="0">
                <a:solidFill>
                  <a:srgbClr val="FF0000"/>
                </a:solidFill>
              </a:rPr>
              <a:t>tested </a:t>
            </a:r>
            <a:r>
              <a:rPr lang="en-US" sz="6400" dirty="0" smtClean="0">
                <a:solidFill>
                  <a:srgbClr val="FF0000"/>
                </a:solidFill>
              </a:rPr>
              <a:t>to </a:t>
            </a:r>
            <a:r>
              <a:rPr lang="en-US" sz="6400" dirty="0" err="1" smtClean="0">
                <a:solidFill>
                  <a:srgbClr val="FF0000"/>
                </a:solidFill>
              </a:rPr>
              <a:t>Q</a:t>
            </a:r>
            <a:r>
              <a:rPr lang="en-US" sz="6400" baseline="-25000" dirty="0" err="1" smtClean="0">
                <a:solidFill>
                  <a:srgbClr val="FF0000"/>
                </a:solidFill>
              </a:rPr>
              <a:t>n</a:t>
            </a:r>
            <a:r>
              <a:rPr lang="en-US" sz="6400" dirty="0" smtClean="0">
                <a:solidFill>
                  <a:srgbClr val="FF0000"/>
                </a:solidFill>
              </a:rPr>
              <a:t> ≤0.03</a:t>
            </a:r>
            <a:r>
              <a:rPr lang="en-US" sz="6400" dirty="0" smtClean="0"/>
              <a:t> by a Class 1 BERS Rater or Class A, B or Mechanical contractor</a:t>
            </a:r>
          </a:p>
          <a:p>
            <a:pPr marL="273050" lvl="1" indent="-273050">
              <a:buClr>
                <a:srgbClr val="0BD0D9"/>
              </a:buClr>
              <a:buSzPct val="95000"/>
              <a:defRPr/>
            </a:pPr>
            <a:endParaRPr lang="en-US" sz="6400" dirty="0" smtClean="0"/>
          </a:p>
          <a:p>
            <a:pPr marL="342900" lvl="1" indent="-342900">
              <a:buClr>
                <a:srgbClr val="0BD0D9"/>
              </a:buClr>
              <a:buSzPct val="95000"/>
              <a:buFont typeface="Wingdings" pitchFamily="2" charset="2"/>
              <a:buChar char="Ø"/>
              <a:defRPr/>
            </a:pPr>
            <a:r>
              <a:rPr lang="en-US" sz="6400" b="1" dirty="0" smtClean="0"/>
              <a:t>HVAC Controls: </a:t>
            </a:r>
            <a:r>
              <a:rPr lang="en-US" sz="6400" dirty="0" smtClean="0"/>
              <a:t>Programmable thermostat required for forced air furnaces </a:t>
            </a:r>
            <a:endParaRPr lang="en-US" sz="6400" dirty="0"/>
          </a:p>
          <a:p>
            <a:pPr>
              <a:defRPr/>
            </a:pPr>
            <a:endParaRPr lang="en-US" dirty="0"/>
          </a:p>
        </p:txBody>
      </p:sp>
      <p:sp>
        <p:nvSpPr>
          <p:cNvPr id="15366" name="Content Placeholder 5"/>
          <p:cNvSpPr>
            <a:spLocks noGrp="1"/>
          </p:cNvSpPr>
          <p:nvPr>
            <p:ph sz="quarter" idx="4"/>
          </p:nvPr>
        </p:nvSpPr>
        <p:spPr>
          <a:xfrm>
            <a:off x="4800600" y="2209800"/>
            <a:ext cx="4041775" cy="4419600"/>
          </a:xfrm>
        </p:spPr>
        <p:txBody>
          <a:bodyPr>
            <a:noAutofit/>
          </a:bodyPr>
          <a:lstStyle/>
          <a:p>
            <a:pPr marL="342900" lvl="1" indent="-342900">
              <a:lnSpc>
                <a:spcPct val="110000"/>
              </a:lnSpc>
              <a:buClr>
                <a:srgbClr val="0BD0D9"/>
              </a:buClr>
              <a:buSzPct val="95000"/>
              <a:buFont typeface="Wingdings" pitchFamily="2" charset="2"/>
              <a:buChar char="Ø"/>
            </a:pPr>
            <a:r>
              <a:rPr lang="en-US" sz="1600" b="1" dirty="0" smtClean="0"/>
              <a:t>Walls, ceilings, floors:  </a:t>
            </a:r>
            <a:r>
              <a:rPr lang="en-US" sz="1600" dirty="0" smtClean="0">
                <a:solidFill>
                  <a:srgbClr val="FF0000"/>
                </a:solidFill>
              </a:rPr>
              <a:t>No minimums </a:t>
            </a:r>
            <a:r>
              <a:rPr lang="en-US" sz="1600" dirty="0" smtClean="0"/>
              <a:t>except R-19 ceiling, space permitting (State law)</a:t>
            </a:r>
            <a:endParaRPr lang="en-US" sz="1600" b="1" dirty="0" smtClean="0"/>
          </a:p>
          <a:p>
            <a:pPr marL="342900" lvl="1" indent="-342900">
              <a:lnSpc>
                <a:spcPct val="110000"/>
              </a:lnSpc>
              <a:buClr>
                <a:srgbClr val="0BD0D9"/>
              </a:buClr>
              <a:buSzPct val="95000"/>
              <a:buFont typeface="Wingdings" pitchFamily="2" charset="2"/>
              <a:buChar char="Ø"/>
            </a:pPr>
            <a:endParaRPr lang="en-US" sz="1600" b="1" dirty="0" smtClean="0"/>
          </a:p>
          <a:p>
            <a:pPr marL="342900" lvl="1" indent="-342900">
              <a:lnSpc>
                <a:spcPct val="110000"/>
              </a:lnSpc>
              <a:buClr>
                <a:srgbClr val="0BD0D9"/>
              </a:buClr>
              <a:buSzPct val="95000"/>
              <a:buFont typeface="Wingdings" pitchFamily="2" charset="2"/>
              <a:buChar char="Ø"/>
            </a:pPr>
            <a:endParaRPr lang="en-US" sz="1600" b="1" dirty="0" smtClean="0"/>
          </a:p>
          <a:p>
            <a:pPr marL="342900" lvl="1" indent="-342900">
              <a:lnSpc>
                <a:spcPct val="110000"/>
              </a:lnSpc>
              <a:buClr>
                <a:srgbClr val="0BD0D9"/>
              </a:buClr>
              <a:buSzPct val="95000"/>
              <a:buFont typeface="Wingdings" pitchFamily="2" charset="2"/>
              <a:buChar char="Ø"/>
            </a:pPr>
            <a:endParaRPr lang="en-US" sz="1600" b="1" dirty="0" smtClean="0"/>
          </a:p>
          <a:p>
            <a:pPr marL="342900" lvl="1" indent="-342900">
              <a:lnSpc>
                <a:spcPct val="80000"/>
              </a:lnSpc>
              <a:buClr>
                <a:srgbClr val="0BD0D9"/>
              </a:buClr>
              <a:buSzPct val="95000"/>
              <a:buFont typeface="Wingdings" pitchFamily="2" charset="2"/>
              <a:buChar char="Ø"/>
            </a:pPr>
            <a:endParaRPr lang="en-US" sz="1600" b="1" dirty="0" smtClean="0"/>
          </a:p>
          <a:p>
            <a:pPr marL="342900" lvl="1" indent="-342900">
              <a:lnSpc>
                <a:spcPct val="80000"/>
              </a:lnSpc>
              <a:buClr>
                <a:srgbClr val="0BD0D9"/>
              </a:buClr>
              <a:buSzPct val="95000"/>
              <a:buFont typeface="Wingdings" pitchFamily="2" charset="2"/>
              <a:buChar char="Ø"/>
            </a:pPr>
            <a:r>
              <a:rPr lang="en-US" sz="1600" b="1" dirty="0" smtClean="0"/>
              <a:t>Windows:  </a:t>
            </a:r>
            <a:r>
              <a:rPr lang="en-US" sz="1600" dirty="0" smtClean="0"/>
              <a:t>No limit. Maximum weighted average </a:t>
            </a:r>
            <a:r>
              <a:rPr lang="en-US" sz="1600" dirty="0" smtClean="0">
                <a:solidFill>
                  <a:srgbClr val="FF0000"/>
                </a:solidFill>
              </a:rPr>
              <a:t>SHGC 0.50 </a:t>
            </a:r>
            <a:r>
              <a:rPr lang="en-US" sz="1600" dirty="0" smtClean="0"/>
              <a:t>except if 4’ overhang</a:t>
            </a:r>
          </a:p>
          <a:p>
            <a:pPr marL="342900" lvl="1" indent="-342900">
              <a:lnSpc>
                <a:spcPct val="80000"/>
              </a:lnSpc>
              <a:buClr>
                <a:srgbClr val="0BD0D9"/>
              </a:buClr>
              <a:buSzPct val="95000"/>
              <a:buFont typeface="Wingdings" pitchFamily="2" charset="2"/>
              <a:buChar char="Ø"/>
            </a:pPr>
            <a:endParaRPr lang="en-US" sz="1600" b="1" dirty="0"/>
          </a:p>
          <a:p>
            <a:pPr marL="342900" lvl="1" indent="-342900">
              <a:lnSpc>
                <a:spcPct val="80000"/>
              </a:lnSpc>
              <a:buClr>
                <a:srgbClr val="0BD0D9"/>
              </a:buClr>
              <a:buSzPct val="95000"/>
              <a:buFont typeface="Wingdings" pitchFamily="2" charset="2"/>
              <a:buChar char="Ø"/>
            </a:pPr>
            <a:r>
              <a:rPr lang="en-US" sz="1600" b="1" dirty="0" smtClean="0"/>
              <a:t>Ducts:  </a:t>
            </a:r>
            <a:r>
              <a:rPr lang="en-US" sz="1600" dirty="0" smtClean="0">
                <a:solidFill>
                  <a:srgbClr val="FF0000"/>
                </a:solidFill>
              </a:rPr>
              <a:t>R-6</a:t>
            </a:r>
            <a:r>
              <a:rPr lang="en-US" sz="1600" dirty="0" smtClean="0"/>
              <a:t> if in the attic. Credit provided if testing shows less leakage</a:t>
            </a:r>
          </a:p>
          <a:p>
            <a:pPr>
              <a:lnSpc>
                <a:spcPct val="80000"/>
              </a:lnSpc>
            </a:pPr>
            <a:endParaRPr lang="en-US" sz="1600" b="1" dirty="0" smtClean="0"/>
          </a:p>
          <a:p>
            <a:pPr>
              <a:lnSpc>
                <a:spcPct val="80000"/>
              </a:lnSpc>
              <a:buFont typeface="Wingdings" pitchFamily="2" charset="2"/>
              <a:buChar char="Ø"/>
            </a:pPr>
            <a:r>
              <a:rPr lang="en-US" sz="1600" b="1" dirty="0" smtClean="0"/>
              <a:t>HVAC Controls: </a:t>
            </a:r>
            <a:r>
              <a:rPr lang="en-US" sz="1600" dirty="0" smtClean="0"/>
              <a:t>Thermostat required for each system. Credit for programmable thermostat.</a:t>
            </a:r>
          </a:p>
        </p:txBody>
      </p:sp>
    </p:spTree>
    <p:extLst>
      <p:ext uri="{BB962C8B-B14F-4D97-AF65-F5344CB8AC3E}">
        <p14:creationId xmlns:p14="http://schemas.microsoft.com/office/powerpoint/2010/main" val="422258483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3"/>
          </a:xfrm>
        </p:spPr>
        <p:txBody>
          <a:bodyPr>
            <a:normAutofit/>
          </a:bodyPr>
          <a:lstStyle/>
          <a:p>
            <a:r>
              <a:rPr lang="en-US" dirty="0"/>
              <a:t>Kilowatt hour (</a:t>
            </a:r>
            <a:r>
              <a:rPr lang="en-US" dirty="0">
                <a:solidFill>
                  <a:srgbClr val="FF0000"/>
                </a:solidFill>
              </a:rPr>
              <a:t>kWh</a:t>
            </a:r>
            <a:r>
              <a:rPr lang="en-US" dirty="0"/>
              <a:t>): The basic unit of electric power, equal to 1000 Watts</a:t>
            </a:r>
          </a:p>
          <a:p>
            <a:r>
              <a:rPr lang="en-US" dirty="0"/>
              <a:t>British thermal unit (</a:t>
            </a:r>
            <a:r>
              <a:rPr lang="en-US" dirty="0">
                <a:solidFill>
                  <a:srgbClr val="FF0000"/>
                </a:solidFill>
              </a:rPr>
              <a:t>Btu</a:t>
            </a:r>
            <a:r>
              <a:rPr lang="en-US" dirty="0"/>
              <a:t>): Standard unit for measuring heat energy. It is the amount of heat energy necessary to raise the temperature of one pound of water one degree Fahrenheit. </a:t>
            </a:r>
          </a:p>
          <a:p>
            <a:pPr marL="109728" indent="0">
              <a:buNone/>
            </a:pPr>
            <a:endParaRPr lang="en-US" dirty="0"/>
          </a:p>
        </p:txBody>
      </p:sp>
      <p:sp>
        <p:nvSpPr>
          <p:cNvPr id="3" name="Title 2"/>
          <p:cNvSpPr>
            <a:spLocks noGrp="1"/>
          </p:cNvSpPr>
          <p:nvPr>
            <p:ph type="title"/>
          </p:nvPr>
        </p:nvSpPr>
        <p:spPr/>
        <p:txBody>
          <a:bodyPr/>
          <a:lstStyle/>
          <a:p>
            <a:r>
              <a:rPr lang="en-US" dirty="0" smtClean="0">
                <a:solidFill>
                  <a:schemeClr val="bg2">
                    <a:lumMod val="50000"/>
                  </a:schemeClr>
                </a:solidFill>
              </a:rPr>
              <a:t>Energy terms commonly used</a:t>
            </a:r>
            <a:endParaRPr lang="en-US" dirty="0">
              <a:solidFill>
                <a:schemeClr val="bg2">
                  <a:lumMod val="50000"/>
                </a:schemeClr>
              </a:solidFill>
            </a:endParaRPr>
          </a:p>
        </p:txBody>
      </p:sp>
    </p:spTree>
    <p:extLst>
      <p:ext uri="{BB962C8B-B14F-4D97-AF65-F5344CB8AC3E}">
        <p14:creationId xmlns:p14="http://schemas.microsoft.com/office/powerpoint/2010/main" val="908363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lstStyle/>
          <a:p>
            <a:r>
              <a:rPr lang="en-US" dirty="0" smtClean="0"/>
              <a:t>Measurement of the intensity of heat</a:t>
            </a:r>
          </a:p>
          <a:p>
            <a:r>
              <a:rPr lang="en-US" dirty="0" smtClean="0"/>
              <a:t>On the Fahrenheit scale:  32</a:t>
            </a:r>
            <a:r>
              <a:rPr lang="en-US" baseline="30000" dirty="0" smtClean="0"/>
              <a:t>o</a:t>
            </a:r>
            <a:r>
              <a:rPr lang="en-US" dirty="0" smtClean="0"/>
              <a:t>F to 212</a:t>
            </a:r>
            <a:r>
              <a:rPr lang="en-US" baseline="30000" dirty="0" smtClean="0"/>
              <a:t>o</a:t>
            </a:r>
            <a:r>
              <a:rPr lang="en-US" dirty="0" smtClean="0"/>
              <a:t>F (conversion of water from ice to steam)</a:t>
            </a:r>
          </a:p>
          <a:p>
            <a:r>
              <a:rPr lang="en-US" dirty="0" smtClean="0"/>
              <a:t>Heat always flows from hot to cold temperature. Flow of heat through a building “envelope” is called </a:t>
            </a:r>
            <a:r>
              <a:rPr lang="en-US" dirty="0" smtClean="0">
                <a:solidFill>
                  <a:srgbClr val="FF0000"/>
                </a:solidFill>
              </a:rPr>
              <a:t>heat transfer</a:t>
            </a:r>
            <a:r>
              <a:rPr lang="en-US" dirty="0" smtClean="0"/>
              <a:t>.</a:t>
            </a:r>
          </a:p>
          <a:p>
            <a:endParaRPr lang="en-US" dirty="0"/>
          </a:p>
          <a:p>
            <a:pPr marL="109728" indent="0" algn="ctr">
              <a:buNone/>
            </a:pPr>
            <a:r>
              <a:rPr lang="en-US" sz="4100" b="1" dirty="0" smtClean="0">
                <a:solidFill>
                  <a:schemeClr val="accent4"/>
                </a:solidFill>
              </a:rPr>
              <a:t>Humidity</a:t>
            </a:r>
          </a:p>
          <a:p>
            <a:r>
              <a:rPr lang="en-US" dirty="0" smtClean="0"/>
              <a:t>The amount or degree of moisture in the air</a:t>
            </a:r>
            <a:endParaRPr lang="en-US" dirty="0"/>
          </a:p>
        </p:txBody>
      </p:sp>
      <p:sp>
        <p:nvSpPr>
          <p:cNvPr id="3" name="Title 2"/>
          <p:cNvSpPr>
            <a:spLocks noGrp="1"/>
          </p:cNvSpPr>
          <p:nvPr>
            <p:ph type="title"/>
          </p:nvPr>
        </p:nvSpPr>
        <p:spPr/>
        <p:txBody>
          <a:bodyPr/>
          <a:lstStyle/>
          <a:p>
            <a:pPr algn="ctr"/>
            <a:r>
              <a:rPr lang="en-US" dirty="0" smtClean="0">
                <a:solidFill>
                  <a:schemeClr val="accent4"/>
                </a:solidFill>
              </a:rPr>
              <a:t>Temperature</a:t>
            </a:r>
            <a:endParaRPr lang="en-US" dirty="0">
              <a:solidFill>
                <a:schemeClr val="accent4"/>
              </a:solidFill>
            </a:endParaRPr>
          </a:p>
        </p:txBody>
      </p:sp>
    </p:spTree>
    <p:extLst>
      <p:ext uri="{BB962C8B-B14F-4D97-AF65-F5344CB8AC3E}">
        <p14:creationId xmlns:p14="http://schemas.microsoft.com/office/powerpoint/2010/main" val="1110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normAutofit lnSpcReduction="10000"/>
          </a:bodyPr>
          <a:lstStyle/>
          <a:p>
            <a:r>
              <a:rPr lang="en-US" dirty="0" smtClean="0">
                <a:solidFill>
                  <a:srgbClr val="FF0000"/>
                </a:solidFill>
              </a:rPr>
              <a:t>Conduction</a:t>
            </a:r>
            <a:r>
              <a:rPr lang="en-US" dirty="0" smtClean="0"/>
              <a:t>:   Flow by molecular action within a solid material from a higher to a lower temperature area</a:t>
            </a:r>
          </a:p>
          <a:p>
            <a:r>
              <a:rPr lang="en-US" dirty="0" smtClean="0">
                <a:solidFill>
                  <a:srgbClr val="FF0000"/>
                </a:solidFill>
              </a:rPr>
              <a:t>Convection</a:t>
            </a:r>
            <a:r>
              <a:rPr lang="en-US" dirty="0" smtClean="0"/>
              <a:t>:  Process of transferring heat using liquids or gases, such as air.</a:t>
            </a:r>
          </a:p>
          <a:p>
            <a:pPr lvl="1">
              <a:buFont typeface="Wingdings" pitchFamily="2" charset="2"/>
              <a:buChar char="§"/>
            </a:pPr>
            <a:r>
              <a:rPr lang="en-US" dirty="0" smtClean="0"/>
              <a:t>Can be “forced” by mechanical means.</a:t>
            </a:r>
          </a:p>
          <a:p>
            <a:pPr lvl="1">
              <a:buFont typeface="Wingdings" pitchFamily="2" charset="2"/>
              <a:buChar char="§"/>
            </a:pPr>
            <a:r>
              <a:rPr lang="en-US" dirty="0" smtClean="0"/>
              <a:t>Occurs naturally, “free” transfer by air currents caused by temperature or density differences.</a:t>
            </a:r>
          </a:p>
          <a:p>
            <a:r>
              <a:rPr lang="en-US" dirty="0" smtClean="0">
                <a:solidFill>
                  <a:srgbClr val="FF0000"/>
                </a:solidFill>
              </a:rPr>
              <a:t>Radiation</a:t>
            </a:r>
            <a:r>
              <a:rPr lang="en-US" dirty="0" smtClean="0"/>
              <a:t>:  Transfer between objects at different temperatures, e.g. the sun to earth. </a:t>
            </a:r>
          </a:p>
          <a:p>
            <a:pPr lvl="1">
              <a:buFont typeface="Wingdings" pitchFamily="2" charset="2"/>
              <a:buChar char="§"/>
            </a:pPr>
            <a:r>
              <a:rPr lang="en-US" dirty="0" smtClean="0"/>
              <a:t>Measured by difference in temperature between objects, distance, and amount of energy emitted.</a:t>
            </a:r>
          </a:p>
        </p:txBody>
      </p:sp>
      <p:sp>
        <p:nvSpPr>
          <p:cNvPr id="3" name="Title 2"/>
          <p:cNvSpPr>
            <a:spLocks noGrp="1"/>
          </p:cNvSpPr>
          <p:nvPr>
            <p:ph type="title"/>
          </p:nvPr>
        </p:nvSpPr>
        <p:spPr/>
        <p:txBody>
          <a:bodyPr/>
          <a:lstStyle/>
          <a:p>
            <a:r>
              <a:rPr lang="en-US" dirty="0" smtClean="0">
                <a:solidFill>
                  <a:schemeClr val="accent4"/>
                </a:solidFill>
              </a:rPr>
              <a:t>Ways heat is transferred:</a:t>
            </a:r>
            <a:endParaRPr lang="en-US" dirty="0">
              <a:solidFill>
                <a:schemeClr val="accent4"/>
              </a:solidFill>
            </a:endParaRPr>
          </a:p>
        </p:txBody>
      </p:sp>
    </p:spTree>
    <p:extLst>
      <p:ext uri="{BB962C8B-B14F-4D97-AF65-F5344CB8AC3E}">
        <p14:creationId xmlns:p14="http://schemas.microsoft.com/office/powerpoint/2010/main" val="228044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343400"/>
          </a:xfrm>
        </p:spPr>
        <p:txBody>
          <a:bodyPr>
            <a:normAutofit fontScale="92500" lnSpcReduction="10000"/>
          </a:bodyPr>
          <a:lstStyle/>
          <a:p>
            <a:r>
              <a:rPr lang="en-US" dirty="0" smtClean="0"/>
              <a:t>Thermal Resistance is the measure </a:t>
            </a:r>
            <a:r>
              <a:rPr lang="en-US" dirty="0"/>
              <a:t>of a material’s ability to retard heat flow.</a:t>
            </a:r>
          </a:p>
          <a:p>
            <a:r>
              <a:rPr lang="en-US" dirty="0" smtClean="0"/>
              <a:t>It is based </a:t>
            </a:r>
            <a:r>
              <a:rPr lang="en-US" dirty="0"/>
              <a:t>on a material’s actual thickness with    1 sq. ft. area at 1</a:t>
            </a:r>
            <a:r>
              <a:rPr lang="en-US" baseline="30000" dirty="0"/>
              <a:t>o</a:t>
            </a:r>
            <a:r>
              <a:rPr lang="en-US" dirty="0"/>
              <a:t>F temperature </a:t>
            </a:r>
            <a:r>
              <a:rPr lang="en-US" dirty="0" smtClean="0"/>
              <a:t>difference and is expressed as hr.</a:t>
            </a:r>
            <a:r>
              <a:rPr lang="en-US" baseline="30000" dirty="0" smtClean="0"/>
              <a:t>o</a:t>
            </a:r>
            <a:r>
              <a:rPr lang="en-US" dirty="0" smtClean="0"/>
              <a:t>F.ft</a:t>
            </a:r>
            <a:r>
              <a:rPr lang="en-US" baseline="30000" dirty="0" smtClean="0"/>
              <a:t>2</a:t>
            </a:r>
            <a:r>
              <a:rPr lang="en-US" dirty="0" smtClean="0"/>
              <a:t>/Btu.</a:t>
            </a:r>
          </a:p>
          <a:p>
            <a:r>
              <a:rPr lang="en-US" dirty="0" smtClean="0"/>
              <a:t>R-values for a product are typically given on the product manufacturer’s specification sheet or on a materials list in an engineering document such as the ASHRAE Handbook of Fundamentals.  </a:t>
            </a:r>
          </a:p>
          <a:p>
            <a:r>
              <a:rPr lang="en-US" dirty="0">
                <a:solidFill>
                  <a:srgbClr val="FF0000"/>
                </a:solidFill>
              </a:rPr>
              <a:t>The total R-value for an assembly is the sum of the R-value of the components of that assembly</a:t>
            </a:r>
            <a:r>
              <a:rPr lang="en-US" dirty="0"/>
              <a:t>.</a:t>
            </a:r>
          </a:p>
          <a:p>
            <a:endParaRPr lang="en-US" dirty="0"/>
          </a:p>
        </p:txBody>
      </p:sp>
      <p:sp>
        <p:nvSpPr>
          <p:cNvPr id="3" name="Title 2"/>
          <p:cNvSpPr>
            <a:spLocks noGrp="1"/>
          </p:cNvSpPr>
          <p:nvPr>
            <p:ph type="title"/>
          </p:nvPr>
        </p:nvSpPr>
        <p:spPr>
          <a:xfrm>
            <a:off x="457200" y="152400"/>
            <a:ext cx="8229600" cy="1600200"/>
          </a:xfrm>
        </p:spPr>
        <p:txBody>
          <a:bodyPr>
            <a:normAutofit fontScale="90000"/>
          </a:bodyPr>
          <a:lstStyle/>
          <a:p>
            <a:r>
              <a:rPr lang="en-US" dirty="0" smtClean="0">
                <a:solidFill>
                  <a:schemeClr val="accent4"/>
                </a:solidFill>
              </a:rPr>
              <a:t>How do you calculate a U-value? First, determine thermal </a:t>
            </a:r>
            <a:r>
              <a:rPr lang="en-US" dirty="0">
                <a:solidFill>
                  <a:schemeClr val="accent4"/>
                </a:solidFill>
              </a:rPr>
              <a:t>r</a:t>
            </a:r>
            <a:r>
              <a:rPr lang="en-US" dirty="0" smtClean="0">
                <a:solidFill>
                  <a:schemeClr val="accent4"/>
                </a:solidFill>
              </a:rPr>
              <a:t>esistance (R-value) of the assembly:</a:t>
            </a:r>
            <a:endParaRPr lang="en-US" dirty="0">
              <a:solidFill>
                <a:schemeClr val="accent4"/>
              </a:solidFill>
            </a:endParaRPr>
          </a:p>
        </p:txBody>
      </p:sp>
    </p:spTree>
    <p:extLst>
      <p:ext uri="{BB962C8B-B14F-4D97-AF65-F5344CB8AC3E}">
        <p14:creationId xmlns:p14="http://schemas.microsoft.com/office/powerpoint/2010/main" val="12523781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lstStyle/>
          <a:p>
            <a:r>
              <a:rPr lang="en-US" dirty="0"/>
              <a:t>Inside  air film			0.68</a:t>
            </a:r>
          </a:p>
          <a:p>
            <a:r>
              <a:rPr lang="en-US" dirty="0"/>
              <a:t>½” </a:t>
            </a:r>
            <a:r>
              <a:rPr lang="en-US" dirty="0" smtClean="0"/>
              <a:t> gypsum board</a:t>
            </a:r>
            <a:r>
              <a:rPr lang="en-US" dirty="0"/>
              <a:t>			0.45</a:t>
            </a:r>
          </a:p>
          <a:p>
            <a:r>
              <a:rPr lang="en-US" dirty="0"/>
              <a:t>3 ½” air space				1.01</a:t>
            </a:r>
          </a:p>
          <a:p>
            <a:r>
              <a:rPr lang="en-US" dirty="0"/>
              <a:t>¾” plywood sheathing		0.93</a:t>
            </a:r>
          </a:p>
          <a:p>
            <a:r>
              <a:rPr lang="en-US" dirty="0"/>
              <a:t>Hollow-backed metal siding	0.61</a:t>
            </a:r>
          </a:p>
          <a:p>
            <a:r>
              <a:rPr lang="en-US" dirty="0"/>
              <a:t>Outside air film			</a:t>
            </a:r>
            <a:r>
              <a:rPr lang="en-US" u="sng" dirty="0"/>
              <a:t>0.17</a:t>
            </a:r>
            <a:r>
              <a:rPr lang="en-US" dirty="0"/>
              <a:t>				</a:t>
            </a:r>
            <a:r>
              <a:rPr lang="en-US" b="1" dirty="0" err="1">
                <a:solidFill>
                  <a:srgbClr val="FF0000"/>
                </a:solidFill>
              </a:rPr>
              <a:t>R</a:t>
            </a:r>
            <a:r>
              <a:rPr lang="en-US" b="1" baseline="-25000" dirty="0" err="1">
                <a:solidFill>
                  <a:srgbClr val="FF0000"/>
                </a:solidFill>
              </a:rPr>
              <a:t>total</a:t>
            </a:r>
            <a:r>
              <a:rPr lang="en-US" b="1" dirty="0">
                <a:solidFill>
                  <a:srgbClr val="FF0000"/>
                </a:solidFill>
              </a:rPr>
              <a:t>	</a:t>
            </a:r>
            <a:r>
              <a:rPr lang="en-US" dirty="0"/>
              <a:t>			</a:t>
            </a:r>
            <a:r>
              <a:rPr lang="en-US" dirty="0">
                <a:solidFill>
                  <a:srgbClr val="FF0000"/>
                </a:solidFill>
              </a:rPr>
              <a:t>3.85</a:t>
            </a:r>
          </a:p>
          <a:p>
            <a:endParaRPr lang="en-US" sz="2800" dirty="0"/>
          </a:p>
        </p:txBody>
      </p:sp>
      <p:sp>
        <p:nvSpPr>
          <p:cNvPr id="3" name="Title 2"/>
          <p:cNvSpPr>
            <a:spLocks noGrp="1"/>
          </p:cNvSpPr>
          <p:nvPr>
            <p:ph type="title"/>
          </p:nvPr>
        </p:nvSpPr>
        <p:spPr>
          <a:xfrm>
            <a:off x="457200" y="457200"/>
            <a:ext cx="8229600" cy="960438"/>
          </a:xfrm>
        </p:spPr>
        <p:txBody>
          <a:bodyPr/>
          <a:lstStyle/>
          <a:p>
            <a:r>
              <a:rPr lang="en-US" dirty="0" smtClean="0"/>
              <a:t>					</a:t>
            </a:r>
            <a:r>
              <a:rPr lang="en-US" dirty="0">
                <a:solidFill>
                  <a:schemeClr val="accent4"/>
                </a:solidFill>
              </a:rPr>
              <a:t> R-value</a:t>
            </a:r>
            <a:endParaRPr lang="en-US" dirty="0"/>
          </a:p>
        </p:txBody>
      </p:sp>
    </p:spTree>
    <p:extLst>
      <p:ext uri="{BB962C8B-B14F-4D97-AF65-F5344CB8AC3E}">
        <p14:creationId xmlns:p14="http://schemas.microsoft.com/office/powerpoint/2010/main" val="36242437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514600"/>
            <a:ext cx="8458200" cy="4038600"/>
          </a:xfrm>
        </p:spPr>
        <p:txBody>
          <a:bodyPr>
            <a:normAutofit/>
          </a:bodyPr>
          <a:lstStyle/>
          <a:p>
            <a:pPr lvl="4"/>
            <a:r>
              <a:rPr lang="en-US" dirty="0" smtClean="0">
                <a:solidFill>
                  <a:srgbClr val="FF0000"/>
                </a:solidFill>
              </a:rPr>
              <a:t>                                                       R</a:t>
            </a:r>
            <a:r>
              <a:rPr lang="en-US" baseline="-25000" dirty="0" smtClean="0">
                <a:solidFill>
                  <a:srgbClr val="FF0000"/>
                </a:solidFill>
              </a:rPr>
              <a:t>1</a:t>
            </a:r>
            <a:r>
              <a:rPr lang="en-US" dirty="0" smtClean="0">
                <a:solidFill>
                  <a:srgbClr val="FF0000"/>
                </a:solidFill>
              </a:rPr>
              <a:t>   R</a:t>
            </a:r>
            <a:r>
              <a:rPr lang="en-US" baseline="-25000" dirty="0" smtClean="0">
                <a:solidFill>
                  <a:srgbClr val="FF0000"/>
                </a:solidFill>
              </a:rPr>
              <a:t>2</a:t>
            </a:r>
            <a:r>
              <a:rPr lang="en-US" dirty="0" smtClean="0">
                <a:solidFill>
                  <a:srgbClr val="FF0000"/>
                </a:solidFill>
              </a:rPr>
              <a:t>    R</a:t>
            </a:r>
            <a:r>
              <a:rPr lang="en-US" baseline="-25000" dirty="0" smtClean="0">
                <a:solidFill>
                  <a:srgbClr val="FF0000"/>
                </a:solidFill>
              </a:rPr>
              <a:t>3</a:t>
            </a:r>
            <a:r>
              <a:rPr lang="en-US" dirty="0" smtClean="0">
                <a:solidFill>
                  <a:srgbClr val="FF0000"/>
                </a:solidFill>
              </a:rPr>
              <a:t>   </a:t>
            </a:r>
            <a:r>
              <a:rPr lang="en-US" dirty="0" err="1">
                <a:solidFill>
                  <a:srgbClr val="FF0000"/>
                </a:solidFill>
              </a:rPr>
              <a:t>R</a:t>
            </a:r>
            <a:r>
              <a:rPr lang="en-US" baseline="-25000" dirty="0" err="1">
                <a:solidFill>
                  <a:srgbClr val="FF0000"/>
                </a:solidFill>
              </a:rPr>
              <a:t>n</a:t>
            </a:r>
            <a:endParaRPr lang="en-US" dirty="0">
              <a:solidFill>
                <a:srgbClr val="FF0000"/>
              </a:solidFill>
            </a:endParaRPr>
          </a:p>
          <a:p>
            <a:r>
              <a:rPr lang="en-US" sz="3200" dirty="0">
                <a:solidFill>
                  <a:srgbClr val="FF0000"/>
                </a:solidFill>
              </a:rPr>
              <a:t>U = </a:t>
            </a:r>
            <a:r>
              <a:rPr lang="en-US" sz="3200" u="sng" dirty="0" smtClean="0">
                <a:solidFill>
                  <a:srgbClr val="FF0000"/>
                </a:solidFill>
              </a:rPr>
              <a:t>	1</a:t>
            </a:r>
            <a:r>
              <a:rPr lang="en-US" u="sng" dirty="0">
                <a:solidFill>
                  <a:srgbClr val="FF0000"/>
                </a:solidFill>
              </a:rPr>
              <a:t>	</a:t>
            </a:r>
            <a:r>
              <a:rPr lang="en-US" dirty="0">
                <a:solidFill>
                  <a:srgbClr val="FF0000"/>
                </a:solidFill>
              </a:rPr>
              <a:t>	</a:t>
            </a:r>
            <a:r>
              <a:rPr lang="en-US" sz="2200" dirty="0">
                <a:solidFill>
                  <a:schemeClr val="accent4"/>
                </a:solidFill>
              </a:rPr>
              <a:t> </a:t>
            </a:r>
            <a:endParaRPr lang="en-US" sz="2200" dirty="0" smtClean="0">
              <a:solidFill>
                <a:schemeClr val="accent4"/>
              </a:solidFill>
            </a:endParaRPr>
          </a:p>
          <a:p>
            <a:r>
              <a:rPr lang="en-US" sz="2800" dirty="0">
                <a:solidFill>
                  <a:srgbClr val="FF0000"/>
                </a:solidFill>
              </a:rPr>
              <a:t>	</a:t>
            </a:r>
            <a:r>
              <a:rPr lang="en-US" sz="3200" dirty="0">
                <a:solidFill>
                  <a:srgbClr val="FF0000"/>
                </a:solidFill>
              </a:rPr>
              <a:t> </a:t>
            </a:r>
            <a:r>
              <a:rPr lang="en-US" sz="3200" dirty="0" smtClean="0">
                <a:solidFill>
                  <a:srgbClr val="FF0000"/>
                </a:solidFill>
              </a:rPr>
              <a:t>    </a:t>
            </a:r>
            <a:r>
              <a:rPr lang="en-US" sz="3200" dirty="0" err="1" smtClean="0">
                <a:solidFill>
                  <a:srgbClr val="FF0000"/>
                </a:solidFill>
              </a:rPr>
              <a:t>R</a:t>
            </a:r>
            <a:r>
              <a:rPr lang="en-US" sz="3200" baseline="-25000" dirty="0" err="1" smtClean="0">
                <a:solidFill>
                  <a:srgbClr val="FF0000"/>
                </a:solidFill>
              </a:rPr>
              <a:t>total</a:t>
            </a:r>
            <a:r>
              <a:rPr lang="en-US" sz="3200" dirty="0" smtClean="0">
                <a:solidFill>
                  <a:srgbClr val="FF0000"/>
                </a:solidFill>
              </a:rPr>
              <a:t>		</a:t>
            </a:r>
            <a:r>
              <a:rPr lang="en-US" sz="2200" dirty="0" smtClean="0">
                <a:solidFill>
                  <a:schemeClr val="accent4"/>
                </a:solidFill>
              </a:rPr>
              <a:t>warm</a:t>
            </a:r>
            <a:endParaRPr lang="en-US" sz="2200" baseline="-25000" dirty="0">
              <a:solidFill>
                <a:srgbClr val="FF0000"/>
              </a:solidFill>
            </a:endParaRPr>
          </a:p>
          <a:p>
            <a:pPr>
              <a:buNone/>
            </a:pPr>
            <a:r>
              <a:rPr lang="en-US" dirty="0">
                <a:solidFill>
                  <a:srgbClr val="FF0000"/>
                </a:solidFill>
              </a:rPr>
              <a:t> </a:t>
            </a:r>
            <a:endParaRPr lang="en-US" baseline="-25000" dirty="0">
              <a:solidFill>
                <a:srgbClr val="FF0000"/>
              </a:solidFill>
            </a:endParaRPr>
          </a:p>
          <a:p>
            <a:pPr>
              <a:buNone/>
            </a:pPr>
            <a:r>
              <a:rPr lang="en-US" dirty="0" smtClean="0">
                <a:solidFill>
                  <a:srgbClr val="FF0000"/>
                </a:solidFill>
              </a:rPr>
              <a:t>									  </a:t>
            </a:r>
            <a:r>
              <a:rPr lang="en-US" sz="2200" dirty="0" smtClean="0">
                <a:solidFill>
                  <a:schemeClr val="accent4"/>
                </a:solidFill>
              </a:rPr>
              <a:t>cold</a:t>
            </a:r>
            <a:endParaRPr lang="en-US" sz="2200" dirty="0">
              <a:solidFill>
                <a:schemeClr val="accent4"/>
              </a:solidFill>
            </a:endParaRPr>
          </a:p>
          <a:p>
            <a:pPr>
              <a:buNone/>
            </a:pPr>
            <a:r>
              <a:rPr lang="en-US" dirty="0" smtClean="0">
                <a:solidFill>
                  <a:srgbClr val="FF0000"/>
                </a:solidFill>
              </a:rPr>
              <a:t>					</a:t>
            </a:r>
            <a:endParaRPr lang="en-US" dirty="0">
              <a:solidFill>
                <a:srgbClr val="FF0000"/>
              </a:solidFill>
            </a:endParaRPr>
          </a:p>
          <a:p>
            <a:pPr>
              <a:buNone/>
            </a:pPr>
            <a:r>
              <a:rPr lang="en-US" sz="2400" b="1" dirty="0" smtClean="0">
                <a:solidFill>
                  <a:srgbClr val="FF0000"/>
                </a:solidFill>
              </a:rPr>
              <a:t>   </a:t>
            </a:r>
            <a:r>
              <a:rPr lang="en-US" sz="2400" b="1" dirty="0" err="1" smtClean="0">
                <a:solidFill>
                  <a:srgbClr val="FF0000"/>
                </a:solidFill>
              </a:rPr>
              <a:t>R</a:t>
            </a:r>
            <a:r>
              <a:rPr lang="en-US" sz="2400" b="1" baseline="-25000" dirty="0" err="1" smtClean="0">
                <a:solidFill>
                  <a:srgbClr val="FF0000"/>
                </a:solidFill>
              </a:rPr>
              <a:t>t</a:t>
            </a:r>
            <a:r>
              <a:rPr lang="en-US" sz="2400" b="1" dirty="0" smtClean="0">
                <a:solidFill>
                  <a:srgbClr val="FF0000"/>
                </a:solidFill>
              </a:rPr>
              <a:t> = R</a:t>
            </a:r>
            <a:r>
              <a:rPr lang="en-US" sz="2400" b="1" baseline="-25000" dirty="0" smtClean="0">
                <a:solidFill>
                  <a:srgbClr val="FF0000"/>
                </a:solidFill>
              </a:rPr>
              <a:t>1</a:t>
            </a:r>
            <a:r>
              <a:rPr lang="en-US" sz="2400" b="1" dirty="0" smtClean="0">
                <a:solidFill>
                  <a:srgbClr val="FF0000"/>
                </a:solidFill>
              </a:rPr>
              <a:t> + R</a:t>
            </a:r>
            <a:r>
              <a:rPr lang="en-US" sz="2400" b="1" baseline="-25000" dirty="0" smtClean="0">
                <a:solidFill>
                  <a:srgbClr val="FF0000"/>
                </a:solidFill>
              </a:rPr>
              <a:t>2</a:t>
            </a:r>
            <a:r>
              <a:rPr lang="en-US" sz="2400" b="1" dirty="0" smtClean="0">
                <a:solidFill>
                  <a:srgbClr val="FF0000"/>
                </a:solidFill>
              </a:rPr>
              <a:t> + R</a:t>
            </a:r>
            <a:r>
              <a:rPr lang="en-US" sz="2400" b="1" baseline="-25000" dirty="0" smtClean="0">
                <a:solidFill>
                  <a:srgbClr val="FF0000"/>
                </a:solidFill>
              </a:rPr>
              <a:t>3</a:t>
            </a:r>
            <a:r>
              <a:rPr lang="en-US" sz="2400" b="1" dirty="0" smtClean="0">
                <a:solidFill>
                  <a:srgbClr val="FF0000"/>
                </a:solidFill>
              </a:rPr>
              <a:t> +…</a:t>
            </a:r>
            <a:r>
              <a:rPr lang="en-US" sz="2400" b="1" dirty="0" err="1" smtClean="0">
                <a:solidFill>
                  <a:srgbClr val="FF0000"/>
                </a:solidFill>
              </a:rPr>
              <a:t>R</a:t>
            </a:r>
            <a:r>
              <a:rPr lang="en-US" sz="2400" b="1" baseline="-25000" dirty="0" err="1" smtClean="0">
                <a:solidFill>
                  <a:srgbClr val="FF0000"/>
                </a:solidFill>
              </a:rPr>
              <a:t>n</a:t>
            </a:r>
            <a:r>
              <a:rPr lang="en-US" sz="2400" b="1" dirty="0" smtClean="0">
                <a:solidFill>
                  <a:srgbClr val="FF0000"/>
                </a:solidFill>
              </a:rPr>
              <a:t> </a:t>
            </a:r>
            <a:r>
              <a:rPr lang="en-US" sz="2400" b="1" baseline="-25000" dirty="0" smtClean="0">
                <a:solidFill>
                  <a:srgbClr val="FF0000"/>
                </a:solidFill>
              </a:rPr>
              <a:t> </a:t>
            </a:r>
            <a:r>
              <a:rPr lang="en-US" sz="2400" b="1" dirty="0"/>
              <a:t> </a:t>
            </a:r>
            <a:endParaRPr lang="en-US" sz="2400" b="1" dirty="0" smtClean="0"/>
          </a:p>
          <a:p>
            <a:pPr>
              <a:buNone/>
            </a:pPr>
            <a:r>
              <a:rPr lang="en-US" sz="2400" b="1" dirty="0" smtClean="0"/>
              <a:t>   Example:   U=1÷R</a:t>
            </a:r>
            <a:r>
              <a:rPr lang="en-US" sz="2400" b="1" baseline="-25000" dirty="0" smtClean="0"/>
              <a:t>t</a:t>
            </a:r>
            <a:r>
              <a:rPr lang="en-US" sz="2400" b="1" dirty="0" smtClean="0"/>
              <a:t> </a:t>
            </a:r>
            <a:r>
              <a:rPr lang="en-US" sz="2400" b="1" dirty="0"/>
              <a:t>= 1÷3.85 = 0.260 Btu/(hr.ft</a:t>
            </a:r>
            <a:r>
              <a:rPr lang="en-US" sz="2400" b="1" baseline="30000" dirty="0"/>
              <a:t>2</a:t>
            </a:r>
            <a:r>
              <a:rPr lang="en-US" sz="2400" b="1" dirty="0"/>
              <a:t>.</a:t>
            </a:r>
            <a:r>
              <a:rPr lang="en-US" sz="2400" b="1" baseline="30000" dirty="0"/>
              <a:t>o</a:t>
            </a:r>
            <a:r>
              <a:rPr lang="en-US" sz="2400" b="1" dirty="0"/>
              <a:t>F)</a:t>
            </a:r>
          </a:p>
          <a:p>
            <a:endParaRPr lang="en-US" dirty="0"/>
          </a:p>
        </p:txBody>
      </p:sp>
      <p:sp>
        <p:nvSpPr>
          <p:cNvPr id="3" name="Title 2"/>
          <p:cNvSpPr>
            <a:spLocks noGrp="1"/>
          </p:cNvSpPr>
          <p:nvPr>
            <p:ph type="title"/>
          </p:nvPr>
        </p:nvSpPr>
        <p:spPr>
          <a:xfrm>
            <a:off x="152400" y="152400"/>
            <a:ext cx="8839200" cy="2438400"/>
          </a:xfrm>
        </p:spPr>
        <p:txBody>
          <a:bodyPr>
            <a:noAutofit/>
          </a:bodyPr>
          <a:lstStyle/>
          <a:p>
            <a:r>
              <a:rPr lang="en-US" sz="3400" dirty="0" smtClean="0">
                <a:solidFill>
                  <a:srgbClr val="FF0000"/>
                </a:solidFill>
              </a:rPr>
              <a:t>U-factor</a:t>
            </a:r>
            <a:r>
              <a:rPr lang="en-US" sz="3400" dirty="0" smtClean="0"/>
              <a:t> is the coefficient </a:t>
            </a:r>
            <a:r>
              <a:rPr lang="en-US" sz="3400" dirty="0"/>
              <a:t>of </a:t>
            </a:r>
            <a:r>
              <a:rPr lang="en-US" sz="3400" dirty="0" smtClean="0"/>
              <a:t>heat transmission through a building component or assembly equal to the time rate of heat flow/unit between the warm &amp; cold side. </a:t>
            </a:r>
            <a:endParaRPr lang="en-US" sz="3400" dirty="0"/>
          </a:p>
        </p:txBody>
      </p:sp>
      <p:sp>
        <p:nvSpPr>
          <p:cNvPr id="4" name="Cube 3"/>
          <p:cNvSpPr/>
          <p:nvPr/>
        </p:nvSpPr>
        <p:spPr>
          <a:xfrm>
            <a:off x="5363788" y="2895600"/>
            <a:ext cx="2408612" cy="2133601"/>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6" name="Straight Connector 5"/>
          <p:cNvCxnSpPr/>
          <p:nvPr/>
        </p:nvCxnSpPr>
        <p:spPr>
          <a:xfrm flipH="1">
            <a:off x="5791200" y="2892552"/>
            <a:ext cx="457200" cy="536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943377" y="3318234"/>
            <a:ext cx="524223" cy="644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800088" y="2971801"/>
            <a:ext cx="533400" cy="5715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876800" y="3886200"/>
            <a:ext cx="33528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6477004" y="2895600"/>
            <a:ext cx="466373" cy="53340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8527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4953000"/>
          </a:xfrm>
        </p:spPr>
        <p:txBody>
          <a:bodyPr>
            <a:normAutofit fontScale="92500" lnSpcReduction="10000"/>
          </a:bodyPr>
          <a:lstStyle/>
          <a:p>
            <a:r>
              <a:rPr lang="en-US" dirty="0"/>
              <a:t>A wood frame wall has:</a:t>
            </a:r>
          </a:p>
          <a:p>
            <a:pPr lvl="1">
              <a:buFont typeface="Wingdings" pitchFamily="2" charset="2"/>
              <a:buChar char="§"/>
            </a:pPr>
            <a:r>
              <a:rPr lang="en-US" dirty="0"/>
              <a:t>Wall cavity area (space between framing members)</a:t>
            </a:r>
          </a:p>
          <a:p>
            <a:pPr lvl="1">
              <a:buFont typeface="Wingdings" pitchFamily="2" charset="2"/>
              <a:buChar char="§"/>
            </a:pPr>
            <a:r>
              <a:rPr lang="en-US" dirty="0"/>
              <a:t>Solid wood areas (framing such as studs and plates)</a:t>
            </a:r>
          </a:p>
          <a:p>
            <a:r>
              <a:rPr lang="en-US" dirty="0">
                <a:solidFill>
                  <a:srgbClr val="FF0000"/>
                </a:solidFill>
              </a:rPr>
              <a:t>Each pathway has different energy transmitting characteristics</a:t>
            </a:r>
          </a:p>
          <a:p>
            <a:r>
              <a:rPr lang="en-US" dirty="0"/>
              <a:t>The U-value is typically calculated for the separate pathways and then apportioned by area.</a:t>
            </a:r>
          </a:p>
          <a:p>
            <a:r>
              <a:rPr lang="en-US" dirty="0"/>
              <a:t>Framing factors (% of area in framing) are often used. </a:t>
            </a:r>
          </a:p>
          <a:p>
            <a:pPr>
              <a:buNone/>
            </a:pPr>
            <a:endParaRPr lang="en-US" dirty="0" smtClean="0"/>
          </a:p>
          <a:p>
            <a:pPr>
              <a:buNone/>
            </a:pPr>
            <a:endParaRPr lang="en-US" dirty="0"/>
          </a:p>
          <a:p>
            <a:pPr>
              <a:buNone/>
            </a:pPr>
            <a:r>
              <a:rPr lang="en-US" sz="2400" dirty="0"/>
              <a:t>   </a:t>
            </a:r>
            <a:r>
              <a:rPr lang="en-US" dirty="0" err="1"/>
              <a:t>U</a:t>
            </a:r>
            <a:r>
              <a:rPr lang="en-US" baseline="-25000" dirty="0" err="1"/>
              <a:t>o</a:t>
            </a:r>
            <a:r>
              <a:rPr lang="en-US" dirty="0"/>
              <a:t> = (</a:t>
            </a:r>
            <a:r>
              <a:rPr lang="en-US" dirty="0" err="1"/>
              <a:t>UxA</a:t>
            </a:r>
            <a:r>
              <a:rPr lang="en-US" dirty="0"/>
              <a:t>)</a:t>
            </a:r>
            <a:r>
              <a:rPr lang="en-US" baseline="-25000" dirty="0"/>
              <a:t>cavity</a:t>
            </a:r>
            <a:r>
              <a:rPr lang="en-US" dirty="0"/>
              <a:t> + (</a:t>
            </a:r>
            <a:r>
              <a:rPr lang="en-US" dirty="0" err="1"/>
              <a:t>UxA</a:t>
            </a:r>
            <a:r>
              <a:rPr lang="en-US" dirty="0"/>
              <a:t>)</a:t>
            </a:r>
            <a:r>
              <a:rPr lang="en-US" baseline="-25000" dirty="0"/>
              <a:t>framing </a:t>
            </a:r>
            <a:r>
              <a:rPr lang="en-US" dirty="0"/>
              <a:t>+ (</a:t>
            </a:r>
            <a:r>
              <a:rPr lang="en-US" dirty="0" err="1"/>
              <a:t>UxA</a:t>
            </a:r>
            <a:r>
              <a:rPr lang="en-US" dirty="0"/>
              <a:t>)</a:t>
            </a:r>
            <a:r>
              <a:rPr lang="en-US" baseline="-25000" dirty="0"/>
              <a:t>windows </a:t>
            </a:r>
            <a:r>
              <a:rPr lang="en-US" dirty="0"/>
              <a:t>+ (</a:t>
            </a:r>
            <a:r>
              <a:rPr lang="en-US" dirty="0" err="1"/>
              <a:t>UxA</a:t>
            </a:r>
            <a:r>
              <a:rPr lang="en-US" dirty="0"/>
              <a:t>)</a:t>
            </a:r>
            <a:r>
              <a:rPr lang="en-US" baseline="-25000" dirty="0"/>
              <a:t>doors</a:t>
            </a:r>
          </a:p>
          <a:p>
            <a:pPr>
              <a:buNone/>
            </a:pPr>
            <a:r>
              <a:rPr lang="en-US" dirty="0"/>
              <a:t>          </a:t>
            </a:r>
            <a:r>
              <a:rPr lang="en-US" dirty="0" smtClean="0"/>
              <a:t> _______________________________________________</a:t>
            </a:r>
            <a:endParaRPr lang="en-US" dirty="0"/>
          </a:p>
          <a:p>
            <a:pPr>
              <a:buNone/>
            </a:pPr>
            <a:r>
              <a:rPr lang="en-US" dirty="0"/>
              <a:t>					Total Wall Area (</a:t>
            </a:r>
            <a:r>
              <a:rPr lang="en-US" dirty="0" err="1"/>
              <a:t>A</a:t>
            </a:r>
            <a:r>
              <a:rPr lang="en-US" baseline="-25000" dirty="0" err="1"/>
              <a:t>o</a:t>
            </a:r>
            <a:r>
              <a:rPr lang="en-US" dirty="0"/>
              <a:t>)</a:t>
            </a:r>
          </a:p>
          <a:p>
            <a:endParaRPr lang="en-US" dirty="0"/>
          </a:p>
        </p:txBody>
      </p:sp>
      <p:sp>
        <p:nvSpPr>
          <p:cNvPr id="3" name="Title 2"/>
          <p:cNvSpPr>
            <a:spLocks noGrp="1"/>
          </p:cNvSpPr>
          <p:nvPr>
            <p:ph type="title"/>
          </p:nvPr>
        </p:nvSpPr>
        <p:spPr>
          <a:xfrm>
            <a:off x="457200" y="274638"/>
            <a:ext cx="8229600" cy="792162"/>
          </a:xfrm>
        </p:spPr>
        <p:txBody>
          <a:bodyPr/>
          <a:lstStyle/>
          <a:p>
            <a:r>
              <a:rPr lang="en-US" dirty="0">
                <a:solidFill>
                  <a:schemeClr val="accent4"/>
                </a:solidFill>
              </a:rPr>
              <a:t>Parallel path or subassemblies</a:t>
            </a:r>
          </a:p>
        </p:txBody>
      </p:sp>
    </p:spTree>
    <p:extLst>
      <p:ext uri="{BB962C8B-B14F-4D97-AF65-F5344CB8AC3E}">
        <p14:creationId xmlns:p14="http://schemas.microsoft.com/office/powerpoint/2010/main" val="4808178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458200" cy="5410200"/>
          </a:xfrm>
        </p:spPr>
        <p:txBody>
          <a:bodyPr>
            <a:normAutofit lnSpcReduction="10000"/>
          </a:bodyPr>
          <a:lstStyle/>
          <a:p>
            <a:r>
              <a:rPr lang="en-US" dirty="0" smtClean="0"/>
              <a:t>National resources: </a:t>
            </a:r>
            <a:r>
              <a:rPr lang="en-US" dirty="0" smtClean="0">
                <a:hlinkClick r:id="rId2"/>
              </a:rPr>
              <a:t>www.energycodes.gov</a:t>
            </a:r>
            <a:r>
              <a:rPr lang="en-US" dirty="0" smtClean="0">
                <a:hlinkClick r:id="rId2"/>
              </a:rPr>
              <a:t>/</a:t>
            </a:r>
            <a:endParaRPr lang="en-US" dirty="0" smtClean="0"/>
          </a:p>
          <a:p>
            <a:r>
              <a:rPr lang="en-US" dirty="0" smtClean="0"/>
              <a:t>2010 </a:t>
            </a:r>
            <a:r>
              <a:rPr lang="en-US" i="1" dirty="0"/>
              <a:t>FBC-Energy Conservation</a:t>
            </a:r>
            <a:r>
              <a:rPr lang="en-US" dirty="0"/>
              <a:t>: </a:t>
            </a:r>
            <a:r>
              <a:rPr lang="en-US" dirty="0" smtClean="0">
                <a:hlinkClick r:id="rId3"/>
              </a:rPr>
              <a:t>ecodes.cyberregs.com/</a:t>
            </a:r>
            <a:r>
              <a:rPr lang="en-US" dirty="0" err="1" smtClean="0">
                <a:hlinkClick r:id="rId3"/>
              </a:rPr>
              <a:t>cgi</a:t>
            </a:r>
            <a:r>
              <a:rPr lang="en-US" dirty="0" smtClean="0">
                <a:hlinkClick r:id="rId3"/>
              </a:rPr>
              <a:t>-exe/</a:t>
            </a:r>
            <a:r>
              <a:rPr lang="en-US" dirty="0" err="1" smtClean="0">
                <a:hlinkClick r:id="rId3"/>
              </a:rPr>
              <a:t>cpage.dll?pg</a:t>
            </a:r>
            <a:r>
              <a:rPr lang="en-US" dirty="0" smtClean="0">
                <a:hlinkClick r:id="rId3"/>
              </a:rPr>
              <a:t>=</a:t>
            </a:r>
            <a:r>
              <a:rPr lang="en-US" dirty="0" err="1" smtClean="0">
                <a:hlinkClick r:id="rId3"/>
              </a:rPr>
              <a:t>x&amp;rp</a:t>
            </a:r>
            <a:r>
              <a:rPr lang="en-US" dirty="0">
                <a:hlinkClick r:id="rId3"/>
              </a:rPr>
              <a:t>=/nonindx/st/fl/index.htm&amp;sid=2012091010175099978&amp;aph=0&amp;cid=iccf&amp;uid=iccf0002&amp;clrA=005596&amp;clrV=005596&amp;clrX=005596&amp;ref=/</a:t>
            </a:r>
            <a:r>
              <a:rPr lang="en-US" dirty="0" smtClean="0">
                <a:hlinkClick r:id="rId3"/>
              </a:rPr>
              <a:t>nonindx/st/index.html</a:t>
            </a:r>
            <a:endParaRPr lang="en-US" dirty="0" smtClean="0"/>
          </a:p>
          <a:p>
            <a:r>
              <a:rPr lang="en-US" dirty="0" smtClean="0"/>
              <a:t>2012 Energy </a:t>
            </a:r>
            <a:r>
              <a:rPr lang="en-US" dirty="0"/>
              <a:t>Code Supplement: </a:t>
            </a:r>
            <a:r>
              <a:rPr lang="en-US" dirty="0" smtClean="0">
                <a:hlinkClick r:id="rId4"/>
              </a:rPr>
              <a:t>www.floridabuilding.org/fbc/links_to_code_resources.html</a:t>
            </a:r>
            <a:endParaRPr lang="en-US" dirty="0"/>
          </a:p>
          <a:p>
            <a:r>
              <a:rPr lang="en-US" dirty="0" smtClean="0"/>
              <a:t>Building Officials Association of Florida: </a:t>
            </a:r>
            <a:r>
              <a:rPr lang="en-US" dirty="0" smtClean="0">
                <a:hlinkClick r:id="rId5"/>
              </a:rPr>
              <a:t>www.boaf.org</a:t>
            </a:r>
            <a:endParaRPr lang="en-US" dirty="0" smtClean="0"/>
          </a:p>
          <a:p>
            <a:r>
              <a:rPr lang="en-US" dirty="0" smtClean="0"/>
              <a:t>DBPR staff support:  (850) 487-1824</a:t>
            </a:r>
            <a:endParaRPr lang="en-US" dirty="0"/>
          </a:p>
          <a:p>
            <a:endParaRPr lang="en-US" dirty="0"/>
          </a:p>
        </p:txBody>
      </p:sp>
      <p:sp>
        <p:nvSpPr>
          <p:cNvPr id="3" name="Title 2"/>
          <p:cNvSpPr>
            <a:spLocks noGrp="1"/>
          </p:cNvSpPr>
          <p:nvPr>
            <p:ph type="title"/>
          </p:nvPr>
        </p:nvSpPr>
        <p:spPr/>
        <p:txBody>
          <a:bodyPr/>
          <a:lstStyle/>
          <a:p>
            <a:pPr algn="ctr"/>
            <a:r>
              <a:rPr lang="en-US" dirty="0" smtClean="0"/>
              <a:t>Resources</a:t>
            </a:r>
            <a:endParaRPr lang="en-US" dirty="0"/>
          </a:p>
        </p:txBody>
      </p:sp>
    </p:spTree>
    <p:extLst>
      <p:ext uri="{BB962C8B-B14F-4D97-AF65-F5344CB8AC3E}">
        <p14:creationId xmlns:p14="http://schemas.microsoft.com/office/powerpoint/2010/main" val="39865209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704850"/>
            <a:ext cx="8229600" cy="819150"/>
          </a:xfrm>
        </p:spPr>
        <p:txBody>
          <a:bodyPr/>
          <a:lstStyle/>
          <a:p>
            <a:pPr algn="ctr" eaLnBrk="1" hangingPunct="1"/>
            <a:r>
              <a:rPr lang="en-US" smtClean="0"/>
              <a:t>Code support has moved!!!</a:t>
            </a:r>
          </a:p>
        </p:txBody>
      </p:sp>
      <p:sp>
        <p:nvSpPr>
          <p:cNvPr id="3" name="Content Placeholder 2"/>
          <p:cNvSpPr>
            <a:spLocks noGrp="1"/>
          </p:cNvSpPr>
          <p:nvPr>
            <p:ph idx="1"/>
          </p:nvPr>
        </p:nvSpPr>
        <p:spPr>
          <a:xfrm>
            <a:off x="457200" y="1935163"/>
            <a:ext cx="8229600" cy="4694237"/>
          </a:xfrm>
        </p:spPr>
        <p:txBody>
          <a:bodyPr>
            <a:normAutofit lnSpcReduction="10000"/>
          </a:bodyPr>
          <a:lstStyle/>
          <a:p>
            <a:pPr marL="274320" indent="-274320" eaLnBrk="1" fontAlgn="auto" hangingPunct="1">
              <a:spcAft>
                <a:spcPts val="0"/>
              </a:spcAft>
              <a:buClr>
                <a:schemeClr val="accent3"/>
              </a:buClr>
              <a:buFont typeface="Wingdings 2"/>
              <a:buChar char=""/>
              <a:defRPr/>
            </a:pPr>
            <a:r>
              <a:rPr lang="en-US" dirty="0" smtClean="0"/>
              <a:t>From the Florida Department of Community Affairs (DCA)- to the Florida Department of Business and Professional Regulation (DBPR).</a:t>
            </a:r>
          </a:p>
          <a:p>
            <a:pPr marL="274320" indent="-274320" eaLnBrk="1" fontAlgn="auto" hangingPunct="1">
              <a:spcAft>
                <a:spcPts val="0"/>
              </a:spcAft>
              <a:buClr>
                <a:schemeClr val="accent3"/>
              </a:buClr>
              <a:buFont typeface="Wingdings 2"/>
              <a:buChar char=""/>
              <a:defRPr/>
            </a:pPr>
            <a:r>
              <a:rPr lang="en-US" dirty="0" smtClean="0"/>
              <a:t>The Building Code Information System remains at </a:t>
            </a:r>
            <a:r>
              <a:rPr lang="en-US" dirty="0" smtClean="0">
                <a:solidFill>
                  <a:srgbClr val="FF0000"/>
                </a:solidFill>
                <a:hlinkClick r:id="rId2"/>
              </a:rPr>
              <a:t>www.floridabuilding.org</a:t>
            </a:r>
            <a:endParaRPr lang="en-US" dirty="0" smtClean="0">
              <a:solidFill>
                <a:srgbClr val="FF0000"/>
              </a:solidFill>
            </a:endParaRPr>
          </a:p>
          <a:p>
            <a:pPr marL="274320" indent="-274320" eaLnBrk="1" fontAlgn="auto" hangingPunct="1">
              <a:spcAft>
                <a:spcPts val="0"/>
              </a:spcAft>
              <a:buClr>
                <a:schemeClr val="accent3"/>
              </a:buClr>
              <a:buFont typeface="Wingdings 2"/>
              <a:buChar char=""/>
              <a:defRPr/>
            </a:pPr>
            <a:r>
              <a:rPr lang="en-US" dirty="0" smtClean="0"/>
              <a:t>Individual email addresses </a:t>
            </a:r>
            <a:r>
              <a:rPr lang="en-US" dirty="0" smtClean="0"/>
              <a:t>have changed. </a:t>
            </a:r>
            <a:endParaRPr lang="en-US" dirty="0" smtClean="0"/>
          </a:p>
          <a:p>
            <a:pPr marL="548640" lvl="2" indent="-274320" eaLnBrk="1" fontAlgn="auto" hangingPunct="1">
              <a:spcAft>
                <a:spcPts val="0"/>
              </a:spcAft>
              <a:buClr>
                <a:schemeClr val="accent3"/>
              </a:buClr>
              <a:buSzPct val="95000"/>
              <a:buFont typeface="Wingdings 2"/>
              <a:buChar char=""/>
              <a:defRPr/>
            </a:pPr>
            <a:r>
              <a:rPr lang="en-US" dirty="0" smtClean="0"/>
              <a:t>Example:  </a:t>
            </a:r>
            <a:r>
              <a:rPr lang="en-US" dirty="0" smtClean="0">
                <a:solidFill>
                  <a:srgbClr val="FF0000"/>
                </a:solidFill>
                <a:hlinkClick r:id="rId3"/>
              </a:rPr>
              <a:t>Ann.Stanton@my</a:t>
            </a:r>
            <a:r>
              <a:rPr lang="en-US" dirty="0" smtClean="0">
                <a:solidFill>
                  <a:srgbClr val="FF0000"/>
                </a:solidFill>
                <a:hlinkClick r:id="rId3"/>
              </a:rPr>
              <a:t>floridalicense.com</a:t>
            </a:r>
            <a:endParaRPr lang="en-US" dirty="0" smtClean="0">
              <a:solidFill>
                <a:srgbClr val="FF0000"/>
              </a:solidFill>
            </a:endParaRPr>
          </a:p>
          <a:p>
            <a:pPr marL="274320" indent="-274320" eaLnBrk="1" fontAlgn="auto" hangingPunct="1">
              <a:spcAft>
                <a:spcPts val="0"/>
              </a:spcAft>
              <a:buClr>
                <a:schemeClr val="accent3"/>
              </a:buClr>
              <a:buFont typeface="Wingdings 2"/>
              <a:buChar char=""/>
              <a:defRPr/>
            </a:pPr>
            <a:r>
              <a:rPr lang="en-US" dirty="0" smtClean="0"/>
              <a:t>Telephone numbers </a:t>
            </a:r>
            <a:r>
              <a:rPr lang="en-US" dirty="0" smtClean="0"/>
              <a:t>have changed </a:t>
            </a:r>
            <a:r>
              <a:rPr lang="en-US" dirty="0" smtClean="0"/>
              <a:t>as </a:t>
            </a:r>
            <a:r>
              <a:rPr lang="en-US" dirty="0" smtClean="0"/>
              <a:t>well, although the unit number remains the same: (850) 487-1824.  </a:t>
            </a:r>
          </a:p>
          <a:p>
            <a:pPr marL="530352" lvl="1" indent="-274320">
              <a:buClr>
                <a:schemeClr val="accent3"/>
              </a:buClr>
              <a:buFont typeface="Wingdings 2"/>
              <a:buChar char=""/>
              <a:defRPr/>
            </a:pPr>
            <a:r>
              <a:rPr lang="en-US" b="1" dirty="0" smtClean="0"/>
              <a:t>Ann Stanton: (850) 717-1834</a:t>
            </a:r>
            <a:endParaRPr lang="en-US" b="1" dirty="0" smtClean="0"/>
          </a:p>
          <a:p>
            <a:pPr marL="274320" indent="-274320" eaLnBrk="1" fontAlgn="auto" hangingPunct="1">
              <a:spcAft>
                <a:spcPts val="0"/>
              </a:spcAft>
              <a:buClr>
                <a:schemeClr val="accent3"/>
              </a:buClr>
              <a:buFont typeface="Wingdings 2"/>
              <a:buNone/>
              <a:defRPr/>
            </a:pPr>
            <a:endParaRPr lang="en-US" dirty="0"/>
          </a:p>
        </p:txBody>
      </p:sp>
    </p:spTree>
    <p:extLst>
      <p:ext uri="{BB962C8B-B14F-4D97-AF65-F5344CB8AC3E}">
        <p14:creationId xmlns:p14="http://schemas.microsoft.com/office/powerpoint/2010/main" val="643081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2"/>
          </p:nvPr>
        </p:nvSpPr>
        <p:spPr>
          <a:xfrm>
            <a:off x="0" y="5181600"/>
            <a:ext cx="3810000" cy="1447800"/>
          </a:xfrm>
        </p:spPr>
        <p:txBody>
          <a:bodyPr>
            <a:normAutofit/>
          </a:bodyPr>
          <a:lstStyle/>
          <a:p>
            <a:pPr algn="l"/>
            <a:r>
              <a:rPr lang="en-US" sz="2000" b="1" dirty="0" smtClean="0"/>
              <a:t>Form 402-2010 is a 2 page list of prescriptive requirements and features that will be installed.</a:t>
            </a:r>
            <a:endParaRPr lang="en-US" sz="2000" b="1" dirty="0"/>
          </a:p>
        </p:txBody>
      </p:sp>
      <p:pic>
        <p:nvPicPr>
          <p:cNvPr id="10" name="Picture 6"/>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730624" y="152400"/>
            <a:ext cx="5260976"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9231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76200"/>
            <a:ext cx="8229600" cy="1447800"/>
          </a:xfrm>
        </p:spPr>
        <p:txBody>
          <a:bodyPr>
            <a:normAutofit/>
          </a:bodyPr>
          <a:lstStyle/>
          <a:p>
            <a:pPr algn="ctr"/>
            <a:r>
              <a:rPr lang="en-US" dirty="0" smtClean="0">
                <a:solidFill>
                  <a:schemeClr val="accent4"/>
                </a:solidFill>
              </a:rPr>
              <a:t>Total </a:t>
            </a:r>
            <a:r>
              <a:rPr lang="en-US" dirty="0">
                <a:solidFill>
                  <a:schemeClr val="accent4"/>
                </a:solidFill>
              </a:rPr>
              <a:t>UA </a:t>
            </a:r>
            <a:r>
              <a:rPr lang="en-US" dirty="0" smtClean="0">
                <a:solidFill>
                  <a:schemeClr val="accent4"/>
                </a:solidFill>
              </a:rPr>
              <a:t>Alternative for residential (Section 402.1.1.3)</a:t>
            </a:r>
          </a:p>
        </p:txBody>
      </p:sp>
      <p:sp>
        <p:nvSpPr>
          <p:cNvPr id="11267" name="Content Placeholder 2"/>
          <p:cNvSpPr>
            <a:spLocks noGrp="1"/>
          </p:cNvSpPr>
          <p:nvPr>
            <p:ph idx="1"/>
          </p:nvPr>
        </p:nvSpPr>
        <p:spPr>
          <a:xfrm>
            <a:off x="381000" y="1600200"/>
            <a:ext cx="8534400" cy="5334000"/>
          </a:xfrm>
        </p:spPr>
        <p:txBody>
          <a:bodyPr>
            <a:normAutofit fontScale="85000" lnSpcReduction="20000"/>
          </a:bodyPr>
          <a:lstStyle/>
          <a:p>
            <a:r>
              <a:rPr lang="en-US" sz="2600" dirty="0" smtClean="0"/>
              <a:t>There is now another </a:t>
            </a:r>
            <a:r>
              <a:rPr lang="en-US" sz="2600" b="1" dirty="0" smtClean="0">
                <a:solidFill>
                  <a:srgbClr val="FF0000"/>
                </a:solidFill>
              </a:rPr>
              <a:t>Prescriptive</a:t>
            </a:r>
            <a:r>
              <a:rPr lang="en-US" sz="2600" b="1" dirty="0" smtClean="0"/>
              <a:t> </a:t>
            </a:r>
            <a:r>
              <a:rPr lang="en-US" sz="2600" dirty="0" smtClean="0"/>
              <a:t>code compliance alternative for residential applications—the Total UA Alternative</a:t>
            </a:r>
          </a:p>
          <a:p>
            <a:r>
              <a:rPr lang="en-US" sz="2600" dirty="0" smtClean="0"/>
              <a:t>It allows </a:t>
            </a:r>
            <a:r>
              <a:rPr lang="en-US" sz="2600" dirty="0" smtClean="0">
                <a:solidFill>
                  <a:srgbClr val="FF0000"/>
                </a:solidFill>
              </a:rPr>
              <a:t>U-value tradeoffs </a:t>
            </a:r>
            <a:r>
              <a:rPr lang="en-US" sz="2600" dirty="0" smtClean="0"/>
              <a:t>for the building walls, windows, ceiling and floors.</a:t>
            </a:r>
            <a:r>
              <a:rPr lang="en-US" sz="2800" dirty="0"/>
              <a:t> </a:t>
            </a:r>
            <a:r>
              <a:rPr lang="en-US" sz="2800" dirty="0" smtClean="0"/>
              <a:t>It </a:t>
            </a:r>
            <a:r>
              <a:rPr lang="en-US" sz="2800" dirty="0"/>
              <a:t>tells you whether the </a:t>
            </a:r>
            <a:r>
              <a:rPr lang="en-US" sz="2800" dirty="0">
                <a:solidFill>
                  <a:srgbClr val="FF0000"/>
                </a:solidFill>
              </a:rPr>
              <a:t>building envelope </a:t>
            </a:r>
            <a:r>
              <a:rPr lang="en-US" sz="2800" dirty="0"/>
              <a:t>meets code.</a:t>
            </a:r>
            <a:endParaRPr lang="en-US" sz="2600" dirty="0" smtClean="0"/>
          </a:p>
          <a:p>
            <a:r>
              <a:rPr lang="en-US" sz="2600" dirty="0" smtClean="0"/>
              <a:t>You’ll need to read the printout carefully to find out if they say they met </a:t>
            </a:r>
            <a:r>
              <a:rPr lang="en-US" sz="2600" dirty="0" smtClean="0">
                <a:solidFill>
                  <a:srgbClr val="FF0000"/>
                </a:solidFill>
              </a:rPr>
              <a:t>all </a:t>
            </a:r>
            <a:r>
              <a:rPr lang="en-US" sz="2600" dirty="0">
                <a:solidFill>
                  <a:srgbClr val="FF0000"/>
                </a:solidFill>
              </a:rPr>
              <a:t>other criteria for compliance by Section </a:t>
            </a:r>
            <a:r>
              <a:rPr lang="en-US" sz="2600" dirty="0" smtClean="0">
                <a:solidFill>
                  <a:srgbClr val="FF0000"/>
                </a:solidFill>
              </a:rPr>
              <a:t>402 </a:t>
            </a:r>
            <a:r>
              <a:rPr lang="en-US" sz="2600" dirty="0" smtClean="0"/>
              <a:t>(ducts in conditioned space, tested to “significantly leak-free”; maximum 20% glass to floor area; maximum SHGC 0.30; no electric resistance heat, etc.).</a:t>
            </a:r>
          </a:p>
          <a:p>
            <a:r>
              <a:rPr lang="en-US" sz="2600" dirty="0"/>
              <a:t>Two Total UA Alternative programs have been approved by the Commission: </a:t>
            </a:r>
          </a:p>
          <a:p>
            <a:pPr lvl="1"/>
            <a:r>
              <a:rPr lang="en-US" sz="2200" dirty="0"/>
              <a:t>a US Department of Energy program called </a:t>
            </a:r>
            <a:r>
              <a:rPr lang="en-US" sz="2200" dirty="0" err="1"/>
              <a:t>REScheck</a:t>
            </a:r>
            <a:r>
              <a:rPr lang="en-US" sz="2200" dirty="0"/>
              <a:t> that doesn’t look at all like other Florida forms.</a:t>
            </a:r>
          </a:p>
          <a:p>
            <a:pPr lvl="1"/>
            <a:r>
              <a:rPr lang="en-US" sz="2200" dirty="0" err="1"/>
              <a:t>EnergyGauge</a:t>
            </a:r>
            <a:r>
              <a:rPr lang="en-US" sz="2200" dirty="0"/>
              <a:t> USA has a Total UA envelope calculation in it as well</a:t>
            </a:r>
          </a:p>
          <a:p>
            <a:endParaRPr lang="en-US" sz="2600" dirty="0" smtClean="0"/>
          </a:p>
          <a:p>
            <a:r>
              <a:rPr lang="en-US" sz="2400" dirty="0" smtClean="0"/>
              <a:t> </a:t>
            </a:r>
            <a:endParaRPr lang="en-US" sz="2400" dirty="0"/>
          </a:p>
          <a:p>
            <a:endParaRPr lang="en-US" sz="2400" dirty="0" smtClean="0"/>
          </a:p>
          <a:p>
            <a:endParaRPr lang="en-US" sz="2400" dirty="0" smtClean="0"/>
          </a:p>
          <a:p>
            <a:endParaRPr lang="en-US" dirty="0" smtClean="0"/>
          </a:p>
        </p:txBody>
      </p:sp>
    </p:spTree>
    <p:extLst>
      <p:ext uri="{BB962C8B-B14F-4D97-AF65-F5344CB8AC3E}">
        <p14:creationId xmlns:p14="http://schemas.microsoft.com/office/powerpoint/2010/main" val="3404959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0" y="4800600"/>
            <a:ext cx="4114800" cy="2057400"/>
          </a:xfrm>
        </p:spPr>
        <p:txBody>
          <a:bodyPr>
            <a:noAutofit/>
          </a:bodyPr>
          <a:lstStyle/>
          <a:p>
            <a:pPr algn="l"/>
            <a:r>
              <a:rPr lang="en-US" sz="2400" b="1" dirty="0" smtClean="0"/>
              <a:t>Form 405 is a printout from a Commission-approved computer program</a:t>
            </a:r>
            <a:endParaRPr lang="en-US" sz="2400" b="1" dirty="0"/>
          </a:p>
        </p:txBody>
      </p:sp>
      <p:pic>
        <p:nvPicPr>
          <p:cNvPr id="8"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087812" y="76200"/>
            <a:ext cx="4867275" cy="6781800"/>
          </a:xfrm>
          <a:prstGeom prst="rect">
            <a:avLst/>
          </a:prstGeom>
          <a:noFill/>
          <a:ln>
            <a:noFill/>
          </a:ln>
          <a:effectLst/>
          <a:extLst/>
        </p:spPr>
      </p:pic>
    </p:spTree>
    <p:extLst>
      <p:ext uri="{BB962C8B-B14F-4D97-AF65-F5344CB8AC3E}">
        <p14:creationId xmlns:p14="http://schemas.microsoft.com/office/powerpoint/2010/main" val="36818982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2761</TotalTime>
  <Words>4666</Words>
  <Application>Microsoft Office PowerPoint</Application>
  <PresentationFormat>On-screen Show (4:3)</PresentationFormat>
  <Paragraphs>553</Paragraphs>
  <Slides>68</Slides>
  <Notes>4</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Concourse</vt:lpstr>
      <vt:lpstr>PowerPoint Presentation</vt:lpstr>
      <vt:lpstr>What is Florida’s energy code?</vt:lpstr>
      <vt:lpstr>Are there exceptions to complying with the energy code?</vt:lpstr>
      <vt:lpstr> In general, there are two ways to comply with the energy code:   </vt:lpstr>
      <vt:lpstr>PowerPoint Presentation</vt:lpstr>
      <vt:lpstr>Compliance for residential buildings  is by Form 402 or by Form 405 </vt:lpstr>
      <vt:lpstr>PowerPoint Presentation</vt:lpstr>
      <vt:lpstr>Total UA Alternative for residential (Section 402.1.1.3)</vt:lpstr>
      <vt:lpstr>PowerPoint Presentation</vt:lpstr>
      <vt:lpstr>Performance-Based Compliance</vt:lpstr>
      <vt:lpstr>What computer programs are approved by the Florida Building Commission?</vt:lpstr>
      <vt:lpstr>Residential: Who can demonstrate code compliance?</vt:lpstr>
      <vt:lpstr>Residential energy code compliance certification:</vt:lpstr>
      <vt:lpstr>Who completes the checklists?</vt:lpstr>
      <vt:lpstr>PowerPoint Presentation</vt:lpstr>
      <vt:lpstr>PowerPoint Presentation</vt:lpstr>
      <vt:lpstr>Residential code calculations</vt:lpstr>
      <vt:lpstr>Air sealing and insulation</vt:lpstr>
      <vt:lpstr>How to calculate wall area:</vt:lpstr>
      <vt:lpstr>How to calculate windows and other glass areas: (includes skylights, sliding glass doors and all windows in doors which exceed 1/3 of the door area)</vt:lpstr>
      <vt:lpstr>Window information you need to know:</vt:lpstr>
      <vt:lpstr>Form 402-2010: Windows</vt:lpstr>
      <vt:lpstr>Form 405-2010: Windows</vt:lpstr>
      <vt:lpstr>How do you calculate ceiling area?</vt:lpstr>
      <vt:lpstr>Calculating cathedral ceiling area</vt:lpstr>
      <vt:lpstr>Ceiling area, slope</vt:lpstr>
      <vt:lpstr>PowerPoint Presentation</vt:lpstr>
      <vt:lpstr>Who can sign commercial energy code calculations?</vt:lpstr>
      <vt:lpstr>In addition to the certification signatures required for residential, the following design professional signatures are required:</vt:lpstr>
      <vt:lpstr>Compliance for commercial and multiple-family buildings  ›3 stories is by Form 502 or by Form 506 </vt:lpstr>
      <vt:lpstr>Form 502:  Envelope requirements (equipment, lighting etc. are code minimums)</vt:lpstr>
      <vt:lpstr>Shell buildings  (buildings not designed to completion)</vt:lpstr>
      <vt:lpstr>Design goal is to “PASS” code (come in under budget)</vt:lpstr>
      <vt:lpstr> The 2010 Commercial energy code: </vt:lpstr>
      <vt:lpstr>Commercial code calculations</vt:lpstr>
      <vt:lpstr>Florida-specific criteria for air infiltration in commercial buildings:</vt:lpstr>
      <vt:lpstr>  Building Mechanical Systems  </vt:lpstr>
      <vt:lpstr>a. Heating, ventilating and air-conditioning (HVAC) systems</vt:lpstr>
      <vt:lpstr>HVAC equipment sizing</vt:lpstr>
      <vt:lpstr>Equipment efficiency</vt:lpstr>
      <vt:lpstr>When comfort conditioning, there are two forms of heat</vt:lpstr>
      <vt:lpstr>Cooling equipment is rated by:</vt:lpstr>
      <vt:lpstr>Heating equipment is rated by:  </vt:lpstr>
      <vt:lpstr>How is the impact of climate variation handled in the code?</vt:lpstr>
      <vt:lpstr>b. Equipment Requirements,  residential</vt:lpstr>
      <vt:lpstr> Residential HVAC equipment sizing: </vt:lpstr>
      <vt:lpstr>b. Equipment requirements, commercial</vt:lpstr>
      <vt:lpstr>Lighting Systems</vt:lpstr>
      <vt:lpstr>Residential lighting: 50% of lights must be high-efficacy lamps </vt:lpstr>
      <vt:lpstr>Commercial building lighting controls: </vt:lpstr>
      <vt:lpstr>Checking code compliance:  the role of the code official</vt:lpstr>
      <vt:lpstr>What is the role of the plans examiner?</vt:lpstr>
      <vt:lpstr>PowerPoint Presentation</vt:lpstr>
      <vt:lpstr>PowerPoint Presentation</vt:lpstr>
      <vt:lpstr>What is the role of the building inspector?</vt:lpstr>
      <vt:lpstr>PowerPoint Presentation</vt:lpstr>
      <vt:lpstr>PowerPoint Presentation</vt:lpstr>
      <vt:lpstr>Let’s look at some energy basics to help you understand what you’re reviewing/inspecting</vt:lpstr>
      <vt:lpstr>What is energy?</vt:lpstr>
      <vt:lpstr>Energy terms commonly used</vt:lpstr>
      <vt:lpstr>Temperature</vt:lpstr>
      <vt:lpstr>Ways heat is transferred:</vt:lpstr>
      <vt:lpstr>How do you calculate a U-value? First, determine thermal resistance (R-value) of the assembly:</vt:lpstr>
      <vt:lpstr>      R-value</vt:lpstr>
      <vt:lpstr>U-factor is the coefficient of heat transmission through a building component or assembly equal to the time rate of heat flow/unit between the warm &amp; cold side. </vt:lpstr>
      <vt:lpstr>Parallel path or subassemblies</vt:lpstr>
      <vt:lpstr>Resources</vt:lpstr>
      <vt:lpstr>Code support has moved!!!</vt:lpstr>
    </vt:vector>
  </TitlesOfParts>
  <Company>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Administration</dc:title>
  <dc:creator>AnnStanton</dc:creator>
  <cp:lastModifiedBy>DBPR User</cp:lastModifiedBy>
  <cp:revision>242</cp:revision>
  <cp:lastPrinted>2013-05-07T13:31:23Z</cp:lastPrinted>
  <dcterms:created xsi:type="dcterms:W3CDTF">2010-05-20T13:25:57Z</dcterms:created>
  <dcterms:modified xsi:type="dcterms:W3CDTF">2013-05-07T14:23:58Z</dcterms:modified>
</cp:coreProperties>
</file>